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0.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89" r:id="rId2"/>
    <p:sldMasterId id="2147483725" r:id="rId3"/>
    <p:sldMasterId id="2147483750" r:id="rId4"/>
    <p:sldMasterId id="2147483768" r:id="rId5"/>
    <p:sldMasterId id="2147483780" r:id="rId6"/>
    <p:sldMasterId id="2147483787" r:id="rId7"/>
    <p:sldMasterId id="2147483812" r:id="rId8"/>
    <p:sldMasterId id="2147483824" r:id="rId9"/>
    <p:sldMasterId id="2147483829" r:id="rId10"/>
    <p:sldMasterId id="2147483852" r:id="rId11"/>
  </p:sldMasterIdLst>
  <p:notesMasterIdLst>
    <p:notesMasterId r:id="rId61"/>
  </p:notesMasterIdLst>
  <p:sldIdLst>
    <p:sldId id="329" r:id="rId12"/>
    <p:sldId id="330" r:id="rId13"/>
    <p:sldId id="331" r:id="rId14"/>
    <p:sldId id="332" r:id="rId15"/>
    <p:sldId id="333" r:id="rId16"/>
    <p:sldId id="334" r:id="rId17"/>
    <p:sldId id="335" r:id="rId18"/>
    <p:sldId id="257" r:id="rId19"/>
    <p:sldId id="325" r:id="rId20"/>
    <p:sldId id="326" r:id="rId21"/>
    <p:sldId id="327" r:id="rId22"/>
    <p:sldId id="302" r:id="rId23"/>
    <p:sldId id="303" r:id="rId24"/>
    <p:sldId id="310" r:id="rId25"/>
    <p:sldId id="328" r:id="rId26"/>
    <p:sldId id="311" r:id="rId27"/>
    <p:sldId id="312" r:id="rId28"/>
    <p:sldId id="313" r:id="rId29"/>
    <p:sldId id="314" r:id="rId30"/>
    <p:sldId id="315" r:id="rId31"/>
    <p:sldId id="316" r:id="rId32"/>
    <p:sldId id="317" r:id="rId33"/>
    <p:sldId id="318" r:id="rId34"/>
    <p:sldId id="305" r:id="rId35"/>
    <p:sldId id="321" r:id="rId36"/>
    <p:sldId id="323" r:id="rId37"/>
    <p:sldId id="295" r:id="rId38"/>
    <p:sldId id="324" r:id="rId39"/>
    <p:sldId id="300" r:id="rId40"/>
    <p:sldId id="298" r:id="rId41"/>
    <p:sldId id="297" r:id="rId42"/>
    <p:sldId id="301" r:id="rId43"/>
    <p:sldId id="294" r:id="rId44"/>
    <p:sldId id="289" r:id="rId45"/>
    <p:sldId id="290" r:id="rId46"/>
    <p:sldId id="336" r:id="rId47"/>
    <p:sldId id="337" r:id="rId48"/>
    <p:sldId id="338" r:id="rId49"/>
    <p:sldId id="339" r:id="rId50"/>
    <p:sldId id="340" r:id="rId51"/>
    <p:sldId id="341" r:id="rId52"/>
    <p:sldId id="342" r:id="rId53"/>
    <p:sldId id="343" r:id="rId54"/>
    <p:sldId id="344" r:id="rId55"/>
    <p:sldId id="345" r:id="rId56"/>
    <p:sldId id="346" r:id="rId57"/>
    <p:sldId id="348" r:id="rId58"/>
    <p:sldId id="347" r:id="rId59"/>
    <p:sldId id="34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4944750-5D0D-4F86-B7A6-4AF2AE21186F}">
          <p14:sldIdLst>
            <p14:sldId id="329"/>
            <p14:sldId id="330"/>
            <p14:sldId id="331"/>
            <p14:sldId id="332"/>
            <p14:sldId id="333"/>
            <p14:sldId id="334"/>
            <p14:sldId id="335"/>
            <p14:sldId id="257"/>
            <p14:sldId id="325"/>
            <p14:sldId id="326"/>
            <p14:sldId id="327"/>
            <p14:sldId id="302"/>
            <p14:sldId id="303"/>
            <p14:sldId id="310"/>
            <p14:sldId id="328"/>
            <p14:sldId id="311"/>
            <p14:sldId id="312"/>
            <p14:sldId id="313"/>
            <p14:sldId id="314"/>
            <p14:sldId id="315"/>
            <p14:sldId id="316"/>
            <p14:sldId id="317"/>
            <p14:sldId id="318"/>
            <p14:sldId id="305"/>
            <p14:sldId id="321"/>
            <p14:sldId id="323"/>
            <p14:sldId id="295"/>
            <p14:sldId id="324"/>
            <p14:sldId id="300"/>
            <p14:sldId id="298"/>
            <p14:sldId id="297"/>
            <p14:sldId id="301"/>
            <p14:sldId id="294"/>
            <p14:sldId id="289"/>
            <p14:sldId id="290"/>
            <p14:sldId id="336"/>
            <p14:sldId id="337"/>
            <p14:sldId id="338"/>
            <p14:sldId id="339"/>
            <p14:sldId id="340"/>
            <p14:sldId id="341"/>
            <p14:sldId id="342"/>
            <p14:sldId id="343"/>
            <p14:sldId id="344"/>
            <p14:sldId id="345"/>
            <p14:sldId id="346"/>
            <p14:sldId id="348"/>
            <p14:sldId id="347"/>
            <p14:sldId id="34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51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57C478-63C1-4501-887C-451AE266D6A0}" type="datetimeFigureOut">
              <a:rPr lang="en-US" smtClean="0"/>
              <a:t>4/4/2019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00C77-98DD-41D6-BDE7-5E20B890E765}" type="slidenum">
              <a:rPr lang="en-US" smtClean="0"/>
              <a:t>‹#›</a:t>
            </a:fld>
            <a:endParaRPr lang="en-US"/>
          </a:p>
        </p:txBody>
      </p:sp>
    </p:spTree>
    <p:extLst>
      <p:ext uri="{BB962C8B-B14F-4D97-AF65-F5344CB8AC3E}">
        <p14:creationId xmlns:p14="http://schemas.microsoft.com/office/powerpoint/2010/main" val="732354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4/4/2019 5:02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5229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4231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514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12</a:t>
            </a:fld>
            <a:endParaRPr lang="en-US"/>
          </a:p>
        </p:txBody>
      </p:sp>
    </p:spTree>
    <p:extLst>
      <p:ext uri="{BB962C8B-B14F-4D97-AF65-F5344CB8AC3E}">
        <p14:creationId xmlns:p14="http://schemas.microsoft.com/office/powerpoint/2010/main" val="3065507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13</a:t>
            </a:fld>
            <a:endParaRPr lang="en-US"/>
          </a:p>
        </p:txBody>
      </p:sp>
    </p:spTree>
    <p:extLst>
      <p:ext uri="{BB962C8B-B14F-4D97-AF65-F5344CB8AC3E}">
        <p14:creationId xmlns:p14="http://schemas.microsoft.com/office/powerpoint/2010/main" val="273109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14</a:t>
            </a:fld>
            <a:endParaRPr lang="en-US"/>
          </a:p>
        </p:txBody>
      </p:sp>
    </p:spTree>
    <p:extLst>
      <p:ext uri="{BB962C8B-B14F-4D97-AF65-F5344CB8AC3E}">
        <p14:creationId xmlns:p14="http://schemas.microsoft.com/office/powerpoint/2010/main" val="634267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478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16</a:t>
            </a:fld>
            <a:endParaRPr lang="en-US"/>
          </a:p>
        </p:txBody>
      </p:sp>
    </p:spTree>
    <p:extLst>
      <p:ext uri="{BB962C8B-B14F-4D97-AF65-F5344CB8AC3E}">
        <p14:creationId xmlns:p14="http://schemas.microsoft.com/office/powerpoint/2010/main" val="1910738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17</a:t>
            </a:fld>
            <a:endParaRPr lang="en-US"/>
          </a:p>
        </p:txBody>
      </p:sp>
    </p:spTree>
    <p:extLst>
      <p:ext uri="{BB962C8B-B14F-4D97-AF65-F5344CB8AC3E}">
        <p14:creationId xmlns:p14="http://schemas.microsoft.com/office/powerpoint/2010/main" val="2251299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18</a:t>
            </a:fld>
            <a:endParaRPr lang="en-US"/>
          </a:p>
        </p:txBody>
      </p:sp>
    </p:spTree>
    <p:extLst>
      <p:ext uri="{BB962C8B-B14F-4D97-AF65-F5344CB8AC3E}">
        <p14:creationId xmlns:p14="http://schemas.microsoft.com/office/powerpoint/2010/main" val="2151053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19</a:t>
            </a:fld>
            <a:endParaRPr lang="en-US"/>
          </a:p>
        </p:txBody>
      </p:sp>
    </p:spTree>
    <p:extLst>
      <p:ext uri="{BB962C8B-B14F-4D97-AF65-F5344CB8AC3E}">
        <p14:creationId xmlns:p14="http://schemas.microsoft.com/office/powerpoint/2010/main" val="3969008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165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20</a:t>
            </a:fld>
            <a:endParaRPr lang="en-US"/>
          </a:p>
        </p:txBody>
      </p:sp>
    </p:spTree>
    <p:extLst>
      <p:ext uri="{BB962C8B-B14F-4D97-AF65-F5344CB8AC3E}">
        <p14:creationId xmlns:p14="http://schemas.microsoft.com/office/powerpoint/2010/main" val="3416759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21</a:t>
            </a:fld>
            <a:endParaRPr lang="en-US"/>
          </a:p>
        </p:txBody>
      </p:sp>
    </p:spTree>
    <p:extLst>
      <p:ext uri="{BB962C8B-B14F-4D97-AF65-F5344CB8AC3E}">
        <p14:creationId xmlns:p14="http://schemas.microsoft.com/office/powerpoint/2010/main" val="2563317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22</a:t>
            </a:fld>
            <a:endParaRPr lang="en-US"/>
          </a:p>
        </p:txBody>
      </p:sp>
    </p:spTree>
    <p:extLst>
      <p:ext uri="{BB962C8B-B14F-4D97-AF65-F5344CB8AC3E}">
        <p14:creationId xmlns:p14="http://schemas.microsoft.com/office/powerpoint/2010/main" val="395979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23</a:t>
            </a:fld>
            <a:endParaRPr lang="en-US"/>
          </a:p>
        </p:txBody>
      </p:sp>
    </p:spTree>
    <p:extLst>
      <p:ext uri="{BB962C8B-B14F-4D97-AF65-F5344CB8AC3E}">
        <p14:creationId xmlns:p14="http://schemas.microsoft.com/office/powerpoint/2010/main" val="1339290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2E45D9-6F23-48B0-9F93-9BB4FE9A61D8}"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83275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634339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26</a:t>
            </a:fld>
            <a:endParaRPr lang="en-US"/>
          </a:p>
        </p:txBody>
      </p:sp>
    </p:spTree>
    <p:extLst>
      <p:ext uri="{BB962C8B-B14F-4D97-AF65-F5344CB8AC3E}">
        <p14:creationId xmlns:p14="http://schemas.microsoft.com/office/powerpoint/2010/main" val="3229552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27</a:t>
            </a:fld>
            <a:endParaRPr lang="en-US"/>
          </a:p>
        </p:txBody>
      </p:sp>
    </p:spTree>
    <p:extLst>
      <p:ext uri="{BB962C8B-B14F-4D97-AF65-F5344CB8AC3E}">
        <p14:creationId xmlns:p14="http://schemas.microsoft.com/office/powerpoint/2010/main" val="2362602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293" fontAlgn="base">
              <a:lnSpc>
                <a:spcPct val="90000"/>
              </a:lnSpc>
              <a:spcBef>
                <a:spcPct val="0"/>
              </a:spcBef>
              <a:spcAft>
                <a:spcPct val="0"/>
              </a:spcAft>
              <a:defRPr/>
            </a:pPr>
            <a:endParaRPr lang="en-US"/>
          </a:p>
        </p:txBody>
      </p:sp>
      <p:sp>
        <p:nvSpPr>
          <p:cNvPr id="4" name="Header Placeholder 3"/>
          <p:cNvSpPr>
            <a:spLocks noGrp="1"/>
          </p:cNvSpPr>
          <p:nvPr>
            <p:ph type="hdr" sz="quarter" idx="10"/>
          </p:nvPr>
        </p:nvSpPr>
        <p:spPr/>
        <p:txBody>
          <a:bodyPr/>
          <a:lstStyle/>
          <a:p>
            <a:pPr>
              <a:defRPr/>
            </a:pPr>
            <a:r>
              <a:rPr lang="en-US" sz="1800" kern="0">
                <a:solidFill>
                  <a:sysClr val="windowText" lastClr="000000"/>
                </a:solidFill>
              </a:rPr>
              <a:t>Microsoft 2016</a:t>
            </a:r>
          </a:p>
        </p:txBody>
      </p:sp>
      <p:sp>
        <p:nvSpPr>
          <p:cNvPr id="5" name="Footer Placeholder 4"/>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38EEC551-8CDA-4EB6-89BB-2A86C9F091C8}" type="datetime8">
              <a:rPr lang="en-US" sz="1800" kern="0" smtClean="0">
                <a:solidFill>
                  <a:sysClr val="windowText" lastClr="000000"/>
                </a:solidFill>
              </a:rPr>
              <a:pPr>
                <a:defRPr/>
              </a:pPr>
              <a:t>4/4/2019 5:02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z="1800" kern="0" smtClean="0">
                <a:solidFill>
                  <a:sysClr val="windowText" lastClr="000000"/>
                </a:solidFill>
              </a:rPr>
              <a:pPr>
                <a:defRPr/>
              </a:pPr>
              <a:t>28</a:t>
            </a:fld>
            <a:endParaRPr lang="en-US" sz="1800" kern="0">
              <a:solidFill>
                <a:sysClr val="windowText" lastClr="000000"/>
              </a:solidFill>
            </a:endParaRPr>
          </a:p>
        </p:txBody>
      </p:sp>
    </p:spTree>
    <p:extLst>
      <p:ext uri="{BB962C8B-B14F-4D97-AF65-F5344CB8AC3E}">
        <p14:creationId xmlns:p14="http://schemas.microsoft.com/office/powerpoint/2010/main" val="14797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29</a:t>
            </a:fld>
            <a:endParaRPr lang="en-US"/>
          </a:p>
        </p:txBody>
      </p:sp>
    </p:spTree>
    <p:extLst>
      <p:ext uri="{BB962C8B-B14F-4D97-AF65-F5344CB8AC3E}">
        <p14:creationId xmlns:p14="http://schemas.microsoft.com/office/powerpoint/2010/main" val="2054583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232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30</a:t>
            </a:fld>
            <a:endParaRPr lang="en-US"/>
          </a:p>
        </p:txBody>
      </p:sp>
    </p:spTree>
    <p:extLst>
      <p:ext uri="{BB962C8B-B14F-4D97-AF65-F5344CB8AC3E}">
        <p14:creationId xmlns:p14="http://schemas.microsoft.com/office/powerpoint/2010/main" val="125028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31</a:t>
            </a:fld>
            <a:endParaRPr lang="en-US"/>
          </a:p>
        </p:txBody>
      </p:sp>
    </p:spTree>
    <p:extLst>
      <p:ext uri="{BB962C8B-B14F-4D97-AF65-F5344CB8AC3E}">
        <p14:creationId xmlns:p14="http://schemas.microsoft.com/office/powerpoint/2010/main" val="3720548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32</a:t>
            </a:fld>
            <a:endParaRPr lang="en-US"/>
          </a:p>
        </p:txBody>
      </p:sp>
    </p:spTree>
    <p:extLst>
      <p:ext uri="{BB962C8B-B14F-4D97-AF65-F5344CB8AC3E}">
        <p14:creationId xmlns:p14="http://schemas.microsoft.com/office/powerpoint/2010/main" val="4016878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6D581EC0-6C77-47EF-A5F1-48F7DF3073C0}" type="slidenum">
              <a:rPr lang="en-US">
                <a:solidFill>
                  <a:prstClr val="black"/>
                </a:solidFill>
              </a:rPr>
              <a:pPr>
                <a:defRPr/>
              </a:pPr>
              <a:t>33</a:t>
            </a:fld>
            <a:endParaRPr lang="en-US">
              <a:solidFill>
                <a:prstClr val="black"/>
              </a:solidFill>
            </a:endParaRPr>
          </a:p>
        </p:txBody>
      </p:sp>
    </p:spTree>
    <p:extLst>
      <p:ext uri="{BB962C8B-B14F-4D97-AF65-F5344CB8AC3E}">
        <p14:creationId xmlns:p14="http://schemas.microsoft.com/office/powerpoint/2010/main" val="3439944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34</a:t>
            </a:fld>
            <a:endParaRPr lang="en-US"/>
          </a:p>
        </p:txBody>
      </p:sp>
    </p:spTree>
    <p:extLst>
      <p:ext uri="{BB962C8B-B14F-4D97-AF65-F5344CB8AC3E}">
        <p14:creationId xmlns:p14="http://schemas.microsoft.com/office/powerpoint/2010/main" val="3869465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35</a:t>
            </a:fld>
            <a:endParaRPr lang="en-US"/>
          </a:p>
        </p:txBody>
      </p:sp>
    </p:spTree>
    <p:extLst>
      <p:ext uri="{BB962C8B-B14F-4D97-AF65-F5344CB8AC3E}">
        <p14:creationId xmlns:p14="http://schemas.microsoft.com/office/powerpoint/2010/main" val="4172146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53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744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4/4/2019 5:02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234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13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202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297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4/4/2019 5:02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7303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945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50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076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572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529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47</a:t>
            </a:fld>
            <a:endParaRPr lang="en-US"/>
          </a:p>
        </p:txBody>
      </p:sp>
    </p:spTree>
    <p:extLst>
      <p:ext uri="{BB962C8B-B14F-4D97-AF65-F5344CB8AC3E}">
        <p14:creationId xmlns:p14="http://schemas.microsoft.com/office/powerpoint/2010/main" val="3131139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48</a:t>
            </a:fld>
            <a:endParaRPr lang="en-US"/>
          </a:p>
        </p:txBody>
      </p:sp>
    </p:spTree>
    <p:extLst>
      <p:ext uri="{BB962C8B-B14F-4D97-AF65-F5344CB8AC3E}">
        <p14:creationId xmlns:p14="http://schemas.microsoft.com/office/powerpoint/2010/main" val="13005457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49</a:t>
            </a:fld>
            <a:endParaRPr lang="en-US"/>
          </a:p>
        </p:txBody>
      </p:sp>
    </p:spTree>
    <p:extLst>
      <p:ext uri="{BB962C8B-B14F-4D97-AF65-F5344CB8AC3E}">
        <p14:creationId xmlns:p14="http://schemas.microsoft.com/office/powerpoint/2010/main" val="3931245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623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B936DC-7F80-483E-8071-2245A01736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479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567EE3-6EDB-4F9B-9F79-8E5168AC85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389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0400C77-98DD-41D6-BDE7-5E20B890E765}" type="slidenum">
              <a:rPr lang="en-US" smtClean="0"/>
              <a:t>8</a:t>
            </a:fld>
            <a:endParaRPr lang="en-US"/>
          </a:p>
        </p:txBody>
      </p:sp>
    </p:spTree>
    <p:extLst>
      <p:ext uri="{BB962C8B-B14F-4D97-AF65-F5344CB8AC3E}">
        <p14:creationId xmlns:p14="http://schemas.microsoft.com/office/powerpoint/2010/main" val="2718635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4/4/2019 5:02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2554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2602167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3563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164588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5655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8287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7578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1162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5854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9585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6011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59083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922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755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6533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07724C9-B026-41EC-861C-65D707A0E9C1}" type="datetimeFigureOut">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CEF9D0A-FAF8-470D-8C91-9A3A4B8DD52B}"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9811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675026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48444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476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086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488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59098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455722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837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8971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a:t>Click to edit Master text styles</a:t>
            </a:r>
          </a:p>
          <a:p>
            <a:pPr lvl="1">
              <a:buFont typeface="Wingdings" panose="05000000000000000000" pitchFamily="2" charset="2"/>
              <a:buChar char="à"/>
            </a:pPr>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128327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6979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25078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454870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0798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Optional Title Role, Company</a:t>
            </a:r>
          </a:p>
        </p:txBody>
      </p:sp>
    </p:spTree>
    <p:extLst>
      <p:ext uri="{BB962C8B-B14F-4D97-AF65-F5344CB8AC3E}">
        <p14:creationId xmlns:p14="http://schemas.microsoft.com/office/powerpoint/2010/main" val="3709191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661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42742098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2400121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17195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4475106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04466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5580097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357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7791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63760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332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1896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27300945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2642227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defRPr/>
            </a:pPr>
            <a:fld id="{683C0046-3368-4DD4-96D6-CD0FF2C1233E}" type="datetimeFigureOut">
              <a:rPr lang="en-IN">
                <a:solidFill>
                  <a:srgbClr val="FFFFFF"/>
                </a:solidFill>
              </a:rPr>
              <a:pPr defTabSz="914367">
                <a:defRPr/>
              </a:pPr>
              <a:t>04-04-2019</a:t>
            </a:fld>
            <a:endParaRPr lang="en-IN">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defRPr/>
            </a:pPr>
            <a:endParaRPr lang="en-IN">
              <a:solidFill>
                <a:srgbClr val="FFFFFF"/>
              </a:solidFill>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defTabSz="914367">
              <a:defRPr/>
            </a:pPr>
            <a:fld id="{1F6B3001-8C1E-45A3-9010-27210849299D}" type="slidenum">
              <a:rPr lang="en-IN">
                <a:solidFill>
                  <a:srgbClr val="FFFFFF"/>
                </a:solidFill>
              </a:rPr>
              <a:pPr defTabSz="914367">
                <a:defRPr/>
              </a:pPr>
              <a:t>‹#›</a:t>
            </a:fld>
            <a:endParaRPr lang="en-IN">
              <a:solidFill>
                <a:srgbClr val="FFFFFF"/>
              </a:solidFill>
            </a:endParaRPr>
          </a:p>
        </p:txBody>
      </p:sp>
    </p:spTree>
    <p:extLst>
      <p:ext uri="{BB962C8B-B14F-4D97-AF65-F5344CB8AC3E}">
        <p14:creationId xmlns:p14="http://schemas.microsoft.com/office/powerpoint/2010/main" val="290740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6004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26442089"/>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04327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44526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41135220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49728640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11750747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t>4/4/2019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40958020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t>4/4/2019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95486134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t>4/4/2019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262750127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498073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268848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t>4/4/2019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7058397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64964923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t>4/4/2019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D3FCF2-A216-44BD-889C-147BFFB1151F}" type="slidenum">
              <a:rPr lang="en-US" smtClean="0"/>
              <a:t>‹#›</a:t>
            </a:fld>
            <a:endParaRPr lang="en-US"/>
          </a:p>
        </p:txBody>
      </p:sp>
    </p:spTree>
    <p:extLst>
      <p:ext uri="{BB962C8B-B14F-4D97-AF65-F5344CB8AC3E}">
        <p14:creationId xmlns:p14="http://schemas.microsoft.com/office/powerpoint/2010/main" val="358515035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0831639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411897488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Tree>
    <p:extLst>
      <p:ext uri="{BB962C8B-B14F-4D97-AF65-F5344CB8AC3E}">
        <p14:creationId xmlns:p14="http://schemas.microsoft.com/office/powerpoint/2010/main" val="846268410"/>
      </p:ext>
    </p:extLst>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00341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93411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46066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665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5829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825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2485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9191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868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9707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444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08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265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94247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8636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532534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414339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43535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8935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63293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526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223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013293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860262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5882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3" name="iStock_65807837_HD_720">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r="43267"/>
          <a:stretch/>
        </p:blipFill>
        <p:spPr>
          <a:xfrm>
            <a:off x="5338200" y="-1161"/>
            <a:ext cx="6910507" cy="6851650"/>
          </a:xfrm>
          <a:prstGeom prst="rect">
            <a:avLst/>
          </a:prstGeom>
        </p:spPr>
      </p:pic>
      <p:sp>
        <p:nvSpPr>
          <p:cNvPr id="19" name="Freeform 18"/>
          <p:cNvSpPr>
            <a:spLocks/>
          </p:cNvSpPr>
          <p:nvPr userDrawn="1"/>
        </p:nvSpPr>
        <p:spPr bwMode="auto">
          <a:xfrm flipH="1" flipV="1">
            <a:off x="-1" y="0"/>
            <a:ext cx="8290981" cy="6858000"/>
          </a:xfrm>
          <a:custGeom>
            <a:avLst/>
            <a:gdLst>
              <a:gd name="connsiteX0" fmla="*/ 8290981 w 8290981"/>
              <a:gd name="connsiteY0" fmla="*/ 6858000 h 6858000"/>
              <a:gd name="connsiteX1" fmla="*/ 6839287 w 8290981"/>
              <a:gd name="connsiteY1" fmla="*/ 6858000 h 6858000"/>
              <a:gd name="connsiteX2" fmla="*/ 6723438 w 8290981"/>
              <a:gd name="connsiteY2" fmla="*/ 6858000 h 6858000"/>
              <a:gd name="connsiteX3" fmla="*/ 0 w 8290981"/>
              <a:gd name="connsiteY3" fmla="*/ 6858000 h 6858000"/>
              <a:gd name="connsiteX4" fmla="*/ 1461028 w 8290981"/>
              <a:gd name="connsiteY4" fmla="*/ 0 h 6858000"/>
              <a:gd name="connsiteX5" fmla="*/ 6723438 w 8290981"/>
              <a:gd name="connsiteY5" fmla="*/ 0 h 6858000"/>
              <a:gd name="connsiteX6" fmla="*/ 6839287 w 8290981"/>
              <a:gd name="connsiteY6" fmla="*/ 0 h 6858000"/>
              <a:gd name="connsiteX7" fmla="*/ 8290981 w 8290981"/>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90981" h="6858000">
                <a:moveTo>
                  <a:pt x="8290981" y="6858000"/>
                </a:moveTo>
                <a:lnTo>
                  <a:pt x="6839287" y="6858000"/>
                </a:lnTo>
                <a:lnTo>
                  <a:pt x="6723438" y="6858000"/>
                </a:lnTo>
                <a:lnTo>
                  <a:pt x="0" y="6858000"/>
                </a:lnTo>
                <a:lnTo>
                  <a:pt x="1461028" y="0"/>
                </a:lnTo>
                <a:lnTo>
                  <a:pt x="6723438" y="0"/>
                </a:lnTo>
                <a:lnTo>
                  <a:pt x="6839287" y="0"/>
                </a:lnTo>
                <a:lnTo>
                  <a:pt x="8290981" y="0"/>
                </a:lnTo>
                <a:close/>
              </a:path>
            </a:pathLst>
          </a:custGeom>
          <a:solidFill>
            <a:srgbClr val="0078D7"/>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5398"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8" y="3586536"/>
            <a:ext cx="7317317" cy="1057328"/>
          </a:xfrm>
          <a:noFill/>
        </p:spPr>
        <p:txBody>
          <a:bodyPr tIns="146300" bIns="146300">
            <a:noAutofit/>
          </a:bodyPr>
          <a:lstStyle>
            <a:lvl1pPr marL="0" indent="0">
              <a:spcBef>
                <a:spcPts val="0"/>
              </a:spcBef>
              <a:buNone/>
              <a:defRPr sz="2399">
                <a:solidFill>
                  <a:srgbClr val="FFFFFF"/>
                </a:solidFill>
              </a:defRPr>
            </a:lvl1pPr>
          </a:lstStyle>
          <a:p>
            <a:pPr lvl="0"/>
            <a:r>
              <a:rPr lang="en-US"/>
              <a:t>Speaker Name</a:t>
            </a:r>
          </a:p>
        </p:txBody>
      </p:sp>
      <p:pic>
        <p:nvPicPr>
          <p:cNvPr id="12" name="Picture 11"/>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10518988" y="259328"/>
            <a:ext cx="1304123" cy="285764"/>
          </a:xfrm>
          <a:prstGeom prst="rect">
            <a:avLst/>
          </a:prstGeom>
        </p:spPr>
      </p:pic>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9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34915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ivider Slide 2_Animated">
    <p:spTree>
      <p:nvGrpSpPr>
        <p:cNvPr id="1" name=""/>
        <p:cNvGrpSpPr/>
        <p:nvPr/>
      </p:nvGrpSpPr>
      <p:grpSpPr>
        <a:xfrm>
          <a:off x="0" y="0"/>
          <a:ext cx="0" cy="0"/>
          <a:chOff x="0" y="0"/>
          <a:chExt cx="0" cy="0"/>
        </a:xfrm>
      </p:grpSpPr>
      <p:sp>
        <p:nvSpPr>
          <p:cNvPr id="15" name="Freeform 14"/>
          <p:cNvSpPr>
            <a:spLocks/>
          </p:cNvSpPr>
          <p:nvPr/>
        </p:nvSpPr>
        <p:spPr bwMode="auto">
          <a:xfrm>
            <a:off x="948600" y="2"/>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6" name="Text Placeholder 5"/>
          <p:cNvSpPr>
            <a:spLocks noGrp="1"/>
          </p:cNvSpPr>
          <p:nvPr>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70828" y="3428999"/>
            <a:ext cx="8963973" cy="927940"/>
          </a:xfrm>
          <a:prstGeom prst="rect">
            <a:avLst/>
          </a:prstGeom>
        </p:spPr>
        <p:txBody>
          <a:bodyPr/>
          <a:lstStyle>
            <a:lvl1pPr algn="l">
              <a:defRPr sz="5398">
                <a:solidFill>
                  <a:schemeClr val="bg1"/>
                </a:solidFill>
              </a:defRPr>
            </a:lvl1p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ivider Slide 2_Not Animated">
    <p:spTree>
      <p:nvGrpSpPr>
        <p:cNvPr id="1" name=""/>
        <p:cNvGrpSpPr/>
        <p:nvPr/>
      </p:nvGrpSpPr>
      <p:grpSpPr>
        <a:xfrm>
          <a:off x="0" y="0"/>
          <a:ext cx="0" cy="0"/>
          <a:chOff x="0" y="0"/>
          <a:chExt cx="0" cy="0"/>
        </a:xfrm>
      </p:grpSpPr>
      <p:sp>
        <p:nvSpPr>
          <p:cNvPr id="11" name="Freeform 10"/>
          <p:cNvSpPr>
            <a:spLocks/>
          </p:cNvSpPr>
          <p:nvPr/>
        </p:nvSpPr>
        <p:spPr bwMode="auto">
          <a:xfrm>
            <a:off x="1630775" y="-1"/>
            <a:ext cx="11243401" cy="6858001"/>
          </a:xfrm>
          <a:custGeom>
            <a:avLst/>
            <a:gdLst>
              <a:gd name="connsiteX0" fmla="*/ 1457720 w 11243401"/>
              <a:gd name="connsiteY0" fmla="*/ 0 h 6858001"/>
              <a:gd name="connsiteX1" fmla="*/ 6823801 w 11243401"/>
              <a:gd name="connsiteY1" fmla="*/ 0 h 6858001"/>
              <a:gd name="connsiteX2" fmla="*/ 6823801 w 11243401"/>
              <a:gd name="connsiteY2" fmla="*/ 1 h 6858001"/>
              <a:gd name="connsiteX3" fmla="*/ 11243401 w 11243401"/>
              <a:gd name="connsiteY3" fmla="*/ 1 h 6858001"/>
              <a:gd name="connsiteX4" fmla="*/ 11243401 w 11243401"/>
              <a:gd name="connsiteY4" fmla="*/ 6858001 h 6858001"/>
              <a:gd name="connsiteX5" fmla="*/ 6823801 w 11243401"/>
              <a:gd name="connsiteY5" fmla="*/ 6858001 h 6858001"/>
              <a:gd name="connsiteX6" fmla="*/ 0 w 11243401"/>
              <a:gd name="connsiteY6"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3401" h="6858001">
                <a:moveTo>
                  <a:pt x="1457720" y="0"/>
                </a:moveTo>
                <a:lnTo>
                  <a:pt x="6823801" y="0"/>
                </a:lnTo>
                <a:lnTo>
                  <a:pt x="6823801" y="1"/>
                </a:lnTo>
                <a:lnTo>
                  <a:pt x="11243401" y="1"/>
                </a:lnTo>
                <a:lnTo>
                  <a:pt x="11243401" y="6858001"/>
                </a:lnTo>
                <a:lnTo>
                  <a:pt x="6823801" y="6858001"/>
                </a:lnTo>
                <a:lnTo>
                  <a:pt x="0" y="6858001"/>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6" name="Text Placeholder 5"/>
          <p:cNvSpPr>
            <a:spLocks noGrp="1"/>
          </p:cNvSpPr>
          <p:nvPr userDrawn="1">
            <p:ph type="body" sz="quarter" idx="13"/>
          </p:nvPr>
        </p:nvSpPr>
        <p:spPr>
          <a:xfrm>
            <a:off x="2771141" y="4366353"/>
            <a:ext cx="8963660" cy="563458"/>
          </a:xfrm>
          <a:prstGeom prst="rect">
            <a:avLst/>
          </a:prstGeom>
        </p:spPr>
        <p:txBody>
          <a:bodyPr lIns="192024"/>
          <a:lstStyle>
            <a:lvl1pPr marL="0" indent="0">
              <a:buNone/>
              <a:defRPr lang="en-US" sz="2744" kern="1200" smtClean="0">
                <a:solidFill>
                  <a:schemeClr val="bg1"/>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userDrawn="1">
            <p:ph type="title"/>
          </p:nvPr>
        </p:nvSpPr>
        <p:spPr>
          <a:xfrm>
            <a:off x="2770828" y="3428999"/>
            <a:ext cx="8963973" cy="927940"/>
          </a:xfrm>
          <a:prstGeom prst="rect">
            <a:avLst/>
          </a:prstGeom>
        </p:spPr>
        <p:txBody>
          <a:bodyPr/>
          <a:lstStyle>
            <a:lvl1pPr algn="l">
              <a:defRPr sz="5398">
                <a:solidFill>
                  <a:schemeClr val="bg1"/>
                </a:solidFill>
              </a:defRPr>
            </a:lvl1p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Large Title and Content">
    <p:spTree>
      <p:nvGrpSpPr>
        <p:cNvPr id="1" name=""/>
        <p:cNvGrpSpPr/>
        <p:nvPr/>
      </p:nvGrpSpPr>
      <p:grpSpPr>
        <a:xfrm>
          <a:off x="0" y="0"/>
          <a:ext cx="0" cy="0"/>
          <a:chOff x="0" y="0"/>
          <a:chExt cx="0" cy="0"/>
        </a:xfrm>
      </p:grpSpPr>
      <p:sp>
        <p:nvSpPr>
          <p:cNvPr id="17" name="Freeform 16"/>
          <p:cNvSpPr/>
          <p:nvPr userDrawn="1"/>
        </p:nvSpPr>
        <p:spPr bwMode="auto">
          <a:xfrm>
            <a:off x="0"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3033073" cy="2012859"/>
          </a:xfrm>
          <a:prstGeom prst="rect">
            <a:avLst/>
          </a:prstGeom>
        </p:spPr>
        <p:txBody>
          <a:bodyPr>
            <a:spAutoFit/>
          </a:bodyPr>
          <a:lstStyle>
            <a:lvl1pPr algn="l">
              <a:defRPr sz="4399">
                <a:solidFill>
                  <a:schemeClr val="bg1"/>
                </a:solidFill>
              </a:defRPr>
            </a:lvl1pPr>
          </a:lstStyle>
          <a:p>
            <a:r>
              <a:rPr lang="en-US"/>
              <a:t>Click to edit Master title style</a:t>
            </a:r>
          </a:p>
        </p:txBody>
      </p:sp>
      <p:sp>
        <p:nvSpPr>
          <p:cNvPr id="12"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3" name="Content Placeholder 2"/>
          <p:cNvSpPr>
            <a:spLocks noGrp="1"/>
          </p:cNvSpPr>
          <p:nvPr>
            <p:ph sz="quarter" idx="16"/>
          </p:nvPr>
        </p:nvSpPr>
        <p:spPr>
          <a:xfrm>
            <a:off x="4136528" y="742950"/>
            <a:ext cx="7785597" cy="5372100"/>
          </a:xfrm>
        </p:spPr>
        <p:txBody>
          <a:bodyPr/>
          <a:lstStyle>
            <a:lvl1pPr marL="0" indent="0">
              <a:spcBef>
                <a:spcPts val="1200"/>
              </a:spcBef>
              <a:buNone/>
              <a:defRPr sz="3199"/>
            </a:lvl1pPr>
            <a:lvl2pPr marL="0" indent="0">
              <a:spcBef>
                <a:spcPts val="1200"/>
              </a:spcBef>
              <a:buNone/>
              <a:defRPr sz="1999"/>
            </a:lvl2pPr>
            <a:lvl3pPr marL="560073" indent="0">
              <a:buNone/>
              <a:defRPr sz="1799"/>
            </a:lvl3pPr>
          </a:lstStyle>
          <a:p>
            <a:pPr lvl="0"/>
            <a:r>
              <a:rPr lang="en-US"/>
              <a:t>Click to edit Master text styles</a:t>
            </a:r>
          </a:p>
          <a:p>
            <a:pPr lvl="1"/>
            <a:r>
              <a:rPr lang="en-US"/>
              <a:t>Second level</a:t>
            </a:r>
          </a:p>
        </p:txBody>
      </p:sp>
    </p:spTree>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mall Title and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marL="0" indent="0">
              <a:spcBef>
                <a:spcPts val="1200"/>
              </a:spcBef>
              <a:defRPr lang="en-US" sz="1999" kern="1200" dirty="0" smtClean="0">
                <a:solidFill>
                  <a:schemeClr val="tx2"/>
                </a:solidFill>
                <a:latin typeface="+mn-lt"/>
                <a:ea typeface="ＭＳ Ｐゴシック" charset="0"/>
                <a:cs typeface="+mn-cs"/>
              </a:defRPr>
            </a:lvl2pPr>
            <a:lvl3pPr>
              <a:defRPr sz="1799"/>
            </a:lvl3pPr>
          </a:lstStyle>
          <a:p>
            <a:pPr lvl="0"/>
            <a:r>
              <a:rPr lang="en-US"/>
              <a:t>Click to edit Master text styles</a:t>
            </a:r>
          </a:p>
          <a:p>
            <a:pPr lvl="1"/>
            <a:r>
              <a:rPr lang="en-US"/>
              <a:t>Second level</a:t>
            </a:r>
          </a:p>
        </p:txBody>
      </p:sp>
    </p:spTree>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and 2 Content">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a:t>Click to edit Master title style</a:t>
            </a:r>
          </a:p>
        </p:txBody>
      </p:sp>
      <p:sp>
        <p:nvSpPr>
          <p:cNvPr id="1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13" name="Content Placeholder 2"/>
          <p:cNvSpPr>
            <a:spLocks noGrp="1"/>
          </p:cNvSpPr>
          <p:nvPr>
            <p:ph sz="quarter" idx="16"/>
          </p:nvPr>
        </p:nvSpPr>
        <p:spPr>
          <a:xfrm>
            <a:off x="3047516"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a:t>Click to edit Master text styles</a:t>
            </a:r>
          </a:p>
          <a:p>
            <a:pPr lvl="1"/>
            <a:r>
              <a:rPr lang="en-US"/>
              <a:t>Second level</a:t>
            </a:r>
          </a:p>
        </p:txBody>
      </p:sp>
      <p:sp>
        <p:nvSpPr>
          <p:cNvPr id="14" name="Content Placeholder 2"/>
          <p:cNvSpPr>
            <a:spLocks noGrp="1"/>
          </p:cNvSpPr>
          <p:nvPr>
            <p:ph sz="quarter" idx="17"/>
          </p:nvPr>
        </p:nvSpPr>
        <p:spPr>
          <a:xfrm>
            <a:off x="7571058" y="742950"/>
            <a:ext cx="4351704" cy="5372100"/>
          </a:xfrm>
        </p:spPr>
        <p:txBody>
          <a:bodyPr/>
          <a:lstStyle>
            <a:lvl1pPr marL="0" indent="0">
              <a:spcBef>
                <a:spcPts val="1200"/>
              </a:spcBef>
              <a:buNone/>
              <a:defRPr sz="2799"/>
            </a:lvl1pPr>
            <a:lvl2pPr>
              <a:spcBef>
                <a:spcPts val="1200"/>
              </a:spcBef>
              <a:defRPr sz="1999"/>
            </a:lvl2pPr>
            <a:lvl3pPr>
              <a:defRPr sz="1799"/>
            </a:lvl3pPr>
          </a:lstStyle>
          <a:p>
            <a:pPr lvl="0"/>
            <a:r>
              <a:rPr lang="en-US"/>
              <a:t>Click to edit Master text styles</a:t>
            </a:r>
          </a:p>
          <a:p>
            <a:pPr lvl="1"/>
            <a:r>
              <a:rPr lang="en-US"/>
              <a:t>Second level</a:t>
            </a:r>
          </a:p>
        </p:txBody>
      </p:sp>
    </p:spTree>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mall Title and 2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4971" y="2"/>
            <a:ext cx="10697029" cy="6858001"/>
          </a:xfrm>
          <a:prstGeom prst="rect">
            <a:avLst/>
          </a:prstGeom>
        </p:spPr>
      </p:pic>
      <p:sp>
        <p:nvSpPr>
          <p:cNvPr id="12" name="Rectangle 11"/>
          <p:cNvSpPr/>
          <p:nvPr userDrawn="1"/>
        </p:nvSpPr>
        <p:spPr bwMode="auto">
          <a:xfrm>
            <a:off x="3048" y="0"/>
            <a:ext cx="12188952" cy="6858001"/>
          </a:xfrm>
          <a:prstGeom prst="rect">
            <a:avLst/>
          </a:prstGeom>
          <a:solidFill>
            <a:schemeClr val="tx2">
              <a:lumMod val="50000"/>
              <a:alpha val="74902"/>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10"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a:t>Click to edit Master title style</a:t>
            </a:r>
          </a:p>
        </p:txBody>
      </p:sp>
    </p:spTree>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and Content with Label">
    <p:spTree>
      <p:nvGrpSpPr>
        <p:cNvPr id="1" name=""/>
        <p:cNvGrpSpPr/>
        <p:nvPr/>
      </p:nvGrpSpPr>
      <p:grpSpPr>
        <a:xfrm>
          <a:off x="0" y="0"/>
          <a:ext cx="0" cy="0"/>
          <a:chOff x="0" y="0"/>
          <a:chExt cx="0" cy="0"/>
        </a:xfrm>
      </p:grpSpPr>
      <p:sp>
        <p:nvSpPr>
          <p:cNvPr id="19" name="Freeform 18"/>
          <p:cNvSpPr>
            <a:spLocks/>
          </p:cNvSpPr>
          <p:nvPr userDrawn="1"/>
        </p:nvSpPr>
        <p:spPr bwMode="auto">
          <a:xfrm flipH="1" flipV="1">
            <a:off x="0"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8" name="TextBox 7"/>
          <p:cNvSpPr txBox="1"/>
          <p:nvPr userDrawn="1"/>
        </p:nvSpPr>
        <p:spPr>
          <a:xfrm>
            <a:off x="9918256" y="-1024186"/>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9" name="TextBox 8"/>
          <p:cNvSpPr txBox="1"/>
          <p:nvPr userDrawn="1"/>
        </p:nvSpPr>
        <p:spPr>
          <a:xfrm>
            <a:off x="11052794" y="-1674809"/>
            <a:ext cx="896425" cy="896552"/>
          </a:xfrm>
          <a:prstGeom prst="rect">
            <a:avLst/>
          </a:prstGeom>
          <a:noFill/>
        </p:spPr>
        <p:txBody>
          <a:bodyPr wrap="none" lIns="179238" tIns="143391" rIns="179238" bIns="143391"/>
          <a:lstStyle/>
          <a:p>
            <a:pPr defTabSz="913231" fontAlgn="base">
              <a:lnSpc>
                <a:spcPct val="90000"/>
              </a:lnSpc>
              <a:spcBef>
                <a:spcPct val="0"/>
              </a:spcBef>
              <a:spcAft>
                <a:spcPts val="588"/>
              </a:spcAft>
              <a:defRPr/>
            </a:pPr>
            <a:endParaRPr lang="en-US" sz="2352">
              <a:gradFill>
                <a:gsLst>
                  <a:gs pos="2917">
                    <a:srgbClr val="FFFFFF"/>
                  </a:gs>
                  <a:gs pos="30000">
                    <a:srgbClr val="FFFFFF"/>
                  </a:gs>
                </a:gsLst>
                <a:lin ang="5400000" scaled="0"/>
              </a:gradFill>
              <a:ea typeface="MS PGothic" charset="0"/>
            </a:endParaRPr>
          </a:p>
        </p:txBody>
      </p:sp>
      <p:sp>
        <p:nvSpPr>
          <p:cNvPr id="6" name="Rectangle 5"/>
          <p:cNvSpPr/>
          <p:nvPr userDrawn="1"/>
        </p:nvSpPr>
        <p:spPr>
          <a:xfrm>
            <a:off x="1" y="5712984"/>
            <a:ext cx="1905001" cy="625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16" tIns="45708" rIns="91416" bIns="45708" rtlCol="0" anchor="t" anchorCtr="0">
            <a:noAutofit/>
          </a:bodyPr>
          <a:lstStyle/>
          <a:p>
            <a:pPr algn="ctr" defTabSz="914126">
              <a:defRPr/>
            </a:pPr>
            <a:endParaRPr lang="en-US" sz="1799" err="1">
              <a:ln>
                <a:solidFill>
                  <a:srgbClr val="FFFFFF">
                    <a:alpha val="0"/>
                  </a:srgbClr>
                </a:solidFill>
              </a:ln>
              <a:solidFill>
                <a:srgbClr val="FFFFFF"/>
              </a:solidFill>
            </a:endParaRPr>
          </a:p>
        </p:txBody>
      </p:sp>
      <p:sp>
        <p:nvSpPr>
          <p:cNvPr id="21" name="Slide Number Placeholder 3"/>
          <p:cNvSpPr>
            <a:spLocks noGrp="1"/>
          </p:cNvSpPr>
          <p:nvPr>
            <p:ph type="sldNum" sz="quarter" idx="15"/>
          </p:nvPr>
        </p:nvSpPr>
        <p:spPr>
          <a:xfrm>
            <a:off x="11367165" y="6437742"/>
            <a:ext cx="555597" cy="133860"/>
          </a:xfrm>
        </p:spPr>
        <p:txBody>
          <a:bodyPr/>
          <a:lstStyle>
            <a:lvl1pPr>
              <a:defRPr/>
            </a:lvl1pPr>
          </a:lstStyle>
          <a:p>
            <a:pPr defTabSz="914126"/>
            <a:fld id="{6052FC3A-E1BD-E54F-9A48-71EBDEF00552}" type="slidenum">
              <a:rPr lang="en-US" smtClean="0"/>
              <a:pPr defTabSz="914126"/>
              <a:t>‹#›</a:t>
            </a:fld>
            <a:endParaRPr lang="en-US"/>
          </a:p>
        </p:txBody>
      </p:sp>
      <p:sp>
        <p:nvSpPr>
          <p:cNvPr id="25" name="Text Placeholder 5"/>
          <p:cNvSpPr>
            <a:spLocks noGrp="1"/>
          </p:cNvSpPr>
          <p:nvPr>
            <p:ph type="body" sz="quarter" idx="13"/>
          </p:nvPr>
        </p:nvSpPr>
        <p:spPr>
          <a:xfrm>
            <a:off x="95668" y="5803737"/>
            <a:ext cx="1695034" cy="444665"/>
          </a:xfrm>
          <a:prstGeom prst="rect">
            <a:avLst/>
          </a:prstGeom>
        </p:spPr>
        <p:txBody>
          <a:bodyPr lIns="91440" tIns="91440" rIns="91440" bIns="91440" anchor="ctr" anchorCtr="0"/>
          <a:lstStyle>
            <a:lvl1pPr marL="0" indent="0">
              <a:buNone/>
              <a:defRPr lang="en-US" sz="1600" kern="1200" spc="0" dirty="0">
                <a:ln w="3175">
                  <a:noFill/>
                </a:ln>
                <a:solidFill>
                  <a:srgbClr val="505050"/>
                </a:solidFill>
                <a:latin typeface="+mn-lt"/>
                <a:ea typeface="ＭＳ Ｐゴシック" charset="0"/>
                <a:cs typeface="Segoe UI" pitchFamily="34" charset="0"/>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a:t>
            </a:r>
          </a:p>
        </p:txBody>
      </p:sp>
      <p:sp>
        <p:nvSpPr>
          <p:cNvPr id="26" name="Title 2"/>
          <p:cNvSpPr>
            <a:spLocks noGrp="1"/>
          </p:cNvSpPr>
          <p:nvPr>
            <p:ph type="title"/>
          </p:nvPr>
        </p:nvSpPr>
        <p:spPr>
          <a:xfrm>
            <a:off x="268928" y="286383"/>
            <a:ext cx="2626673" cy="1514261"/>
          </a:xfrm>
          <a:prstGeom prst="rect">
            <a:avLst/>
          </a:prstGeom>
        </p:spPr>
        <p:txBody>
          <a:bodyPr wrap="square">
            <a:spAutoFit/>
          </a:bodyPr>
          <a:lstStyle>
            <a:lvl1pPr algn="l">
              <a:defRPr sz="3199" spc="0">
                <a:solidFill>
                  <a:schemeClr val="bg1"/>
                </a:solidFill>
              </a:defRPr>
            </a:lvl1pPr>
          </a:lstStyle>
          <a:p>
            <a:r>
              <a:rPr lang="en-US"/>
              <a:t>Click to edit Master title style</a:t>
            </a:r>
          </a:p>
        </p:txBody>
      </p:sp>
      <p:sp>
        <p:nvSpPr>
          <p:cNvPr id="27" name="Content Placeholder 2"/>
          <p:cNvSpPr>
            <a:spLocks noGrp="1"/>
          </p:cNvSpPr>
          <p:nvPr>
            <p:ph sz="quarter" idx="16"/>
          </p:nvPr>
        </p:nvSpPr>
        <p:spPr>
          <a:xfrm>
            <a:off x="3047516" y="742950"/>
            <a:ext cx="8874610" cy="5372100"/>
          </a:xfrm>
        </p:spPr>
        <p:txBody>
          <a:bodyPr/>
          <a:lstStyle>
            <a:lvl1pPr marL="0" indent="0">
              <a:spcBef>
                <a:spcPts val="1200"/>
              </a:spcBef>
              <a:buNone/>
              <a:defRPr sz="2799"/>
            </a:lvl1pPr>
            <a:lvl2pPr>
              <a:spcBef>
                <a:spcPts val="1200"/>
              </a:spcBef>
              <a:defRPr sz="1999"/>
            </a:lvl2pPr>
            <a:lvl3pPr>
              <a:defRPr sz="1799"/>
            </a:lvl3pPr>
          </a:lstStyle>
          <a:p>
            <a:pPr lvl="0"/>
            <a:r>
              <a:rPr lang="en-US"/>
              <a:t>Click to edit Master text styles</a:t>
            </a:r>
          </a:p>
          <a:p>
            <a:pPr lvl="1"/>
            <a:r>
              <a:rPr lang="en-US"/>
              <a:t>Second level</a:t>
            </a:r>
          </a:p>
        </p:txBody>
      </p:sp>
    </p:spTree>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Freeform 9"/>
          <p:cNvSpPr>
            <a:spLocks/>
          </p:cNvSpPr>
          <p:nvPr userDrawn="1"/>
        </p:nvSpPr>
        <p:spPr bwMode="auto">
          <a:xfrm rot="10800000" flipH="1" flipV="1">
            <a:off x="9144484" y="2"/>
            <a:ext cx="3047516" cy="6858001"/>
          </a:xfrm>
          <a:custGeom>
            <a:avLst/>
            <a:gdLst>
              <a:gd name="connsiteX0" fmla="*/ 3047516 w 3047516"/>
              <a:gd name="connsiteY0" fmla="*/ 6858001 h 6858001"/>
              <a:gd name="connsiteX1" fmla="*/ 0 w 3047516"/>
              <a:gd name="connsiteY1" fmla="*/ 6858001 h 6858001"/>
              <a:gd name="connsiteX2" fmla="*/ 1457720 w 3047516"/>
              <a:gd name="connsiteY2" fmla="*/ 0 h 6858001"/>
              <a:gd name="connsiteX3" fmla="*/ 3047516 w 3047516"/>
              <a:gd name="connsiteY3" fmla="*/ 0 h 6858001"/>
            </a:gdLst>
            <a:ahLst/>
            <a:cxnLst>
              <a:cxn ang="0">
                <a:pos x="connsiteX0" y="connsiteY0"/>
              </a:cxn>
              <a:cxn ang="0">
                <a:pos x="connsiteX1" y="connsiteY1"/>
              </a:cxn>
              <a:cxn ang="0">
                <a:pos x="connsiteX2" y="connsiteY2"/>
              </a:cxn>
              <a:cxn ang="0">
                <a:pos x="connsiteX3" y="connsiteY3"/>
              </a:cxn>
            </a:cxnLst>
            <a:rect l="l" t="t" r="r" b="b"/>
            <a:pathLst>
              <a:path w="3047516" h="6858001">
                <a:moveTo>
                  <a:pt x="3047516" y="6858001"/>
                </a:moveTo>
                <a:lnTo>
                  <a:pt x="0" y="6858001"/>
                </a:lnTo>
                <a:lnTo>
                  <a:pt x="1457720" y="0"/>
                </a:lnTo>
                <a:lnTo>
                  <a:pt x="304751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8" name="Freeform 7"/>
          <p:cNvSpPr/>
          <p:nvPr userDrawn="1"/>
        </p:nvSpPr>
        <p:spPr bwMode="auto">
          <a:xfrm rot="10800000">
            <a:off x="8055471" y="2"/>
            <a:ext cx="4136529" cy="6858001"/>
          </a:xfrm>
          <a:custGeom>
            <a:avLst/>
            <a:gdLst>
              <a:gd name="connsiteX0" fmla="*/ 0 w 4136529"/>
              <a:gd name="connsiteY0" fmla="*/ 0 h 6858001"/>
              <a:gd name="connsiteX1" fmla="*/ 268927 w 4136529"/>
              <a:gd name="connsiteY1" fmla="*/ 0 h 6858001"/>
              <a:gd name="connsiteX2" fmla="*/ 469900 w 4136529"/>
              <a:gd name="connsiteY2" fmla="*/ 0 h 6858001"/>
              <a:gd name="connsiteX3" fmla="*/ 4136529 w 4136529"/>
              <a:gd name="connsiteY3" fmla="*/ 0 h 6858001"/>
              <a:gd name="connsiteX4" fmla="*/ 2678809 w 4136529"/>
              <a:gd name="connsiteY4" fmla="*/ 6858001 h 6858001"/>
              <a:gd name="connsiteX5" fmla="*/ 469900 w 4136529"/>
              <a:gd name="connsiteY5" fmla="*/ 6858001 h 6858001"/>
              <a:gd name="connsiteX6" fmla="*/ 268927 w 4136529"/>
              <a:gd name="connsiteY6" fmla="*/ 6858001 h 6858001"/>
              <a:gd name="connsiteX7" fmla="*/ 0 w 413652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6529" h="6858001">
                <a:moveTo>
                  <a:pt x="0" y="0"/>
                </a:moveTo>
                <a:lnTo>
                  <a:pt x="268927" y="0"/>
                </a:lnTo>
                <a:lnTo>
                  <a:pt x="469900" y="0"/>
                </a:lnTo>
                <a:lnTo>
                  <a:pt x="4136529" y="0"/>
                </a:lnTo>
                <a:lnTo>
                  <a:pt x="2678809" y="6858001"/>
                </a:lnTo>
                <a:lnTo>
                  <a:pt x="469900" y="6858001"/>
                </a:lnTo>
                <a:lnTo>
                  <a:pt x="268927" y="6858001"/>
                </a:lnTo>
                <a:lnTo>
                  <a:pt x="0" y="685800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6" name="Text Placeholder 5"/>
          <p:cNvSpPr>
            <a:spLocks noGrp="1"/>
          </p:cNvSpPr>
          <p:nvPr>
            <p:ph type="body" sz="quarter" idx="13"/>
          </p:nvPr>
        </p:nvSpPr>
        <p:spPr>
          <a:xfrm>
            <a:off x="269241" y="1022327"/>
            <a:ext cx="9369016" cy="563458"/>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1"/>
            <a:ext cx="10094273" cy="774046"/>
          </a:xfrm>
          <a:prstGeom prst="rect">
            <a:avLst/>
          </a:prstGeom>
        </p:spPr>
        <p:txBody>
          <a:bodyPr/>
          <a:lstStyle>
            <a:lvl1pPr algn="l">
              <a:defRPr sz="4399">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Color w/Photo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9525" y="-3"/>
            <a:ext cx="6076495" cy="686442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 name="connsiteX0" fmla="*/ 5476196 w 5476196"/>
              <a:gd name="connsiteY0" fmla="*/ 6858002 h 6858002"/>
              <a:gd name="connsiteX1" fmla="*/ 0 w 5476196"/>
              <a:gd name="connsiteY1" fmla="*/ 6858002 h 6858002"/>
              <a:gd name="connsiteX2" fmla="*/ 1328759 w 5476196"/>
              <a:gd name="connsiteY2" fmla="*/ 662007 h 6858002"/>
              <a:gd name="connsiteX3" fmla="*/ 5476196 w 5476196"/>
              <a:gd name="connsiteY3" fmla="*/ 0 h 6858002"/>
              <a:gd name="connsiteX4" fmla="*/ 5476196 w 5476196"/>
              <a:gd name="connsiteY4" fmla="*/ 6858002 h 6858002"/>
              <a:gd name="connsiteX0" fmla="*/ 5476196 w 5484793"/>
              <a:gd name="connsiteY0" fmla="*/ 6195995 h 6195995"/>
              <a:gd name="connsiteX1" fmla="*/ 0 w 5484793"/>
              <a:gd name="connsiteY1" fmla="*/ 6195995 h 6195995"/>
              <a:gd name="connsiteX2" fmla="*/ 1328759 w 5484793"/>
              <a:gd name="connsiteY2" fmla="*/ 0 h 6195995"/>
              <a:gd name="connsiteX3" fmla="*/ 5484793 w 5484793"/>
              <a:gd name="connsiteY3" fmla="*/ 0 h 6195995"/>
              <a:gd name="connsiteX4" fmla="*/ 5476196 w 5484793"/>
              <a:gd name="connsiteY4" fmla="*/ 6195995 h 6195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793" h="6195995">
                <a:moveTo>
                  <a:pt x="5476196" y="6195995"/>
                </a:moveTo>
                <a:lnTo>
                  <a:pt x="0" y="6195995"/>
                </a:lnTo>
                <a:lnTo>
                  <a:pt x="1328759" y="0"/>
                </a:lnTo>
                <a:lnTo>
                  <a:pt x="5484793" y="0"/>
                </a:lnTo>
                <a:cubicBezTo>
                  <a:pt x="5481927" y="2065332"/>
                  <a:pt x="5479062" y="4130663"/>
                  <a:pt x="5476196" y="6195995"/>
                </a:cubicBezTo>
                <a:close/>
              </a:path>
            </a:pathLst>
          </a:custGeom>
          <a:solidFill>
            <a:schemeClr val="accent1">
              <a:alpha val="90000"/>
            </a:schemeClr>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20" name="Freeform 19"/>
          <p:cNvSpPr/>
          <p:nvPr userDrawn="1"/>
        </p:nvSpPr>
        <p:spPr bwMode="auto">
          <a:xfrm>
            <a:off x="4604868"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26"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a:t>Click to edit Master text styles</a:t>
            </a:r>
          </a:p>
          <a:p>
            <a:pPr lvl="1"/>
            <a:r>
              <a:rPr lang="en-US"/>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916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438900" y="0"/>
            <a:ext cx="5753100" cy="6858285"/>
          </a:xfrm>
          <a:prstGeom prst="rect">
            <a:avLst/>
          </a:prstGeom>
        </p:spPr>
      </p:pic>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1-Color w/Photo Block Title on Left">
    <p:spTree>
      <p:nvGrpSpPr>
        <p:cNvPr id="1" name=""/>
        <p:cNvGrpSpPr/>
        <p:nvPr/>
      </p:nvGrpSpPr>
      <p:grpSpPr>
        <a:xfrm>
          <a:off x="0" y="0"/>
          <a:ext cx="0" cy="0"/>
          <a:chOff x="0" y="0"/>
          <a:chExt cx="0" cy="0"/>
        </a:xfrm>
      </p:grpSpPr>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a:t>Click to edit Master title style</a:t>
            </a:r>
          </a:p>
        </p:txBody>
      </p:sp>
      <p:sp>
        <p:nvSpPr>
          <p:cNvPr id="30" name="Freeform 29"/>
          <p:cNvSpPr/>
          <p:nvPr userDrawn="1"/>
        </p:nvSpPr>
        <p:spPr bwMode="auto">
          <a:xfrm rot="10800000">
            <a:off x="0"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olor Block Title on Left">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solidFill>
          <a:ln>
            <a:noFill/>
          </a:ln>
        </p:spPr>
        <p:txBody>
          <a:bodyPr vert="horz" wrap="square" lIns="91416" tIns="45708" rIns="91416" bIns="45708" numCol="1" anchor="t" anchorCtr="0" compatLnSpc="1">
            <a:prstTxWarp prst="textNoShape">
              <a:avLst/>
            </a:prstTxWarp>
            <a:noAutofit/>
          </a:bodyPr>
          <a:lstStyle/>
          <a:p>
            <a:pPr defTabSz="914126">
              <a:defRPr/>
            </a:pPr>
            <a:endParaRPr lang="en-US" sz="1799">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399" spc="0">
                <a:solidFill>
                  <a:schemeClr val="bg1"/>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pPr defTabSz="914126"/>
            <a:fld id="{6052FC3A-E1BD-E54F-9A48-71EBDEF00552}" type="slidenum">
              <a:rPr lang="en-US" smtClean="0"/>
              <a:pPr defTabSz="914126"/>
              <a:t>‹#›</a:t>
            </a:fld>
            <a:endParaRPr lang="en-US"/>
          </a:p>
        </p:txBody>
      </p:sp>
      <p:sp>
        <p:nvSpPr>
          <p:cNvPr id="10"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accent1"/>
                </a:solidFill>
              </a:defRPr>
            </a:lvl1pPr>
            <a:lvl2pPr>
              <a:spcBef>
                <a:spcPts val="1200"/>
              </a:spcBef>
              <a:defRPr sz="1799"/>
            </a:lvl2pPr>
            <a:lvl3pPr>
              <a:defRPr sz="1799"/>
            </a:lvl3pPr>
          </a:lstStyle>
          <a:p>
            <a:pPr lvl="0"/>
            <a:r>
              <a:rPr lang="en-US"/>
              <a:t>Click to edit Master text styles</a:t>
            </a:r>
          </a:p>
          <a:p>
            <a:pPr lvl="1"/>
            <a:r>
              <a:rPr lang="en-US"/>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7" name="Title 2"/>
          <p:cNvSpPr>
            <a:spLocks noGrp="1"/>
          </p:cNvSpPr>
          <p:nvPr>
            <p:ph type="title"/>
          </p:nvPr>
        </p:nvSpPr>
        <p:spPr>
          <a:xfrm>
            <a:off x="472129" y="1108673"/>
            <a:ext cx="4432965" cy="927940"/>
          </a:xfrm>
          <a:prstGeom prst="rect">
            <a:avLst/>
          </a:prstGeom>
        </p:spPr>
        <p:txBody>
          <a:bodyPr/>
          <a:lstStyle>
            <a:lvl1pPr algn="l">
              <a:defRPr sz="4399" spc="0">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a:t>Click to edit Master text styles</a:t>
            </a:r>
          </a:p>
          <a:p>
            <a:pPr lvl="1"/>
            <a:r>
              <a:rPr lang="en-US"/>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Color Block Content on Right">
    <p:spTree>
      <p:nvGrpSpPr>
        <p:cNvPr id="1" name=""/>
        <p:cNvGrpSpPr/>
        <p:nvPr/>
      </p:nvGrpSpPr>
      <p:grpSpPr>
        <a:xfrm>
          <a:off x="0" y="0"/>
          <a:ext cx="0" cy="0"/>
          <a:chOff x="0" y="0"/>
          <a:chExt cx="0" cy="0"/>
        </a:xfrm>
      </p:grpSpPr>
      <p:sp>
        <p:nvSpPr>
          <p:cNvPr id="21" name="Freeform 20"/>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a:t>Click to edit Master text styles</a:t>
            </a:r>
          </a:p>
          <a:p>
            <a:pPr lvl="1"/>
            <a:r>
              <a:rPr lang="en-US"/>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Color Block Content on Righ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4520309" cy="6858000"/>
          </a:xfrm>
          <a:prstGeom prst="rect">
            <a:avLst/>
          </a:prstGeom>
        </p:spPr>
      </p:pic>
      <p:sp>
        <p:nvSpPr>
          <p:cNvPr id="17" name="Freeform 16"/>
          <p:cNvSpPr/>
          <p:nvPr userDrawn="1"/>
        </p:nvSpPr>
        <p:spPr bwMode="auto">
          <a:xfrm>
            <a:off x="2021605" y="-1"/>
            <a:ext cx="11182350" cy="6908103"/>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72147 w 8182218"/>
              <a:gd name="connsiteY4" fmla="*/ 4672552 h 6858002"/>
              <a:gd name="connsiteX5" fmla="*/ 5476196 w 8182218"/>
              <a:gd name="connsiteY5" fmla="*/ 6858002 h 6858002"/>
              <a:gd name="connsiteX6" fmla="*/ 4044813 w 8182218"/>
              <a:gd name="connsiteY6" fmla="*/ 6858002 h 6858002"/>
              <a:gd name="connsiteX7" fmla="*/ 0 w 8182218"/>
              <a:gd name="connsiteY7" fmla="*/ 6858002 h 6858002"/>
              <a:gd name="connsiteX8" fmla="*/ 1457721 w 8182218"/>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3611752 w 7749157"/>
              <a:gd name="connsiteY6" fmla="*/ 6858002 h 6858002"/>
              <a:gd name="connsiteX7" fmla="*/ 0 w 7749157"/>
              <a:gd name="connsiteY7" fmla="*/ 4773264 h 6858002"/>
              <a:gd name="connsiteX8" fmla="*/ 1024660 w 7749157"/>
              <a:gd name="connsiteY8" fmla="*/ 0 h 6858002"/>
              <a:gd name="connsiteX0" fmla="*/ 1024660 w 7749157"/>
              <a:gd name="connsiteY0" fmla="*/ 0 h 6858002"/>
              <a:gd name="connsiteX1" fmla="*/ 3611752 w 7749157"/>
              <a:gd name="connsiteY1" fmla="*/ 0 h 6858002"/>
              <a:gd name="connsiteX2" fmla="*/ 5043135 w 7749157"/>
              <a:gd name="connsiteY2" fmla="*/ 0 h 6858002"/>
              <a:gd name="connsiteX3" fmla="*/ 7749157 w 7749157"/>
              <a:gd name="connsiteY3" fmla="*/ 0 h 6858002"/>
              <a:gd name="connsiteX4" fmla="*/ 7739086 w 7749157"/>
              <a:gd name="connsiteY4" fmla="*/ 4672552 h 6858002"/>
              <a:gd name="connsiteX5" fmla="*/ 5043135 w 7749157"/>
              <a:gd name="connsiteY5" fmla="*/ 6858002 h 6858002"/>
              <a:gd name="connsiteX6" fmla="*/ 0 w 7749157"/>
              <a:gd name="connsiteY6" fmla="*/ 4773264 h 6858002"/>
              <a:gd name="connsiteX7" fmla="*/ 1024660 w 7749157"/>
              <a:gd name="connsiteY7" fmla="*/ 0 h 6858002"/>
              <a:gd name="connsiteX0" fmla="*/ 1024660 w 7749157"/>
              <a:gd name="connsiteY0" fmla="*/ 0 h 4773264"/>
              <a:gd name="connsiteX1" fmla="*/ 3611752 w 7749157"/>
              <a:gd name="connsiteY1" fmla="*/ 0 h 4773264"/>
              <a:gd name="connsiteX2" fmla="*/ 5043135 w 7749157"/>
              <a:gd name="connsiteY2" fmla="*/ 0 h 4773264"/>
              <a:gd name="connsiteX3" fmla="*/ 7749157 w 7749157"/>
              <a:gd name="connsiteY3" fmla="*/ 0 h 4773264"/>
              <a:gd name="connsiteX4" fmla="*/ 7739086 w 7749157"/>
              <a:gd name="connsiteY4" fmla="*/ 4672552 h 4773264"/>
              <a:gd name="connsiteX5" fmla="*/ 0 w 7749157"/>
              <a:gd name="connsiteY5" fmla="*/ 4773264 h 4773264"/>
              <a:gd name="connsiteX6" fmla="*/ 1024660 w 7749157"/>
              <a:gd name="connsiteY6" fmla="*/ 0 h 4773264"/>
              <a:gd name="connsiteX0" fmla="*/ 1024660 w 7759228"/>
              <a:gd name="connsiteY0" fmla="*/ 0 h 4773264"/>
              <a:gd name="connsiteX1" fmla="*/ 3611752 w 7759228"/>
              <a:gd name="connsiteY1" fmla="*/ 0 h 4773264"/>
              <a:gd name="connsiteX2" fmla="*/ 5043135 w 7759228"/>
              <a:gd name="connsiteY2" fmla="*/ 0 h 4773264"/>
              <a:gd name="connsiteX3" fmla="*/ 7749157 w 7759228"/>
              <a:gd name="connsiteY3" fmla="*/ 0 h 4773264"/>
              <a:gd name="connsiteX4" fmla="*/ 7759228 w 7759228"/>
              <a:gd name="connsiteY4" fmla="*/ 4753121 h 4773264"/>
              <a:gd name="connsiteX5" fmla="*/ 0 w 7759228"/>
              <a:gd name="connsiteY5" fmla="*/ 4773264 h 4773264"/>
              <a:gd name="connsiteX6" fmla="*/ 1024660 w 7759228"/>
              <a:gd name="connsiteY6" fmla="*/ 0 h 4773264"/>
              <a:gd name="connsiteX0" fmla="*/ 1024660 w 7759228"/>
              <a:gd name="connsiteY0" fmla="*/ 0 h 4793406"/>
              <a:gd name="connsiteX1" fmla="*/ 3611752 w 7759228"/>
              <a:gd name="connsiteY1" fmla="*/ 0 h 4793406"/>
              <a:gd name="connsiteX2" fmla="*/ 5043135 w 7759228"/>
              <a:gd name="connsiteY2" fmla="*/ 0 h 4793406"/>
              <a:gd name="connsiteX3" fmla="*/ 7749157 w 7759228"/>
              <a:gd name="connsiteY3" fmla="*/ 0 h 4793406"/>
              <a:gd name="connsiteX4" fmla="*/ 7759228 w 7759228"/>
              <a:gd name="connsiteY4" fmla="*/ 4793406 h 4793406"/>
              <a:gd name="connsiteX5" fmla="*/ 0 w 7759228"/>
              <a:gd name="connsiteY5" fmla="*/ 4773264 h 4793406"/>
              <a:gd name="connsiteX6" fmla="*/ 1024660 w 7759228"/>
              <a:gd name="connsiteY6" fmla="*/ 0 h 479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59228" h="4793406">
                <a:moveTo>
                  <a:pt x="1024660" y="0"/>
                </a:moveTo>
                <a:lnTo>
                  <a:pt x="3611752" y="0"/>
                </a:lnTo>
                <a:lnTo>
                  <a:pt x="5043135" y="0"/>
                </a:lnTo>
                <a:lnTo>
                  <a:pt x="7749157" y="0"/>
                </a:lnTo>
                <a:lnTo>
                  <a:pt x="7759228" y="4793406"/>
                </a:lnTo>
                <a:lnTo>
                  <a:pt x="0" y="4773264"/>
                </a:lnTo>
                <a:lnTo>
                  <a:pt x="102466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defTabSz="914126"/>
            <a:fld id="{6052FC3A-E1BD-E54F-9A48-71EBDEF00552}" type="slidenum">
              <a:rPr lang="en-US" smtClean="0">
                <a:solidFill>
                  <a:srgbClr val="FFFFFF"/>
                </a:solidFill>
              </a:rPr>
              <a:pPr defTabSz="914126"/>
              <a:t>‹#›</a:t>
            </a:fld>
            <a:endParaRPr lang="en-US">
              <a:solidFill>
                <a:srgbClr val="FFFFFF"/>
              </a:solidFill>
            </a:endParaRPr>
          </a:p>
        </p:txBody>
      </p:sp>
      <p:sp>
        <p:nvSpPr>
          <p:cNvPr id="25" name="Content Placeholder 25"/>
          <p:cNvSpPr>
            <a:spLocks noGrp="1"/>
          </p:cNvSpPr>
          <p:nvPr>
            <p:ph sz="quarter" idx="17"/>
          </p:nvPr>
        </p:nvSpPr>
        <p:spPr>
          <a:xfrm>
            <a:off x="5476198" y="1108076"/>
            <a:ext cx="6446565" cy="4746625"/>
          </a:xfrm>
        </p:spPr>
        <p:txBody>
          <a:bodyPr/>
          <a:lstStyle>
            <a:lvl1pPr marL="0" indent="0">
              <a:spcBef>
                <a:spcPts val="1200"/>
              </a:spcBef>
              <a:buNone/>
              <a:defRPr sz="2799">
                <a:solidFill>
                  <a:schemeClr val="bg1"/>
                </a:solidFill>
              </a:defRPr>
            </a:lvl1pPr>
            <a:lvl2pPr>
              <a:spcBef>
                <a:spcPts val="1200"/>
              </a:spcBef>
              <a:defRPr sz="1799">
                <a:solidFill>
                  <a:schemeClr val="bg1"/>
                </a:solidFill>
              </a:defRPr>
            </a:lvl2pPr>
            <a:lvl3pPr>
              <a:defRPr sz="1799">
                <a:solidFill>
                  <a:schemeClr val="bg1"/>
                </a:solidFill>
              </a:defRPr>
            </a:lvl3pPr>
          </a:lstStyle>
          <a:p>
            <a:pPr lvl="0"/>
            <a:r>
              <a:rPr lang="en-US"/>
              <a:t>Click to edit Master text styles</a:t>
            </a:r>
          </a:p>
          <a:p>
            <a:pPr lvl="1"/>
            <a:r>
              <a:rPr lang="en-US"/>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5" name="Group 24"/>
          <p:cNvGrpSpPr/>
          <p:nvPr userDrawn="1"/>
        </p:nvGrpSpPr>
        <p:grpSpPr>
          <a:xfrm>
            <a:off x="510119" y="6385630"/>
            <a:ext cx="1165130" cy="226840"/>
            <a:chOff x="382588" y="4784726"/>
            <a:chExt cx="896938" cy="174625"/>
          </a:xfrm>
          <a:solidFill>
            <a:srgbClr val="005586"/>
          </a:solidFill>
        </p:grpSpPr>
        <p:sp>
          <p:nvSpPr>
            <p:cNvPr id="26" name="Freeform 15"/>
            <p:cNvSpPr>
              <a:spLocks/>
            </p:cNvSpPr>
            <p:nvPr userDrawn="1"/>
          </p:nvSpPr>
          <p:spPr bwMode="auto">
            <a:xfrm>
              <a:off x="1087438" y="4824413"/>
              <a:ext cx="77788" cy="134938"/>
            </a:xfrm>
            <a:custGeom>
              <a:avLst/>
              <a:gdLst>
                <a:gd name="T0" fmla="*/ 347 w 390"/>
                <a:gd name="T1" fmla="*/ 0 h 666"/>
                <a:gd name="T2" fmla="*/ 347 w 390"/>
                <a:gd name="T3" fmla="*/ 0 h 666"/>
                <a:gd name="T4" fmla="*/ 217 w 390"/>
                <a:gd name="T5" fmla="*/ 17 h 666"/>
                <a:gd name="T6" fmla="*/ 161 w 390"/>
                <a:gd name="T7" fmla="*/ 38 h 666"/>
                <a:gd name="T8" fmla="*/ 149 w 390"/>
                <a:gd name="T9" fmla="*/ 24 h 666"/>
                <a:gd name="T10" fmla="*/ 89 w 390"/>
                <a:gd name="T11" fmla="*/ 0 h 666"/>
                <a:gd name="T12" fmla="*/ 0 w 390"/>
                <a:gd name="T13" fmla="*/ 0 h 666"/>
                <a:gd name="T14" fmla="*/ 0 w 390"/>
                <a:gd name="T15" fmla="*/ 666 h 666"/>
                <a:gd name="T16" fmla="*/ 174 w 390"/>
                <a:gd name="T17" fmla="*/ 666 h 666"/>
                <a:gd name="T18" fmla="*/ 174 w 390"/>
                <a:gd name="T19" fmla="*/ 320 h 666"/>
                <a:gd name="T20" fmla="*/ 209 w 390"/>
                <a:gd name="T21" fmla="*/ 203 h 666"/>
                <a:gd name="T22" fmla="*/ 315 w 390"/>
                <a:gd name="T23" fmla="*/ 168 h 666"/>
                <a:gd name="T24" fmla="*/ 390 w 390"/>
                <a:gd name="T25" fmla="*/ 168 h 666"/>
                <a:gd name="T26" fmla="*/ 390 w 390"/>
                <a:gd name="T27" fmla="*/ 0 h 666"/>
                <a:gd name="T28" fmla="*/ 347 w 390"/>
                <a:gd name="T29"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0" h="666">
                  <a:moveTo>
                    <a:pt x="347" y="0"/>
                  </a:moveTo>
                  <a:lnTo>
                    <a:pt x="347" y="0"/>
                  </a:lnTo>
                  <a:cubicBezTo>
                    <a:pt x="303" y="0"/>
                    <a:pt x="259" y="5"/>
                    <a:pt x="217" y="17"/>
                  </a:cubicBezTo>
                  <a:cubicBezTo>
                    <a:pt x="197" y="23"/>
                    <a:pt x="178" y="30"/>
                    <a:pt x="161" y="38"/>
                  </a:cubicBezTo>
                  <a:cubicBezTo>
                    <a:pt x="158" y="33"/>
                    <a:pt x="154" y="28"/>
                    <a:pt x="149" y="24"/>
                  </a:cubicBezTo>
                  <a:cubicBezTo>
                    <a:pt x="132" y="7"/>
                    <a:pt x="112" y="0"/>
                    <a:pt x="89" y="0"/>
                  </a:cubicBezTo>
                  <a:lnTo>
                    <a:pt x="0" y="0"/>
                  </a:lnTo>
                  <a:lnTo>
                    <a:pt x="0" y="666"/>
                  </a:lnTo>
                  <a:lnTo>
                    <a:pt x="174" y="666"/>
                  </a:lnTo>
                  <a:lnTo>
                    <a:pt x="174" y="320"/>
                  </a:lnTo>
                  <a:cubicBezTo>
                    <a:pt x="174" y="253"/>
                    <a:pt x="185" y="226"/>
                    <a:pt x="209" y="203"/>
                  </a:cubicBezTo>
                  <a:cubicBezTo>
                    <a:pt x="231" y="180"/>
                    <a:pt x="267" y="168"/>
                    <a:pt x="315" y="168"/>
                  </a:cubicBezTo>
                  <a:lnTo>
                    <a:pt x="390" y="168"/>
                  </a:lnTo>
                  <a:lnTo>
                    <a:pt x="390" y="0"/>
                  </a:lnTo>
                  <a:lnTo>
                    <a:pt x="3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7" name="Freeform 16"/>
            <p:cNvSpPr>
              <a:spLocks/>
            </p:cNvSpPr>
            <p:nvPr userDrawn="1"/>
          </p:nvSpPr>
          <p:spPr bwMode="auto">
            <a:xfrm>
              <a:off x="512763" y="4784726"/>
              <a:ext cx="33338" cy="173038"/>
            </a:xfrm>
            <a:custGeom>
              <a:avLst/>
              <a:gdLst>
                <a:gd name="T0" fmla="*/ 89 w 173"/>
                <a:gd name="T1" fmla="*/ 0 h 862"/>
                <a:gd name="T2" fmla="*/ 89 w 173"/>
                <a:gd name="T3" fmla="*/ 0 h 862"/>
                <a:gd name="T4" fmla="*/ 0 w 173"/>
                <a:gd name="T5" fmla="*/ 0 h 862"/>
                <a:gd name="T6" fmla="*/ 0 w 173"/>
                <a:gd name="T7" fmla="*/ 780 h 862"/>
                <a:gd name="T8" fmla="*/ 24 w 173"/>
                <a:gd name="T9" fmla="*/ 838 h 862"/>
                <a:gd name="T10" fmla="*/ 84 w 173"/>
                <a:gd name="T11" fmla="*/ 862 h 862"/>
                <a:gd name="T12" fmla="*/ 173 w 173"/>
                <a:gd name="T13" fmla="*/ 862 h 862"/>
                <a:gd name="T14" fmla="*/ 173 w 173"/>
                <a:gd name="T15" fmla="*/ 81 h 862"/>
                <a:gd name="T16" fmla="*/ 149 w 173"/>
                <a:gd name="T17" fmla="*/ 23 h 862"/>
                <a:gd name="T18" fmla="*/ 89 w 173"/>
                <a:gd name="T19" fmla="*/ 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862">
                  <a:moveTo>
                    <a:pt x="89" y="0"/>
                  </a:moveTo>
                  <a:lnTo>
                    <a:pt x="89" y="0"/>
                  </a:lnTo>
                  <a:lnTo>
                    <a:pt x="0" y="0"/>
                  </a:lnTo>
                  <a:lnTo>
                    <a:pt x="0" y="780"/>
                  </a:lnTo>
                  <a:cubicBezTo>
                    <a:pt x="0" y="803"/>
                    <a:pt x="7" y="822"/>
                    <a:pt x="24" y="838"/>
                  </a:cubicBezTo>
                  <a:cubicBezTo>
                    <a:pt x="41" y="854"/>
                    <a:pt x="61" y="862"/>
                    <a:pt x="84" y="862"/>
                  </a:cubicBezTo>
                  <a:lnTo>
                    <a:pt x="173" y="862"/>
                  </a:lnTo>
                  <a:lnTo>
                    <a:pt x="173" y="81"/>
                  </a:lnTo>
                  <a:cubicBezTo>
                    <a:pt x="173" y="58"/>
                    <a:pt x="165" y="38"/>
                    <a:pt x="149" y="23"/>
                  </a:cubicBezTo>
                  <a:cubicBezTo>
                    <a:pt x="131" y="7"/>
                    <a:pt x="112" y="0"/>
                    <a:pt x="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8" name="Freeform 17"/>
            <p:cNvSpPr>
              <a:spLocks noEditPoints="1"/>
            </p:cNvSpPr>
            <p:nvPr userDrawn="1"/>
          </p:nvSpPr>
          <p:spPr bwMode="auto">
            <a:xfrm>
              <a:off x="560388" y="4821238"/>
              <a:ext cx="119063" cy="138113"/>
            </a:xfrm>
            <a:custGeom>
              <a:avLst/>
              <a:gdLst>
                <a:gd name="T0" fmla="*/ 302 w 607"/>
                <a:gd name="T1" fmla="*/ 0 h 688"/>
                <a:gd name="T2" fmla="*/ 302 w 607"/>
                <a:gd name="T3" fmla="*/ 0 h 688"/>
                <a:gd name="T4" fmla="*/ 607 w 607"/>
                <a:gd name="T5" fmla="*/ 345 h 688"/>
                <a:gd name="T6" fmla="*/ 302 w 607"/>
                <a:gd name="T7" fmla="*/ 688 h 688"/>
                <a:gd name="T8" fmla="*/ 0 w 607"/>
                <a:gd name="T9" fmla="*/ 345 h 688"/>
                <a:gd name="T10" fmla="*/ 302 w 607"/>
                <a:gd name="T11" fmla="*/ 0 h 688"/>
                <a:gd name="T12" fmla="*/ 302 w 607"/>
                <a:gd name="T13" fmla="*/ 547 h 688"/>
                <a:gd name="T14" fmla="*/ 302 w 607"/>
                <a:gd name="T15" fmla="*/ 547 h 688"/>
                <a:gd name="T16" fmla="*/ 438 w 607"/>
                <a:gd name="T17" fmla="*/ 347 h 688"/>
                <a:gd name="T18" fmla="*/ 302 w 607"/>
                <a:gd name="T19" fmla="*/ 146 h 688"/>
                <a:gd name="T20" fmla="*/ 168 w 607"/>
                <a:gd name="T21" fmla="*/ 347 h 688"/>
                <a:gd name="T22" fmla="*/ 302 w 607"/>
                <a:gd name="T23" fmla="*/ 547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7" h="688">
                  <a:moveTo>
                    <a:pt x="302" y="0"/>
                  </a:moveTo>
                  <a:lnTo>
                    <a:pt x="302" y="0"/>
                  </a:lnTo>
                  <a:cubicBezTo>
                    <a:pt x="498" y="0"/>
                    <a:pt x="607" y="130"/>
                    <a:pt x="607" y="345"/>
                  </a:cubicBezTo>
                  <a:cubicBezTo>
                    <a:pt x="607" y="560"/>
                    <a:pt x="498" y="688"/>
                    <a:pt x="302" y="688"/>
                  </a:cubicBezTo>
                  <a:cubicBezTo>
                    <a:pt x="103" y="688"/>
                    <a:pt x="0" y="560"/>
                    <a:pt x="0" y="345"/>
                  </a:cubicBezTo>
                  <a:cubicBezTo>
                    <a:pt x="0" y="130"/>
                    <a:pt x="103" y="0"/>
                    <a:pt x="302" y="0"/>
                  </a:cubicBezTo>
                  <a:close/>
                  <a:moveTo>
                    <a:pt x="302" y="547"/>
                  </a:moveTo>
                  <a:lnTo>
                    <a:pt x="302" y="547"/>
                  </a:lnTo>
                  <a:cubicBezTo>
                    <a:pt x="405" y="547"/>
                    <a:pt x="438" y="439"/>
                    <a:pt x="438" y="347"/>
                  </a:cubicBezTo>
                  <a:cubicBezTo>
                    <a:pt x="438" y="256"/>
                    <a:pt x="405" y="146"/>
                    <a:pt x="302" y="146"/>
                  </a:cubicBezTo>
                  <a:cubicBezTo>
                    <a:pt x="199" y="146"/>
                    <a:pt x="168" y="256"/>
                    <a:pt x="168" y="347"/>
                  </a:cubicBezTo>
                  <a:cubicBezTo>
                    <a:pt x="168" y="439"/>
                    <a:pt x="199" y="547"/>
                    <a:pt x="302"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29" name="Freeform 18"/>
            <p:cNvSpPr>
              <a:spLocks/>
            </p:cNvSpPr>
            <p:nvPr userDrawn="1"/>
          </p:nvSpPr>
          <p:spPr bwMode="auto">
            <a:xfrm>
              <a:off x="382588" y="4821238"/>
              <a:ext cx="117475" cy="138113"/>
            </a:xfrm>
            <a:custGeom>
              <a:avLst/>
              <a:gdLst>
                <a:gd name="T0" fmla="*/ 303 w 592"/>
                <a:gd name="T1" fmla="*/ 547 h 689"/>
                <a:gd name="T2" fmla="*/ 303 w 592"/>
                <a:gd name="T3" fmla="*/ 547 h 689"/>
                <a:gd name="T4" fmla="*/ 168 w 592"/>
                <a:gd name="T5" fmla="*/ 347 h 689"/>
                <a:gd name="T6" fmla="*/ 303 w 592"/>
                <a:gd name="T7" fmla="*/ 146 h 689"/>
                <a:gd name="T8" fmla="*/ 412 w 592"/>
                <a:gd name="T9" fmla="*/ 217 h 689"/>
                <a:gd name="T10" fmla="*/ 592 w 592"/>
                <a:gd name="T11" fmla="*/ 217 h 689"/>
                <a:gd name="T12" fmla="*/ 303 w 592"/>
                <a:gd name="T13" fmla="*/ 0 h 689"/>
                <a:gd name="T14" fmla="*/ 0 w 592"/>
                <a:gd name="T15" fmla="*/ 345 h 689"/>
                <a:gd name="T16" fmla="*/ 303 w 592"/>
                <a:gd name="T17" fmla="*/ 689 h 689"/>
                <a:gd name="T18" fmla="*/ 592 w 592"/>
                <a:gd name="T19" fmla="*/ 473 h 689"/>
                <a:gd name="T20" fmla="*/ 474 w 592"/>
                <a:gd name="T21" fmla="*/ 473 h 689"/>
                <a:gd name="T22" fmla="*/ 424 w 592"/>
                <a:gd name="T23" fmla="*/ 491 h 689"/>
                <a:gd name="T24" fmla="*/ 303 w 592"/>
                <a:gd name="T25" fmla="*/ 54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2" h="689">
                  <a:moveTo>
                    <a:pt x="303" y="547"/>
                  </a:moveTo>
                  <a:lnTo>
                    <a:pt x="303" y="547"/>
                  </a:lnTo>
                  <a:cubicBezTo>
                    <a:pt x="199" y="547"/>
                    <a:pt x="168" y="439"/>
                    <a:pt x="168" y="347"/>
                  </a:cubicBezTo>
                  <a:cubicBezTo>
                    <a:pt x="168" y="256"/>
                    <a:pt x="199" y="146"/>
                    <a:pt x="303" y="146"/>
                  </a:cubicBezTo>
                  <a:cubicBezTo>
                    <a:pt x="356" y="146"/>
                    <a:pt x="391" y="176"/>
                    <a:pt x="412" y="217"/>
                  </a:cubicBezTo>
                  <a:lnTo>
                    <a:pt x="592" y="217"/>
                  </a:lnTo>
                  <a:cubicBezTo>
                    <a:pt x="556" y="80"/>
                    <a:pt x="456" y="0"/>
                    <a:pt x="303" y="0"/>
                  </a:cubicBezTo>
                  <a:cubicBezTo>
                    <a:pt x="103" y="0"/>
                    <a:pt x="0" y="130"/>
                    <a:pt x="0" y="345"/>
                  </a:cubicBezTo>
                  <a:cubicBezTo>
                    <a:pt x="0" y="560"/>
                    <a:pt x="103" y="689"/>
                    <a:pt x="303" y="689"/>
                  </a:cubicBezTo>
                  <a:cubicBezTo>
                    <a:pt x="456" y="689"/>
                    <a:pt x="556" y="609"/>
                    <a:pt x="592" y="473"/>
                  </a:cubicBezTo>
                  <a:lnTo>
                    <a:pt x="474" y="473"/>
                  </a:lnTo>
                  <a:cubicBezTo>
                    <a:pt x="474" y="473"/>
                    <a:pt x="442" y="473"/>
                    <a:pt x="424" y="491"/>
                  </a:cubicBezTo>
                  <a:cubicBezTo>
                    <a:pt x="392" y="520"/>
                    <a:pt x="367" y="547"/>
                    <a:pt x="303" y="5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0" name="Freeform 19"/>
            <p:cNvSpPr>
              <a:spLocks/>
            </p:cNvSpPr>
            <p:nvPr userDrawn="1"/>
          </p:nvSpPr>
          <p:spPr bwMode="auto">
            <a:xfrm>
              <a:off x="692151" y="4824413"/>
              <a:ext cx="114300" cy="134938"/>
            </a:xfrm>
            <a:custGeom>
              <a:avLst/>
              <a:gdLst>
                <a:gd name="T0" fmla="*/ 553 w 577"/>
                <a:gd name="T1" fmla="*/ 25 h 672"/>
                <a:gd name="T2" fmla="*/ 553 w 577"/>
                <a:gd name="T3" fmla="*/ 25 h 672"/>
                <a:gd name="T4" fmla="*/ 492 w 577"/>
                <a:gd name="T5" fmla="*/ 0 h 672"/>
                <a:gd name="T6" fmla="*/ 406 w 577"/>
                <a:gd name="T7" fmla="*/ 0 h 672"/>
                <a:gd name="T8" fmla="*/ 406 w 577"/>
                <a:gd name="T9" fmla="*/ 417 h 672"/>
                <a:gd name="T10" fmla="*/ 370 w 577"/>
                <a:gd name="T11" fmla="*/ 504 h 672"/>
                <a:gd name="T12" fmla="*/ 288 w 577"/>
                <a:gd name="T13" fmla="*/ 531 h 672"/>
                <a:gd name="T14" fmla="*/ 208 w 577"/>
                <a:gd name="T15" fmla="*/ 504 h 672"/>
                <a:gd name="T16" fmla="*/ 172 w 577"/>
                <a:gd name="T17" fmla="*/ 417 h 672"/>
                <a:gd name="T18" fmla="*/ 172 w 577"/>
                <a:gd name="T19" fmla="*/ 85 h 672"/>
                <a:gd name="T20" fmla="*/ 148 w 577"/>
                <a:gd name="T21" fmla="*/ 25 h 672"/>
                <a:gd name="T22" fmla="*/ 88 w 577"/>
                <a:gd name="T23" fmla="*/ 0 h 672"/>
                <a:gd name="T24" fmla="*/ 0 w 577"/>
                <a:gd name="T25" fmla="*/ 0 h 672"/>
                <a:gd name="T26" fmla="*/ 0 w 577"/>
                <a:gd name="T27" fmla="*/ 387 h 672"/>
                <a:gd name="T28" fmla="*/ 93 w 577"/>
                <a:gd name="T29" fmla="*/ 618 h 672"/>
                <a:gd name="T30" fmla="*/ 288 w 577"/>
                <a:gd name="T31" fmla="*/ 672 h 672"/>
                <a:gd name="T32" fmla="*/ 485 w 577"/>
                <a:gd name="T33" fmla="*/ 618 h 672"/>
                <a:gd name="T34" fmla="*/ 577 w 577"/>
                <a:gd name="T35" fmla="*/ 387 h 672"/>
                <a:gd name="T36" fmla="*/ 577 w 577"/>
                <a:gd name="T37" fmla="*/ 85 h 672"/>
                <a:gd name="T38" fmla="*/ 553 w 577"/>
                <a:gd name="T39" fmla="*/ 2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7" h="672">
                  <a:moveTo>
                    <a:pt x="553" y="25"/>
                  </a:moveTo>
                  <a:lnTo>
                    <a:pt x="553" y="25"/>
                  </a:lnTo>
                  <a:cubicBezTo>
                    <a:pt x="538" y="8"/>
                    <a:pt x="518" y="0"/>
                    <a:pt x="492" y="0"/>
                  </a:cubicBezTo>
                  <a:lnTo>
                    <a:pt x="406" y="0"/>
                  </a:lnTo>
                  <a:lnTo>
                    <a:pt x="406" y="417"/>
                  </a:lnTo>
                  <a:cubicBezTo>
                    <a:pt x="406" y="457"/>
                    <a:pt x="393" y="486"/>
                    <a:pt x="370" y="504"/>
                  </a:cubicBezTo>
                  <a:cubicBezTo>
                    <a:pt x="346" y="522"/>
                    <a:pt x="318" y="531"/>
                    <a:pt x="288" y="531"/>
                  </a:cubicBezTo>
                  <a:cubicBezTo>
                    <a:pt x="259" y="531"/>
                    <a:pt x="232" y="522"/>
                    <a:pt x="208" y="504"/>
                  </a:cubicBezTo>
                  <a:cubicBezTo>
                    <a:pt x="184" y="486"/>
                    <a:pt x="172" y="457"/>
                    <a:pt x="172" y="417"/>
                  </a:cubicBezTo>
                  <a:lnTo>
                    <a:pt x="172" y="85"/>
                  </a:lnTo>
                  <a:cubicBezTo>
                    <a:pt x="172" y="61"/>
                    <a:pt x="164" y="41"/>
                    <a:pt x="148" y="25"/>
                  </a:cubicBezTo>
                  <a:cubicBezTo>
                    <a:pt x="132" y="8"/>
                    <a:pt x="112" y="0"/>
                    <a:pt x="88" y="0"/>
                  </a:cubicBezTo>
                  <a:lnTo>
                    <a:pt x="0" y="0"/>
                  </a:lnTo>
                  <a:lnTo>
                    <a:pt x="0" y="387"/>
                  </a:lnTo>
                  <a:cubicBezTo>
                    <a:pt x="0" y="505"/>
                    <a:pt x="34" y="577"/>
                    <a:pt x="93" y="618"/>
                  </a:cubicBezTo>
                  <a:cubicBezTo>
                    <a:pt x="151" y="659"/>
                    <a:pt x="216" y="672"/>
                    <a:pt x="288" y="672"/>
                  </a:cubicBezTo>
                  <a:cubicBezTo>
                    <a:pt x="362" y="672"/>
                    <a:pt x="426" y="659"/>
                    <a:pt x="485" y="618"/>
                  </a:cubicBezTo>
                  <a:cubicBezTo>
                    <a:pt x="544" y="577"/>
                    <a:pt x="577" y="505"/>
                    <a:pt x="577" y="387"/>
                  </a:cubicBezTo>
                  <a:lnTo>
                    <a:pt x="577" y="85"/>
                  </a:lnTo>
                  <a:cubicBezTo>
                    <a:pt x="577" y="61"/>
                    <a:pt x="569" y="41"/>
                    <a:pt x="553"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1" name="Freeform 20"/>
            <p:cNvSpPr>
              <a:spLocks noEditPoints="1"/>
            </p:cNvSpPr>
            <p:nvPr userDrawn="1"/>
          </p:nvSpPr>
          <p:spPr bwMode="auto">
            <a:xfrm>
              <a:off x="820738" y="4784726"/>
              <a:ext cx="122238" cy="174625"/>
            </a:xfrm>
            <a:custGeom>
              <a:avLst/>
              <a:gdLst>
                <a:gd name="T0" fmla="*/ 308 w 618"/>
                <a:gd name="T1" fmla="*/ 726 h 868"/>
                <a:gd name="T2" fmla="*/ 308 w 618"/>
                <a:gd name="T3" fmla="*/ 726 h 868"/>
                <a:gd name="T4" fmla="*/ 171 w 618"/>
                <a:gd name="T5" fmla="*/ 526 h 868"/>
                <a:gd name="T6" fmla="*/ 308 w 618"/>
                <a:gd name="T7" fmla="*/ 325 h 868"/>
                <a:gd name="T8" fmla="*/ 446 w 618"/>
                <a:gd name="T9" fmla="*/ 525 h 868"/>
                <a:gd name="T10" fmla="*/ 446 w 618"/>
                <a:gd name="T11" fmla="*/ 527 h 868"/>
                <a:gd name="T12" fmla="*/ 308 w 618"/>
                <a:gd name="T13" fmla="*/ 726 h 868"/>
                <a:gd name="T14" fmla="*/ 593 w 618"/>
                <a:gd name="T15" fmla="*/ 23 h 868"/>
                <a:gd name="T16" fmla="*/ 593 w 618"/>
                <a:gd name="T17" fmla="*/ 23 h 868"/>
                <a:gd name="T18" fmla="*/ 533 w 618"/>
                <a:gd name="T19" fmla="*/ 0 h 868"/>
                <a:gd name="T20" fmla="*/ 446 w 618"/>
                <a:gd name="T21" fmla="*/ 0 h 868"/>
                <a:gd name="T22" fmla="*/ 446 w 618"/>
                <a:gd name="T23" fmla="*/ 246 h 868"/>
                <a:gd name="T24" fmla="*/ 280 w 618"/>
                <a:gd name="T25" fmla="*/ 179 h 868"/>
                <a:gd name="T26" fmla="*/ 0 w 618"/>
                <a:gd name="T27" fmla="*/ 524 h 868"/>
                <a:gd name="T28" fmla="*/ 308 w 618"/>
                <a:gd name="T29" fmla="*/ 868 h 868"/>
                <a:gd name="T30" fmla="*/ 618 w 618"/>
                <a:gd name="T31" fmla="*/ 527 h 868"/>
                <a:gd name="T32" fmla="*/ 618 w 618"/>
                <a:gd name="T33" fmla="*/ 81 h 868"/>
                <a:gd name="T34" fmla="*/ 593 w 618"/>
                <a:gd name="T35" fmla="*/ 2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8" h="868">
                  <a:moveTo>
                    <a:pt x="308" y="726"/>
                  </a:moveTo>
                  <a:lnTo>
                    <a:pt x="308" y="726"/>
                  </a:lnTo>
                  <a:cubicBezTo>
                    <a:pt x="203" y="726"/>
                    <a:pt x="171" y="618"/>
                    <a:pt x="171" y="526"/>
                  </a:cubicBezTo>
                  <a:cubicBezTo>
                    <a:pt x="171" y="435"/>
                    <a:pt x="203" y="325"/>
                    <a:pt x="308" y="325"/>
                  </a:cubicBezTo>
                  <a:cubicBezTo>
                    <a:pt x="413" y="325"/>
                    <a:pt x="446" y="434"/>
                    <a:pt x="446" y="525"/>
                  </a:cubicBezTo>
                  <a:lnTo>
                    <a:pt x="446" y="527"/>
                  </a:lnTo>
                  <a:cubicBezTo>
                    <a:pt x="446" y="618"/>
                    <a:pt x="413" y="726"/>
                    <a:pt x="308" y="726"/>
                  </a:cubicBezTo>
                  <a:close/>
                  <a:moveTo>
                    <a:pt x="593" y="23"/>
                  </a:moveTo>
                  <a:lnTo>
                    <a:pt x="593" y="23"/>
                  </a:lnTo>
                  <a:cubicBezTo>
                    <a:pt x="576" y="7"/>
                    <a:pt x="557" y="0"/>
                    <a:pt x="533" y="0"/>
                  </a:cubicBezTo>
                  <a:lnTo>
                    <a:pt x="446" y="0"/>
                  </a:lnTo>
                  <a:lnTo>
                    <a:pt x="446" y="246"/>
                  </a:lnTo>
                  <a:cubicBezTo>
                    <a:pt x="420" y="221"/>
                    <a:pt x="364" y="179"/>
                    <a:pt x="280" y="179"/>
                  </a:cubicBezTo>
                  <a:cubicBezTo>
                    <a:pt x="102" y="179"/>
                    <a:pt x="0" y="309"/>
                    <a:pt x="0" y="524"/>
                  </a:cubicBezTo>
                  <a:cubicBezTo>
                    <a:pt x="0" y="739"/>
                    <a:pt x="106" y="868"/>
                    <a:pt x="308" y="868"/>
                  </a:cubicBezTo>
                  <a:cubicBezTo>
                    <a:pt x="506" y="868"/>
                    <a:pt x="616" y="740"/>
                    <a:pt x="618" y="527"/>
                  </a:cubicBezTo>
                  <a:lnTo>
                    <a:pt x="618" y="81"/>
                  </a:lnTo>
                  <a:cubicBezTo>
                    <a:pt x="618" y="58"/>
                    <a:pt x="609" y="38"/>
                    <a:pt x="593" y="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2" name="Freeform 21"/>
            <p:cNvSpPr>
              <a:spLocks noEditPoints="1"/>
            </p:cNvSpPr>
            <p:nvPr userDrawn="1"/>
          </p:nvSpPr>
          <p:spPr bwMode="auto">
            <a:xfrm>
              <a:off x="955676" y="4821238"/>
              <a:ext cx="119063" cy="138113"/>
            </a:xfrm>
            <a:custGeom>
              <a:avLst/>
              <a:gdLst>
                <a:gd name="T0" fmla="*/ 303 w 606"/>
                <a:gd name="T1" fmla="*/ 146 h 689"/>
                <a:gd name="T2" fmla="*/ 303 w 606"/>
                <a:gd name="T3" fmla="*/ 146 h 689"/>
                <a:gd name="T4" fmla="*/ 178 w 606"/>
                <a:gd name="T5" fmla="*/ 262 h 689"/>
                <a:gd name="T6" fmla="*/ 429 w 606"/>
                <a:gd name="T7" fmla="*/ 262 h 689"/>
                <a:gd name="T8" fmla="*/ 303 w 606"/>
                <a:gd name="T9" fmla="*/ 146 h 689"/>
                <a:gd name="T10" fmla="*/ 606 w 606"/>
                <a:gd name="T11" fmla="*/ 307 h 689"/>
                <a:gd name="T12" fmla="*/ 606 w 606"/>
                <a:gd name="T13" fmla="*/ 307 h 689"/>
                <a:gd name="T14" fmla="*/ 597 w 606"/>
                <a:gd name="T15" fmla="*/ 345 h 689"/>
                <a:gd name="T16" fmla="*/ 582 w 606"/>
                <a:gd name="T17" fmla="*/ 366 h 689"/>
                <a:gd name="T18" fmla="*/ 524 w 606"/>
                <a:gd name="T19" fmla="*/ 391 h 689"/>
                <a:gd name="T20" fmla="*/ 172 w 606"/>
                <a:gd name="T21" fmla="*/ 391 h 689"/>
                <a:gd name="T22" fmla="*/ 303 w 606"/>
                <a:gd name="T23" fmla="*/ 547 h 689"/>
                <a:gd name="T24" fmla="*/ 424 w 606"/>
                <a:gd name="T25" fmla="*/ 491 h 689"/>
                <a:gd name="T26" fmla="*/ 474 w 606"/>
                <a:gd name="T27" fmla="*/ 473 h 689"/>
                <a:gd name="T28" fmla="*/ 593 w 606"/>
                <a:gd name="T29" fmla="*/ 473 h 689"/>
                <a:gd name="T30" fmla="*/ 303 w 606"/>
                <a:gd name="T31" fmla="*/ 689 h 689"/>
                <a:gd name="T32" fmla="*/ 0 w 606"/>
                <a:gd name="T33" fmla="*/ 345 h 689"/>
                <a:gd name="T34" fmla="*/ 303 w 606"/>
                <a:gd name="T35" fmla="*/ 0 h 689"/>
                <a:gd name="T36" fmla="*/ 593 w 606"/>
                <a:gd name="T37" fmla="*/ 217 h 689"/>
                <a:gd name="T38" fmla="*/ 606 w 606"/>
                <a:gd name="T39" fmla="*/ 297 h 689"/>
                <a:gd name="T40" fmla="*/ 606 w 606"/>
                <a:gd name="T41" fmla="*/ 307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6" h="689">
                  <a:moveTo>
                    <a:pt x="303" y="146"/>
                  </a:moveTo>
                  <a:lnTo>
                    <a:pt x="303" y="146"/>
                  </a:lnTo>
                  <a:cubicBezTo>
                    <a:pt x="231" y="146"/>
                    <a:pt x="184" y="200"/>
                    <a:pt x="178" y="262"/>
                  </a:cubicBezTo>
                  <a:lnTo>
                    <a:pt x="429" y="262"/>
                  </a:lnTo>
                  <a:cubicBezTo>
                    <a:pt x="428" y="200"/>
                    <a:pt x="373" y="146"/>
                    <a:pt x="303" y="146"/>
                  </a:cubicBezTo>
                  <a:close/>
                  <a:moveTo>
                    <a:pt x="606" y="307"/>
                  </a:moveTo>
                  <a:lnTo>
                    <a:pt x="606" y="307"/>
                  </a:lnTo>
                  <a:cubicBezTo>
                    <a:pt x="606" y="320"/>
                    <a:pt x="603" y="333"/>
                    <a:pt x="597" y="345"/>
                  </a:cubicBezTo>
                  <a:cubicBezTo>
                    <a:pt x="593" y="353"/>
                    <a:pt x="588" y="359"/>
                    <a:pt x="582" y="366"/>
                  </a:cubicBezTo>
                  <a:cubicBezTo>
                    <a:pt x="566" y="382"/>
                    <a:pt x="547" y="391"/>
                    <a:pt x="524" y="391"/>
                  </a:cubicBezTo>
                  <a:lnTo>
                    <a:pt x="172" y="391"/>
                  </a:lnTo>
                  <a:cubicBezTo>
                    <a:pt x="176" y="470"/>
                    <a:pt x="216" y="547"/>
                    <a:pt x="303" y="547"/>
                  </a:cubicBezTo>
                  <a:cubicBezTo>
                    <a:pt x="368" y="547"/>
                    <a:pt x="393" y="520"/>
                    <a:pt x="424" y="491"/>
                  </a:cubicBezTo>
                  <a:cubicBezTo>
                    <a:pt x="442" y="473"/>
                    <a:pt x="474" y="473"/>
                    <a:pt x="474" y="473"/>
                  </a:cubicBezTo>
                  <a:lnTo>
                    <a:pt x="593" y="473"/>
                  </a:lnTo>
                  <a:cubicBezTo>
                    <a:pt x="556" y="609"/>
                    <a:pt x="457" y="689"/>
                    <a:pt x="303" y="689"/>
                  </a:cubicBezTo>
                  <a:cubicBezTo>
                    <a:pt x="104" y="689"/>
                    <a:pt x="0" y="560"/>
                    <a:pt x="0" y="345"/>
                  </a:cubicBezTo>
                  <a:cubicBezTo>
                    <a:pt x="0" y="130"/>
                    <a:pt x="104" y="0"/>
                    <a:pt x="303" y="0"/>
                  </a:cubicBezTo>
                  <a:cubicBezTo>
                    <a:pt x="457" y="0"/>
                    <a:pt x="556" y="80"/>
                    <a:pt x="593" y="217"/>
                  </a:cubicBezTo>
                  <a:cubicBezTo>
                    <a:pt x="599" y="242"/>
                    <a:pt x="603" y="268"/>
                    <a:pt x="606" y="297"/>
                  </a:cubicBezTo>
                  <a:lnTo>
                    <a:pt x="606" y="30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sp>
          <p:nvSpPr>
            <p:cNvPr id="33" name="Freeform 22"/>
            <p:cNvSpPr>
              <a:spLocks noEditPoints="1"/>
            </p:cNvSpPr>
            <p:nvPr userDrawn="1"/>
          </p:nvSpPr>
          <p:spPr bwMode="auto">
            <a:xfrm>
              <a:off x="1169988" y="4821238"/>
              <a:ext cx="109538" cy="138113"/>
            </a:xfrm>
            <a:custGeom>
              <a:avLst/>
              <a:gdLst>
                <a:gd name="T0" fmla="*/ 372 w 559"/>
                <a:gd name="T1" fmla="*/ 508 h 688"/>
                <a:gd name="T2" fmla="*/ 372 w 559"/>
                <a:gd name="T3" fmla="*/ 508 h 688"/>
                <a:gd name="T4" fmla="*/ 263 w 559"/>
                <a:gd name="T5" fmla="*/ 547 h 688"/>
                <a:gd name="T6" fmla="*/ 184 w 559"/>
                <a:gd name="T7" fmla="*/ 526 h 688"/>
                <a:gd name="T8" fmla="*/ 161 w 559"/>
                <a:gd name="T9" fmla="*/ 475 h 688"/>
                <a:gd name="T10" fmla="*/ 179 w 559"/>
                <a:gd name="T11" fmla="*/ 429 h 688"/>
                <a:gd name="T12" fmla="*/ 288 w 559"/>
                <a:gd name="T13" fmla="*/ 386 h 688"/>
                <a:gd name="T14" fmla="*/ 398 w 559"/>
                <a:gd name="T15" fmla="*/ 350 h 688"/>
                <a:gd name="T16" fmla="*/ 398 w 559"/>
                <a:gd name="T17" fmla="*/ 400 h 688"/>
                <a:gd name="T18" fmla="*/ 372 w 559"/>
                <a:gd name="T19" fmla="*/ 508 h 688"/>
                <a:gd name="T20" fmla="*/ 559 w 559"/>
                <a:gd name="T21" fmla="*/ 185 h 688"/>
                <a:gd name="T22" fmla="*/ 559 w 559"/>
                <a:gd name="T23" fmla="*/ 185 h 688"/>
                <a:gd name="T24" fmla="*/ 486 w 559"/>
                <a:gd name="T25" fmla="*/ 47 h 688"/>
                <a:gd name="T26" fmla="*/ 278 w 559"/>
                <a:gd name="T27" fmla="*/ 0 h 688"/>
                <a:gd name="T28" fmla="*/ 87 w 559"/>
                <a:gd name="T29" fmla="*/ 57 h 688"/>
                <a:gd name="T30" fmla="*/ 17 w 559"/>
                <a:gd name="T31" fmla="*/ 185 h 688"/>
                <a:gd name="T32" fmla="*/ 183 w 559"/>
                <a:gd name="T33" fmla="*/ 185 h 688"/>
                <a:gd name="T34" fmla="*/ 224 w 559"/>
                <a:gd name="T35" fmla="*/ 146 h 688"/>
                <a:gd name="T36" fmla="*/ 286 w 559"/>
                <a:gd name="T37" fmla="*/ 136 h 688"/>
                <a:gd name="T38" fmla="*/ 356 w 559"/>
                <a:gd name="T39" fmla="*/ 147 h 688"/>
                <a:gd name="T40" fmla="*/ 394 w 559"/>
                <a:gd name="T41" fmla="*/ 195 h 688"/>
                <a:gd name="T42" fmla="*/ 286 w 559"/>
                <a:gd name="T43" fmla="*/ 255 h 688"/>
                <a:gd name="T44" fmla="*/ 66 w 559"/>
                <a:gd name="T45" fmla="*/ 322 h 688"/>
                <a:gd name="T46" fmla="*/ 0 w 559"/>
                <a:gd name="T47" fmla="*/ 475 h 688"/>
                <a:gd name="T48" fmla="*/ 67 w 559"/>
                <a:gd name="T49" fmla="*/ 633 h 688"/>
                <a:gd name="T50" fmla="*/ 274 w 559"/>
                <a:gd name="T51" fmla="*/ 688 h 688"/>
                <a:gd name="T52" fmla="*/ 482 w 559"/>
                <a:gd name="T53" fmla="*/ 637 h 688"/>
                <a:gd name="T54" fmla="*/ 559 w 559"/>
                <a:gd name="T55" fmla="*/ 497 h 688"/>
                <a:gd name="T56" fmla="*/ 559 w 559"/>
                <a:gd name="T57" fmla="*/ 18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9" h="688">
                  <a:moveTo>
                    <a:pt x="372" y="508"/>
                  </a:moveTo>
                  <a:lnTo>
                    <a:pt x="372" y="508"/>
                  </a:lnTo>
                  <a:cubicBezTo>
                    <a:pt x="345" y="534"/>
                    <a:pt x="309" y="547"/>
                    <a:pt x="263" y="547"/>
                  </a:cubicBezTo>
                  <a:cubicBezTo>
                    <a:pt x="249" y="547"/>
                    <a:pt x="203" y="544"/>
                    <a:pt x="184" y="526"/>
                  </a:cubicBezTo>
                  <a:cubicBezTo>
                    <a:pt x="170" y="513"/>
                    <a:pt x="161" y="499"/>
                    <a:pt x="161" y="475"/>
                  </a:cubicBezTo>
                  <a:cubicBezTo>
                    <a:pt x="161" y="457"/>
                    <a:pt x="168" y="440"/>
                    <a:pt x="179" y="429"/>
                  </a:cubicBezTo>
                  <a:cubicBezTo>
                    <a:pt x="203" y="403"/>
                    <a:pt x="230" y="399"/>
                    <a:pt x="288" y="386"/>
                  </a:cubicBezTo>
                  <a:cubicBezTo>
                    <a:pt x="327" y="378"/>
                    <a:pt x="373" y="364"/>
                    <a:pt x="398" y="350"/>
                  </a:cubicBezTo>
                  <a:lnTo>
                    <a:pt x="398" y="400"/>
                  </a:lnTo>
                  <a:cubicBezTo>
                    <a:pt x="398" y="446"/>
                    <a:pt x="399" y="483"/>
                    <a:pt x="372" y="508"/>
                  </a:cubicBezTo>
                  <a:close/>
                  <a:moveTo>
                    <a:pt x="559" y="185"/>
                  </a:moveTo>
                  <a:lnTo>
                    <a:pt x="559" y="185"/>
                  </a:lnTo>
                  <a:cubicBezTo>
                    <a:pt x="559" y="126"/>
                    <a:pt x="534" y="80"/>
                    <a:pt x="486" y="47"/>
                  </a:cubicBezTo>
                  <a:cubicBezTo>
                    <a:pt x="440" y="17"/>
                    <a:pt x="371" y="0"/>
                    <a:pt x="278" y="0"/>
                  </a:cubicBezTo>
                  <a:cubicBezTo>
                    <a:pt x="196" y="0"/>
                    <a:pt x="131" y="20"/>
                    <a:pt x="87" y="57"/>
                  </a:cubicBezTo>
                  <a:cubicBezTo>
                    <a:pt x="47" y="90"/>
                    <a:pt x="23" y="135"/>
                    <a:pt x="17" y="185"/>
                  </a:cubicBezTo>
                  <a:lnTo>
                    <a:pt x="183" y="185"/>
                  </a:lnTo>
                  <a:cubicBezTo>
                    <a:pt x="191" y="165"/>
                    <a:pt x="205" y="152"/>
                    <a:pt x="224" y="146"/>
                  </a:cubicBezTo>
                  <a:cubicBezTo>
                    <a:pt x="242" y="139"/>
                    <a:pt x="262" y="136"/>
                    <a:pt x="286" y="136"/>
                  </a:cubicBezTo>
                  <a:cubicBezTo>
                    <a:pt x="315" y="136"/>
                    <a:pt x="335" y="139"/>
                    <a:pt x="356" y="147"/>
                  </a:cubicBezTo>
                  <a:cubicBezTo>
                    <a:pt x="381" y="156"/>
                    <a:pt x="394" y="170"/>
                    <a:pt x="394" y="195"/>
                  </a:cubicBezTo>
                  <a:cubicBezTo>
                    <a:pt x="394" y="221"/>
                    <a:pt x="358" y="246"/>
                    <a:pt x="286" y="255"/>
                  </a:cubicBezTo>
                  <a:cubicBezTo>
                    <a:pt x="198" y="266"/>
                    <a:pt x="129" y="276"/>
                    <a:pt x="66" y="322"/>
                  </a:cubicBezTo>
                  <a:cubicBezTo>
                    <a:pt x="26" y="352"/>
                    <a:pt x="0" y="406"/>
                    <a:pt x="0" y="475"/>
                  </a:cubicBezTo>
                  <a:cubicBezTo>
                    <a:pt x="0" y="549"/>
                    <a:pt x="23" y="601"/>
                    <a:pt x="67" y="633"/>
                  </a:cubicBezTo>
                  <a:cubicBezTo>
                    <a:pt x="107" y="663"/>
                    <a:pt x="170" y="688"/>
                    <a:pt x="274" y="688"/>
                  </a:cubicBezTo>
                  <a:cubicBezTo>
                    <a:pt x="366" y="688"/>
                    <a:pt x="436" y="668"/>
                    <a:pt x="482" y="637"/>
                  </a:cubicBezTo>
                  <a:cubicBezTo>
                    <a:pt x="530" y="604"/>
                    <a:pt x="557" y="566"/>
                    <a:pt x="559" y="497"/>
                  </a:cubicBezTo>
                  <a:lnTo>
                    <a:pt x="559" y="18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rgbClr val="005586"/>
                </a:solidFill>
                <a:latin typeface="Calibri"/>
              </a:endParaRPr>
            </a:p>
          </p:txBody>
        </p:sp>
      </p:grpSp>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4" name="Slide Number Placeholder 5"/>
          <p:cNvSpPr txBox="1">
            <a:spLocks/>
          </p:cNvSpPr>
          <p:nvPr userDrawn="1"/>
        </p:nvSpPr>
        <p:spPr>
          <a:xfrm>
            <a:off x="11355169" y="6457948"/>
            <a:ext cx="340850" cy="198967"/>
          </a:xfrm>
          <a:prstGeom prst="rect">
            <a:avLst/>
          </a:prstGeom>
        </p:spPr>
        <p:txBody>
          <a:bodyPr vert="horz" lIns="0" tIns="0" rIns="0" bIns="0" rtlCol="0" anchor="ctr"/>
          <a:lstStyle>
            <a:defPPr>
              <a:defRPr lang="en-US"/>
            </a:defPPr>
            <a:lvl1pPr marL="0" algn="r" defTabSz="457200" rtl="0" eaLnBrk="1" latinLnBrk="0" hangingPunct="1">
              <a:defRPr sz="700" kern="1200">
                <a:solidFill>
                  <a:schemeClr val="tx1"/>
                </a:solidFill>
                <a:latin typeface="Calibre Ligh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3811AAA-31B3-8347-9AC8-36DEEB43E775}" type="slidenum">
              <a:rPr lang="en-US" sz="900" smtClean="0">
                <a:solidFill>
                  <a:srgbClr val="282828"/>
                </a:solidFill>
                <a:latin typeface="Calibri"/>
                <a:cs typeface="Calibri"/>
              </a:rPr>
              <a:pPr/>
              <a:t>‹#›</a:t>
            </a:fld>
            <a:endParaRPr lang="en-US" sz="900">
              <a:solidFill>
                <a:srgbClr val="282828"/>
              </a:solidFill>
              <a:latin typeface="Calibri"/>
              <a:cs typeface="Calibri"/>
            </a:endParaRPr>
          </a:p>
        </p:txBody>
      </p:sp>
      <p:sp>
        <p:nvSpPr>
          <p:cNvPr id="35" name="Footer Placeholder 4"/>
          <p:cNvSpPr txBox="1">
            <a:spLocks/>
          </p:cNvSpPr>
          <p:nvPr userDrawn="1"/>
        </p:nvSpPr>
        <p:spPr>
          <a:xfrm>
            <a:off x="7494369" y="6457947"/>
            <a:ext cx="3860800" cy="201168"/>
          </a:xfrm>
          <a:prstGeom prst="rect">
            <a:avLst/>
          </a:prstGeom>
        </p:spPr>
        <p:txBody>
          <a:bodyPr vert="horz" lIns="0" tIns="0" rIns="0" bIns="0" rtlCol="0" anchor="ct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a:solidFill>
                  <a:srgbClr val="282828"/>
                </a:solidFill>
                <a:latin typeface="Calibri"/>
                <a:cs typeface="Calibri"/>
              </a:rPr>
              <a:t>© Cloudera, Inc. All rights reserved.</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4214775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78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749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90794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71952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794096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1" y="1447802"/>
            <a:ext cx="11151917" cy="2092881"/>
          </a:xfrm>
          <a:prstGeom prst="rect">
            <a:avLst/>
          </a:prstGeom>
        </p:spPr>
        <p:txBody>
          <a:bodyPr/>
          <a:lstStyle>
            <a:lvl1pPr marL="0" indent="0">
              <a:spcBef>
                <a:spcPts val="2396"/>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346" indent="0">
              <a:buNone/>
              <a:defRPr sz="2000">
                <a:gradFill>
                  <a:gsLst>
                    <a:gs pos="100000">
                      <a:schemeClr val="bg2"/>
                    </a:gs>
                    <a:gs pos="0">
                      <a:schemeClr val="bg2"/>
                    </a:gs>
                  </a:gsLst>
                  <a:lin ang="5400000" scaled="0"/>
                </a:gradFill>
              </a:defRPr>
            </a:lvl3pPr>
            <a:lvl4pPr marL="456354" indent="0">
              <a:buNone/>
              <a:defRPr sz="2000">
                <a:gradFill>
                  <a:gsLst>
                    <a:gs pos="100000">
                      <a:schemeClr val="bg2"/>
                    </a:gs>
                    <a:gs pos="0">
                      <a:schemeClr val="bg2"/>
                    </a:gs>
                  </a:gsLst>
                  <a:lin ang="5400000" scaled="0"/>
                </a:gradFill>
              </a:defRPr>
            </a:lvl4pPr>
            <a:lvl5pPr marL="692455"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672"/>
            <a:fld id="{727B4C2D-45E2-4621-8491-2995EB46A674}" type="slidenum">
              <a:rPr lang="en-US" smtClean="0">
                <a:gradFill>
                  <a:gsLst>
                    <a:gs pos="100000">
                      <a:srgbClr val="797A7D"/>
                    </a:gs>
                    <a:gs pos="0">
                      <a:srgbClr val="797A7D"/>
                    </a:gs>
                  </a:gsLst>
                  <a:lin ang="5400000" scaled="0"/>
                </a:gradFill>
              </a:rPr>
              <a:pPr defTabSz="91267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4591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709339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865686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5177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14782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6390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7500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5186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24685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18392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Optional Title Role, Company</a:t>
            </a:r>
          </a:p>
        </p:txBody>
      </p:sp>
    </p:spTree>
    <p:extLst>
      <p:ext uri="{BB962C8B-B14F-4D97-AF65-F5344CB8AC3E}">
        <p14:creationId xmlns:p14="http://schemas.microsoft.com/office/powerpoint/2010/main" val="4073094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096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13390706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2315309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803514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56334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203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89809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524775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814152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3013590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789247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02602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9823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9128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148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8767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937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41742014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5674561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0A164282-434E-41D4-9582-783D542A7B68}" type="slidenum">
              <a:rPr kumimoji="0" lang="en-US" sz="2000" b="0" i="0" u="none" strike="noStrike" kern="1200" cap="none" spc="0" normalizeH="0" baseline="0" noProof="0">
                <a:ln>
                  <a:noFill/>
                </a:ln>
                <a:solidFill>
                  <a:srgbClr val="289FD7"/>
                </a:solidFill>
                <a:effectLst/>
                <a:uLnTx/>
                <a:uFillTx/>
                <a:latin typeface="Segoe UI Light"/>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2000"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36849286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a:t>web</a:t>
            </a:r>
          </a:p>
        </p:txBody>
      </p:sp>
    </p:spTree>
    <p:extLst>
      <p:ext uri="{BB962C8B-B14F-4D97-AF65-F5344CB8AC3E}">
        <p14:creationId xmlns:p14="http://schemas.microsoft.com/office/powerpoint/2010/main" val="26031010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86301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Tree>
    <p:extLst>
      <p:ext uri="{BB962C8B-B14F-4D97-AF65-F5344CB8AC3E}">
        <p14:creationId xmlns:p14="http://schemas.microsoft.com/office/powerpoint/2010/main" val="153081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40096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0635161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26771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27426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70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8648475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8421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a:t>Click to edit Master text styles</a:t>
            </a:r>
          </a:p>
          <a:p>
            <a:pPr lvl="1">
              <a:buFont typeface="Wingdings" panose="05000000000000000000" pitchFamily="2" charset="2"/>
              <a:buChar char="à"/>
            </a:pPr>
            <a:r>
              <a:rPr lang="en-US"/>
              <a:t>Second level</a:t>
            </a:r>
          </a:p>
          <a:p>
            <a:pPr lvl="2">
              <a:buFont typeface="Wingdings" panose="05000000000000000000" pitchFamily="2" charset="2"/>
              <a:buChar char="à"/>
            </a:pPr>
            <a:r>
              <a:rPr lang="en-US"/>
              <a:t>Third level</a:t>
            </a:r>
          </a:p>
          <a:p>
            <a:pPr lvl="3">
              <a:buFont typeface="Wingdings" panose="05000000000000000000" pitchFamily="2" charset="2"/>
              <a:buChar char="à"/>
            </a:pPr>
            <a:r>
              <a:rPr lang="en-US"/>
              <a:t>Fourth level</a:t>
            </a:r>
          </a:p>
          <a:p>
            <a:pPr lvl="4">
              <a:buFont typeface="Wingdings" panose="05000000000000000000" pitchFamily="2" charset="2"/>
              <a:buChar char="à"/>
            </a:pPr>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54221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67934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18129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0931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848913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Optional Title Role, Company</a:t>
            </a:r>
          </a:p>
        </p:txBody>
      </p:sp>
    </p:spTree>
    <p:extLst>
      <p:ext uri="{BB962C8B-B14F-4D97-AF65-F5344CB8AC3E}">
        <p14:creationId xmlns:p14="http://schemas.microsoft.com/office/powerpoint/2010/main" val="3707991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253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2764980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651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167419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8757712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75738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26376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0742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79432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05420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461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9372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746910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622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03208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683C0046-3368-4DD4-96D6-CD0FF2C1233E}" type="datetimeFigureOut">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04-04-2019</a:t>
            </a:fld>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1F6B3001-8C1E-45A3-9010-27210849299D}"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29311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0680353"/>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255255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63268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2587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6250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5299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7631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484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980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82386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86797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0288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4931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F3AE27-9587-4CE8-A505-987082E90C2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A6484D-8F4C-4CC4-BE69-D164114A27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8875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989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Tree>
    <p:extLst>
      <p:ext uri="{BB962C8B-B14F-4D97-AF65-F5344CB8AC3E}">
        <p14:creationId xmlns:p14="http://schemas.microsoft.com/office/powerpoint/2010/main" val="2297264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9105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872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08879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theme" Target="../theme/theme10.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21" Type="http://schemas.openxmlformats.org/officeDocument/2006/relationships/theme" Target="../theme/theme1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theme" Target="../theme/theme2.xml"/><Relationship Id="rId8"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image" Target="../media/image7.png"/><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3.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4.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5.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14.xml"/><Relationship Id="rId7" Type="http://schemas.openxmlformats.org/officeDocument/2006/relationships/theme" Target="../theme/theme6.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5" Type="http://schemas.openxmlformats.org/officeDocument/2006/relationships/slideLayout" Target="../slideLayouts/slideLayout116.xml"/><Relationship Id="rId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image" Target="../media/image7.png"/><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theme" Target="../theme/theme7.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55.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5" Type="http://schemas.openxmlformats.org/officeDocument/2006/relationships/theme" Target="../theme/theme9.xml"/><Relationship Id="rId4"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5231604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873" r:id="rId24"/>
    <p:sldLayoutId id="214748387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41484870"/>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39" y="1189179"/>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231" fontAlgn="base">
              <a:spcBef>
                <a:spcPct val="0"/>
              </a:spcBef>
              <a:spcAft>
                <a:spcPct val="0"/>
              </a:spcAft>
            </a:pPr>
            <a:fld id="{83758903-653A-7442-ACA2-36E6579F0BEB}" type="slidenum">
              <a:rPr lang="en-US" smtClean="0">
                <a:ea typeface="ＭＳ Ｐゴシック" charset="0"/>
              </a:rPr>
              <a:pPr defTabSz="91323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5214205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Lst>
  <p:transition>
    <p:fade/>
  </p:transition>
  <p:hf hdr="0" dt="0"/>
  <p:txStyles>
    <p:title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0" indent="0" algn="l" defTabSz="913231" rtl="0" eaLnBrk="0" fontAlgn="base" hangingPunct="0">
        <a:lnSpc>
          <a:spcPct val="90000"/>
        </a:lnSpc>
        <a:spcBef>
          <a:spcPct val="20000"/>
        </a:spcBef>
        <a:spcAft>
          <a:spcPct val="0"/>
        </a:spcAft>
        <a:buSzPct val="90000"/>
        <a:buFont typeface="Arial" charset="0"/>
        <a:buNone/>
        <a:defRPr sz="3920" kern="1200">
          <a:solidFill>
            <a:schemeClr val="tx2"/>
          </a:solidFill>
          <a:latin typeface="+mj-lt"/>
          <a:ea typeface="ＭＳ Ｐゴシック" charset="0"/>
          <a:cs typeface="ＭＳ Ｐゴシック" charset="0"/>
        </a:defRPr>
      </a:lvl1pPr>
      <a:lvl2pPr marL="0" indent="0" algn="l" defTabSz="913231" rtl="0" eaLnBrk="0" fontAlgn="base" hangingPunct="0">
        <a:lnSpc>
          <a:spcPct val="90000"/>
        </a:lnSpc>
        <a:spcBef>
          <a:spcPct val="20000"/>
        </a:spcBef>
        <a:spcAft>
          <a:spcPct val="0"/>
        </a:spcAft>
        <a:buSzPct val="90000"/>
        <a:buFont typeface="Arial" charset="0"/>
        <a:buNone/>
        <a:defRPr sz="2352" kern="1200">
          <a:solidFill>
            <a:schemeClr val="tx2"/>
          </a:solidFill>
          <a:latin typeface="+mn-lt"/>
          <a:ea typeface="ＭＳ Ｐゴシック" charset="0"/>
          <a:cs typeface="+mn-cs"/>
        </a:defRPr>
      </a:lvl2pPr>
      <a:lvl3pPr marL="784103" indent="-224030" algn="l" defTabSz="913231"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132"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161" indent="-224030" algn="l" defTabSz="91323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63693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3" r:id="rId33"/>
    <p:sldLayoutId id="2147483724"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33296239"/>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764DE79-268F-4C1A-8933-263129D2AF90}" type="datetimeFigureOut">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4/4/2019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98005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34255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8360934"/>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Lst>
  <p:transition>
    <p:fade/>
  </p:transition>
  <p:txStyles>
    <p:titleStyle>
      <a:lvl1pPr algn="l" defTabSz="914367" rtl="0" eaLnBrk="1" latinLnBrk="0" hangingPunct="1">
        <a:lnSpc>
          <a:spcPct val="90000"/>
        </a:lnSpc>
        <a:spcBef>
          <a:spcPct val="0"/>
        </a:spcBef>
        <a:buNone/>
        <a:defRPr lang="en-US" sz="5882" b="0" kern="1200" cap="none" spc="-100" baseline="0" dirty="0" smtClean="0">
          <a:ln w="3175">
            <a:noFill/>
          </a:ln>
          <a:gradFill>
            <a:gsLst>
              <a:gs pos="1250">
                <a:schemeClr val="tx1"/>
              </a:gs>
              <a:gs pos="100000">
                <a:schemeClr val="tx1"/>
              </a:gs>
            </a:gsLst>
            <a:lin ang="5400000" scaled="0"/>
          </a:gradFill>
          <a:effectLst/>
          <a:latin typeface="DIN" pitchFamily="50" charset="0"/>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91848346"/>
      </p:ext>
    </p:extLst>
  </p:cSld>
  <p:clrMap bg1="dk1" tx1="lt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E36A07-46FC-4E71-A304-E2131C14BD2E}" type="datetimeFigureOut">
              <a:rPr lang="en-US" smtClean="0"/>
              <a:t>4/4/2019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D3FCF2-A216-44BD-889C-147BFFB1151F}" type="slidenum">
              <a:rPr lang="en-US" smtClean="0"/>
              <a:t>‹#›</a:t>
            </a:fld>
            <a:endParaRPr lang="en-US"/>
          </a:p>
        </p:txBody>
      </p:sp>
    </p:spTree>
    <p:extLst>
      <p:ext uri="{BB962C8B-B14F-4D97-AF65-F5344CB8AC3E}">
        <p14:creationId xmlns:p14="http://schemas.microsoft.com/office/powerpoint/2010/main" val="3894858694"/>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pPr>
            <a:fld id="{83758903-653A-7442-ACA2-36E6579F0BEB}" type="slidenum">
              <a:rPr lang="en-US" smtClean="0">
                <a:ea typeface="ＭＳ Ｐゴシック" charset="0"/>
              </a:rPr>
              <a:pPr defTabSz="913341"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2440969472"/>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Lst>
  <p:transition>
    <p:fade/>
  </p:transition>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seanmck@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hyperlink" Target="mailto:anthma@microsoft.com" TargetMode="External"/><Relationship Id="rId4" Type="http://schemas.openxmlformats.org/officeDocument/2006/relationships/hyperlink" Target="mailto:michael.mckechney@microsoft.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1.emf"/><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29.png"/><Relationship Id="rId3" Type="http://schemas.openxmlformats.org/officeDocument/2006/relationships/hyperlink" Target="https://azure.microsoft.com/en-us/services/cosmos-db/" TargetMode="External"/><Relationship Id="rId7" Type="http://schemas.openxmlformats.org/officeDocument/2006/relationships/image" Target="../media/image26.png"/><Relationship Id="rId12" Type="http://schemas.openxmlformats.org/officeDocument/2006/relationships/hyperlink" Target="https://azure.microsoft.com/en-us/services/event-grid/" TargetMode="External"/><Relationship Id="rId17" Type="http://schemas.openxmlformats.org/officeDocument/2006/relationships/image" Target="../media/image32.png"/><Relationship Id="rId2" Type="http://schemas.openxmlformats.org/officeDocument/2006/relationships/notesSlide" Target="../notesSlides/notesSlide15.xml"/><Relationship Id="rId16"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hyperlink" Target="https://azure.microsoft.com/en-us/services/storage/?v=16.50" TargetMode="External"/><Relationship Id="rId11" Type="http://schemas.openxmlformats.org/officeDocument/2006/relationships/image" Target="../media/image28.png"/><Relationship Id="rId5" Type="http://schemas.microsoft.com/office/2007/relationships/hdphoto" Target="../media/hdphoto1.wdp"/><Relationship Id="rId15" Type="http://schemas.openxmlformats.org/officeDocument/2006/relationships/image" Target="../media/image30.png"/><Relationship Id="rId10" Type="http://schemas.openxmlformats.org/officeDocument/2006/relationships/hyperlink" Target="https://azure.microsoft.com/en-us/services/stream-analytics/" TargetMode="External"/><Relationship Id="rId4" Type="http://schemas.openxmlformats.org/officeDocument/2006/relationships/image" Target="../media/image25.png"/><Relationship Id="rId9" Type="http://schemas.openxmlformats.org/officeDocument/2006/relationships/image" Target="../media/image27.png"/><Relationship Id="rId14" Type="http://schemas.openxmlformats.org/officeDocument/2006/relationships/hyperlink" Target="https://azure.microsoft.com/en-us/services/active-directory/"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2.xml"/></Relationships>
</file>

<file path=ppt/slides/_rels/slide2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14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6.emf"/><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6" Type="http://schemas.openxmlformats.org/officeDocument/2006/relationships/image" Target="../media/image60.png"/><Relationship Id="rId21" Type="http://schemas.openxmlformats.org/officeDocument/2006/relationships/image" Target="../media/image55.png"/><Relationship Id="rId34" Type="http://schemas.openxmlformats.org/officeDocument/2006/relationships/image" Target="../media/image68.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2.png"/><Relationship Id="rId55" Type="http://schemas.openxmlformats.org/officeDocument/2006/relationships/image" Target="../media/image86.png"/><Relationship Id="rId63" Type="http://schemas.openxmlformats.org/officeDocument/2006/relationships/image" Target="../media/image94.png"/><Relationship Id="rId68" Type="http://schemas.openxmlformats.org/officeDocument/2006/relationships/image" Target="../media/image99.png"/><Relationship Id="rId7" Type="http://schemas.openxmlformats.org/officeDocument/2006/relationships/image" Target="../media/image41.png"/><Relationship Id="rId2" Type="http://schemas.openxmlformats.org/officeDocument/2006/relationships/notesSlide" Target="../notesSlides/notesSlide25.xml"/><Relationship Id="rId16" Type="http://schemas.openxmlformats.org/officeDocument/2006/relationships/image" Target="../media/image50.png"/><Relationship Id="rId29" Type="http://schemas.openxmlformats.org/officeDocument/2006/relationships/image" Target="../media/image63.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3" Type="http://schemas.openxmlformats.org/officeDocument/2006/relationships/image" Target="../media/image84.png"/><Relationship Id="rId58" Type="http://schemas.openxmlformats.org/officeDocument/2006/relationships/image" Target="../media/image89.png"/><Relationship Id="rId66" Type="http://schemas.openxmlformats.org/officeDocument/2006/relationships/image" Target="../media/image97.png"/><Relationship Id="rId5" Type="http://schemas.openxmlformats.org/officeDocument/2006/relationships/image" Target="../media/image39.png"/><Relationship Id="rId61" Type="http://schemas.openxmlformats.org/officeDocument/2006/relationships/image" Target="../media/image92.png"/><Relationship Id="rId19" Type="http://schemas.openxmlformats.org/officeDocument/2006/relationships/image" Target="../media/image5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35" Type="http://schemas.openxmlformats.org/officeDocument/2006/relationships/image" Target="../media/image69.png"/><Relationship Id="rId43" Type="http://schemas.openxmlformats.org/officeDocument/2006/relationships/image" Target="../media/image76.png"/><Relationship Id="rId48" Type="http://schemas.openxmlformats.org/officeDocument/2006/relationships/image" Target="../media/image81.png"/><Relationship Id="rId56" Type="http://schemas.openxmlformats.org/officeDocument/2006/relationships/image" Target="../media/image87.png"/><Relationship Id="rId64" Type="http://schemas.openxmlformats.org/officeDocument/2006/relationships/image" Target="../media/image95.png"/><Relationship Id="rId8" Type="http://schemas.openxmlformats.org/officeDocument/2006/relationships/image" Target="../media/image42.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37.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image" Target="../media/image71.png"/><Relationship Id="rId46" Type="http://schemas.openxmlformats.org/officeDocument/2006/relationships/image" Target="../media/image79.png"/><Relationship Id="rId59" Type="http://schemas.openxmlformats.org/officeDocument/2006/relationships/image" Target="../media/image90.png"/><Relationship Id="rId67" Type="http://schemas.openxmlformats.org/officeDocument/2006/relationships/image" Target="../media/image98.png"/><Relationship Id="rId20" Type="http://schemas.openxmlformats.org/officeDocument/2006/relationships/image" Target="../media/image54.png"/><Relationship Id="rId41" Type="http://schemas.openxmlformats.org/officeDocument/2006/relationships/image" Target="../media/image74.png"/><Relationship Id="rId54" Type="http://schemas.openxmlformats.org/officeDocument/2006/relationships/image" Target="../media/image85.png"/><Relationship Id="rId62" Type="http://schemas.openxmlformats.org/officeDocument/2006/relationships/image" Target="../media/image93.png"/><Relationship Id="rId1" Type="http://schemas.openxmlformats.org/officeDocument/2006/relationships/slideLayout" Target="../slideLayouts/slideLayout155.xml"/><Relationship Id="rId6" Type="http://schemas.openxmlformats.org/officeDocument/2006/relationships/image" Target="../media/image40.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36" Type="http://schemas.openxmlformats.org/officeDocument/2006/relationships/image" Target="../media/image28.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88.png"/><Relationship Id="rId10" Type="http://schemas.openxmlformats.org/officeDocument/2006/relationships/image" Target="../media/image44.png"/><Relationship Id="rId31" Type="http://schemas.openxmlformats.org/officeDocument/2006/relationships/image" Target="../media/image65.png"/><Relationship Id="rId44" Type="http://schemas.openxmlformats.org/officeDocument/2006/relationships/image" Target="../media/image77.png"/><Relationship Id="rId52" Type="http://schemas.openxmlformats.org/officeDocument/2006/relationships/image" Target="../media/image83.png"/><Relationship Id="rId60" Type="http://schemas.openxmlformats.org/officeDocument/2006/relationships/image" Target="../media/image91.png"/><Relationship Id="rId65" Type="http://schemas.openxmlformats.org/officeDocument/2006/relationships/image" Target="../media/image96.png"/><Relationship Id="rId4" Type="http://schemas.openxmlformats.org/officeDocument/2006/relationships/image" Target="../media/image38.png"/><Relationship Id="rId9" Type="http://schemas.openxmlformats.org/officeDocument/2006/relationships/image" Target="../media/image43.png"/><Relationship Id="rId13" Type="http://schemas.openxmlformats.org/officeDocument/2006/relationships/image" Target="../media/image47.png"/><Relationship Id="rId18" Type="http://schemas.openxmlformats.org/officeDocument/2006/relationships/image" Target="../media/image52.png"/><Relationship Id="rId39"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8.emf"/><Relationship Id="rId2" Type="http://schemas.openxmlformats.org/officeDocument/2006/relationships/notesSlide" Target="../notesSlides/notesSlide26.xml"/><Relationship Id="rId1" Type="http://schemas.openxmlformats.org/officeDocument/2006/relationships/slideLayout" Target="../slideLayouts/slideLayout198.xml"/><Relationship Id="rId6" Type="http://schemas.openxmlformats.org/officeDocument/2006/relationships/image" Target="../media/image103.png"/><Relationship Id="rId11" Type="http://schemas.openxmlformats.org/officeDocument/2006/relationships/image" Target="../media/image19.emf"/><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8.xml"/><Relationship Id="rId1" Type="http://schemas.openxmlformats.org/officeDocument/2006/relationships/slideLayout" Target="../slideLayouts/slideLayout198.xml"/><Relationship Id="rId5" Type="http://schemas.openxmlformats.org/officeDocument/2006/relationships/image" Target="../media/image19.emf"/><Relationship Id="rId4" Type="http://schemas.openxmlformats.org/officeDocument/2006/relationships/image" Target="../media/image110.emf"/></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image" Target="../media/image55.png"/><Relationship Id="rId18" Type="http://schemas.openxmlformats.org/officeDocument/2006/relationships/image" Target="../media/image39.png"/><Relationship Id="rId3" Type="http://schemas.openxmlformats.org/officeDocument/2006/relationships/image" Target="../media/image114.png"/><Relationship Id="rId7" Type="http://schemas.openxmlformats.org/officeDocument/2006/relationships/image" Target="../media/image118.emf"/><Relationship Id="rId12" Type="http://schemas.openxmlformats.org/officeDocument/2006/relationships/image" Target="../media/image123.png"/><Relationship Id="rId17" Type="http://schemas.openxmlformats.org/officeDocument/2006/relationships/image" Target="../media/image47.png"/><Relationship Id="rId2" Type="http://schemas.openxmlformats.org/officeDocument/2006/relationships/notesSlide" Target="../notesSlides/notesSlide33.xml"/><Relationship Id="rId16" Type="http://schemas.openxmlformats.org/officeDocument/2006/relationships/image" Target="../media/image95.png"/><Relationship Id="rId20" Type="http://schemas.openxmlformats.org/officeDocument/2006/relationships/image" Target="../media/image124.png"/><Relationship Id="rId1" Type="http://schemas.openxmlformats.org/officeDocument/2006/relationships/slideLayout" Target="../slideLayouts/slideLayout123.xml"/><Relationship Id="rId6" Type="http://schemas.openxmlformats.org/officeDocument/2006/relationships/image" Target="../media/image117.emf"/><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96.png"/><Relationship Id="rId10" Type="http://schemas.openxmlformats.org/officeDocument/2006/relationships/image" Target="../media/image121.png"/><Relationship Id="rId19" Type="http://schemas.openxmlformats.org/officeDocument/2006/relationships/image" Target="../media/image50.png"/><Relationship Id="rId4" Type="http://schemas.openxmlformats.org/officeDocument/2006/relationships/image" Target="../media/image115.emf"/><Relationship Id="rId9" Type="http://schemas.openxmlformats.org/officeDocument/2006/relationships/image" Target="../media/image120.png"/><Relationship Id="rId1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hyperlink" Target="https://functions.azure.com/try"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100.png"/><Relationship Id="rId4" Type="http://schemas.openxmlformats.org/officeDocument/2006/relationships/hyperlink" Target="https://tryappservice.azure.co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4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86.png"/><Relationship Id="rId7" Type="http://schemas.openxmlformats.org/officeDocument/2006/relationships/image" Target="../media/image4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notesSlide" Target="../notesSlides/notesSlide41.xml"/><Relationship Id="rId16" Type="http://schemas.openxmlformats.org/officeDocument/2006/relationships/image" Target="../media/image145.png"/><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140.png"/><Relationship Id="rId5" Type="http://schemas.openxmlformats.org/officeDocument/2006/relationships/image" Target="../media/image136.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5.png"/><Relationship Id="rId9" Type="http://schemas.openxmlformats.org/officeDocument/2006/relationships/image" Target="../media/image138.png"/><Relationship Id="rId14" Type="http://schemas.openxmlformats.org/officeDocument/2006/relationships/image" Target="../media/image1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47.png"/><Relationship Id="rId7" Type="http://schemas.openxmlformats.org/officeDocument/2006/relationships/image" Target="../media/image150.png"/><Relationship Id="rId12" Type="http://schemas.openxmlformats.org/officeDocument/2006/relationships/image" Target="../media/image153.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76.png"/><Relationship Id="rId11" Type="http://schemas.openxmlformats.org/officeDocument/2006/relationships/image" Target="../media/image152.png"/><Relationship Id="rId5" Type="http://schemas.openxmlformats.org/officeDocument/2006/relationships/image" Target="../media/image149.png"/><Relationship Id="rId10" Type="http://schemas.openxmlformats.org/officeDocument/2006/relationships/image" Target="../media/image75.png"/><Relationship Id="rId4" Type="http://schemas.openxmlformats.org/officeDocument/2006/relationships/image" Target="../media/image148.emf"/><Relationship Id="rId9" Type="http://schemas.openxmlformats.org/officeDocument/2006/relationships/image" Target="../media/image151.png"/></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54.png"/><Relationship Id="rId7" Type="http://schemas.openxmlformats.org/officeDocument/2006/relationships/image" Target="../media/image150.png"/><Relationship Id="rId12" Type="http://schemas.openxmlformats.org/officeDocument/2006/relationships/image" Target="../media/image153.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76.png"/><Relationship Id="rId11" Type="http://schemas.openxmlformats.org/officeDocument/2006/relationships/image" Target="../media/image152.png"/><Relationship Id="rId5" Type="http://schemas.openxmlformats.org/officeDocument/2006/relationships/image" Target="../media/image149.png"/><Relationship Id="rId10" Type="http://schemas.openxmlformats.org/officeDocument/2006/relationships/image" Target="../media/image75.png"/><Relationship Id="rId4" Type="http://schemas.openxmlformats.org/officeDocument/2006/relationships/image" Target="../media/image148.emf"/><Relationship Id="rId9" Type="http://schemas.openxmlformats.org/officeDocument/2006/relationships/image" Target="../media/image15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zure-functions/functions-best-practices"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hyperlink" Target="https://www.azurefromthetrenches.com/azure-functions-significant-improvements-in-http-trigger-scaling/" TargetMode="External"/><Relationship Id="rId4" Type="http://schemas.openxmlformats.org/officeDocument/2006/relationships/hyperlink" Target="http://markheath.net/post/azure-functions-choic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aka.ms/azure-learning"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AC40-2D20-4606-B17C-985A14B4F551}"/>
              </a:ext>
            </a:extLst>
          </p:cNvPr>
          <p:cNvSpPr>
            <a:spLocks noGrp="1"/>
          </p:cNvSpPr>
          <p:nvPr>
            <p:ph type="title"/>
          </p:nvPr>
        </p:nvSpPr>
        <p:spPr>
          <a:xfrm>
            <a:off x="269302" y="2084378"/>
            <a:ext cx="10010013" cy="1792836"/>
          </a:xfrm>
        </p:spPr>
        <p:txBody>
          <a:bodyPr/>
          <a:lstStyle/>
          <a:p>
            <a:r>
              <a:rPr lang="en-US"/>
              <a:t>Demystifying Serverless Computing</a:t>
            </a:r>
          </a:p>
        </p:txBody>
      </p:sp>
      <p:sp>
        <p:nvSpPr>
          <p:cNvPr id="3" name="Text Placeholder 2">
            <a:extLst>
              <a:ext uri="{FF2B5EF4-FFF2-40B4-BE49-F238E27FC236}">
                <a16:creationId xmlns:a16="http://schemas.microsoft.com/office/drawing/2014/main" id="{4F1CB199-C5DF-4158-A27C-F97C027CBB46}"/>
              </a:ext>
            </a:extLst>
          </p:cNvPr>
          <p:cNvSpPr>
            <a:spLocks noGrp="1"/>
          </p:cNvSpPr>
          <p:nvPr>
            <p:ph type="body" sz="quarter" idx="12"/>
          </p:nvPr>
        </p:nvSpPr>
        <p:spPr>
          <a:xfrm>
            <a:off x="269301" y="3878511"/>
            <a:ext cx="11578758" cy="1792072"/>
          </a:xfrm>
        </p:spPr>
        <p:txBody>
          <a:bodyPr/>
          <a:lstStyle/>
          <a:p>
            <a:r>
              <a:rPr lang="sv-SE" sz="2745"/>
              <a:t>Trey Talbott			Mike McKechney			Anthony Martin</a:t>
            </a:r>
          </a:p>
          <a:p>
            <a:r>
              <a:rPr lang="sv-SE" sz="1961">
                <a:hlinkClick r:id="rId3"/>
              </a:rPr>
              <a:t>trey.talbott@microsoft.com</a:t>
            </a:r>
            <a:r>
              <a:rPr lang="sv-SE" sz="1961"/>
              <a:t>	</a:t>
            </a:r>
            <a:r>
              <a:rPr lang="sv-SE" sz="1961">
                <a:hlinkClick r:id="rId4"/>
              </a:rPr>
              <a:t>michael.mckechney@microsoft.com</a:t>
            </a:r>
            <a:r>
              <a:rPr lang="sv-SE" sz="1961"/>
              <a:t>	</a:t>
            </a:r>
            <a:r>
              <a:rPr lang="sv-SE" sz="1961">
                <a:hlinkClick r:id="rId5"/>
              </a:rPr>
              <a:t>anthma@microsoft.com</a:t>
            </a:r>
            <a:endParaRPr lang="sv-SE" sz="1961"/>
          </a:p>
          <a:p>
            <a:r>
              <a:rPr lang="sv-SE" sz="2353"/>
              <a:t>@treytalbott			@mmckechney			@SQLMartini</a:t>
            </a:r>
          </a:p>
          <a:p>
            <a:endParaRPr lang="en-US"/>
          </a:p>
        </p:txBody>
      </p:sp>
      <p:sp>
        <p:nvSpPr>
          <p:cNvPr id="4" name="Text Placeholder 3">
            <a:extLst>
              <a:ext uri="{FF2B5EF4-FFF2-40B4-BE49-F238E27FC236}">
                <a16:creationId xmlns:a16="http://schemas.microsoft.com/office/drawing/2014/main" id="{CC847566-E3DC-4CF5-A4CE-4E96BA10DBD2}"/>
              </a:ext>
            </a:extLst>
          </p:cNvPr>
          <p:cNvSpPr>
            <a:spLocks noGrp="1"/>
          </p:cNvSpPr>
          <p:nvPr>
            <p:ph type="body" sz="quarter" idx="13"/>
          </p:nvPr>
        </p:nvSpPr>
        <p:spPr>
          <a:xfrm>
            <a:off x="7607388" y="289006"/>
            <a:ext cx="4317989" cy="893110"/>
          </a:xfrm>
        </p:spPr>
        <p:txBody>
          <a:bodyPr/>
          <a:lstStyle/>
          <a:p>
            <a:r>
              <a:rPr lang="en-US"/>
              <a:t>aka.ms/</a:t>
            </a:r>
            <a:r>
              <a:rPr lang="en-US" err="1"/>
              <a:t>RocAzure</a:t>
            </a:r>
            <a:r>
              <a:rPr lang="en-US"/>
              <a:t> </a:t>
            </a:r>
          </a:p>
          <a:p>
            <a:r>
              <a:rPr lang="en-US"/>
              <a:t>March 2018</a:t>
            </a:r>
          </a:p>
        </p:txBody>
      </p:sp>
    </p:spTree>
    <p:extLst>
      <p:ext uri="{BB962C8B-B14F-4D97-AF65-F5344CB8AC3E}">
        <p14:creationId xmlns:p14="http://schemas.microsoft.com/office/powerpoint/2010/main" val="178032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2108" y="1702637"/>
            <a:ext cx="6417855" cy="4485897"/>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7" name="TextBox 66"/>
          <p:cNvSpPr txBox="1"/>
          <p:nvPr/>
        </p:nvSpPr>
        <p:spPr>
          <a:xfrm rot="16200000">
            <a:off x="-1571975" y="3688262"/>
            <a:ext cx="4444984"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a:gradFill>
                  <a:gsLst>
                    <a:gs pos="85000">
                      <a:schemeClr val="accent5"/>
                    </a:gs>
                    <a:gs pos="66000">
                      <a:schemeClr val="accent5"/>
                    </a:gs>
                  </a:gsLst>
                  <a:lin ang="5400000" scaled="0"/>
                </a:gradFill>
                <a:latin typeface="Segoe UI"/>
              </a:rPr>
              <a:t>Value to business</a:t>
            </a:r>
          </a:p>
        </p:txBody>
      </p:sp>
      <p:sp>
        <p:nvSpPr>
          <p:cNvPr id="99" name="TextBox 98"/>
          <p:cNvSpPr txBox="1"/>
          <p:nvPr/>
        </p:nvSpPr>
        <p:spPr>
          <a:xfrm>
            <a:off x="4231864" y="6187845"/>
            <a:ext cx="3397926"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a:gradFill>
                  <a:gsLst>
                    <a:gs pos="85000">
                      <a:schemeClr val="accent5"/>
                    </a:gs>
                    <a:gs pos="66000">
                      <a:schemeClr val="accent5"/>
                    </a:gs>
                  </a:gsLst>
                  <a:lin ang="5400000" scaled="0"/>
                </a:gradFill>
                <a:latin typeface="Segoe UI"/>
              </a:rPr>
              <a:t>Time</a:t>
            </a:r>
          </a:p>
        </p:txBody>
      </p:sp>
      <p:sp>
        <p:nvSpPr>
          <p:cNvPr id="100" name="TextBox 99"/>
          <p:cNvSpPr txBox="1"/>
          <p:nvPr/>
        </p:nvSpPr>
        <p:spPr>
          <a:xfrm>
            <a:off x="1575006" y="5059282"/>
            <a:ext cx="1303808" cy="522926"/>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a:gradFill>
                  <a:gsLst>
                    <a:gs pos="47500">
                      <a:schemeClr val="accent1"/>
                    </a:gs>
                    <a:gs pos="76000">
                      <a:schemeClr val="accent1"/>
                    </a:gs>
                  </a:gsLst>
                  <a:lin ang="5400000" scaled="1"/>
                </a:gradFill>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5888867" y="3716207"/>
            <a:ext cx="1480136" cy="523195"/>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a:gradFill>
                  <a:gsLst>
                    <a:gs pos="20000">
                      <a:schemeClr val="tx2"/>
                    </a:gs>
                    <a:gs pos="83000">
                      <a:schemeClr val="tx2"/>
                    </a:gs>
                  </a:gsLst>
                  <a:lin ang="5400000" scaled="1"/>
                </a:gradFill>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55146" y="4478102"/>
            <a:ext cx="10804817" cy="1733599"/>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9" name="Straight Arrow Connector 118"/>
          <p:cNvCxnSpPr/>
          <p:nvPr/>
        </p:nvCxnSpPr>
        <p:spPr>
          <a:xfrm flipV="1">
            <a:off x="869783" y="1702637"/>
            <a:ext cx="0" cy="448520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Modernize your apps with PaaS</a:t>
            </a:r>
          </a:p>
        </p:txBody>
      </p:sp>
      <p:cxnSp>
        <p:nvCxnSpPr>
          <p:cNvPr id="118" name="Straight Arrow Connector 117"/>
          <p:cNvCxnSpPr/>
          <p:nvPr/>
        </p:nvCxnSpPr>
        <p:spPr>
          <a:xfrm>
            <a:off x="855149" y="6196354"/>
            <a:ext cx="1089646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392" y="3873403"/>
            <a:ext cx="992416"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PaaS</a:t>
            </a:r>
          </a:p>
        </p:txBody>
      </p:sp>
      <p:sp>
        <p:nvSpPr>
          <p:cNvPr id="50" name="TextBox 49"/>
          <p:cNvSpPr txBox="1"/>
          <p:nvPr/>
        </p:nvSpPr>
        <p:spPr>
          <a:xfrm>
            <a:off x="9267152" y="5122958"/>
            <a:ext cx="902892"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IaaS</a:t>
            </a:r>
          </a:p>
        </p:txBody>
      </p:sp>
    </p:spTree>
    <p:extLst>
      <p:ext uri="{BB962C8B-B14F-4D97-AF65-F5344CB8AC3E}">
        <p14:creationId xmlns:p14="http://schemas.microsoft.com/office/powerpoint/2010/main" val="349583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wipe(left)">
                                      <p:cBhvr>
                                        <p:cTn id="7" dur="750"/>
                                        <p:tgtEl>
                                          <p:spTgt spid="11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42" presetClass="path" presetSubtype="0" decel="100000" fill="hold" grpId="1" nodeType="withEffect">
                                  <p:stCondLst>
                                    <p:cond delay="500"/>
                                  </p:stCondLst>
                                  <p:childTnLst>
                                    <p:animMotion origin="layout" path="M -7.42915E-7 5.85565E-7 L -0.03676 5.85565E-7 " pathEditMode="relative" rAng="0" ptsTypes="AA">
                                      <p:cBhvr>
                                        <p:cTn id="12" dur="500" spd="-100000" fill="hold"/>
                                        <p:tgtEl>
                                          <p:spTgt spid="50"/>
                                        </p:tgtEl>
                                        <p:attrNameLst>
                                          <p:attrName>ppt_x</p:attrName>
                                          <p:attrName>ppt_y</p:attrName>
                                        </p:attrNameLst>
                                      </p:cBhvr>
                                      <p:rCtr x="-1838" y="0"/>
                                    </p:animMotion>
                                  </p:childTnLst>
                                </p:cTn>
                              </p:par>
                              <p:par>
                                <p:cTn id="13" presetID="10" presetClass="entr" presetSubtype="0" fill="hold" grpId="0" nodeType="withEffect">
                                  <p:stCondLst>
                                    <p:cond delay="5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42" presetClass="path" presetSubtype="0" decel="100000" fill="hold" grpId="1" nodeType="withEffect">
                                  <p:stCondLst>
                                    <p:cond delay="500"/>
                                  </p:stCondLst>
                                  <p:childTnLst>
                                    <p:animMotion origin="layout" path="M -7.42915E-7 5.85565E-7 L -0.03676 5.85565E-7 " pathEditMode="relative" rAng="0" ptsTypes="AA">
                                      <p:cBhvr>
                                        <p:cTn id="17" dur="500" spd="-100000" fill="hold"/>
                                        <p:tgtEl>
                                          <p:spTgt spid="100"/>
                                        </p:tgtEl>
                                        <p:attrNameLst>
                                          <p:attrName>ppt_x</p:attrName>
                                          <p:attrName>ppt_y</p:attrName>
                                        </p:attrNameLst>
                                      </p:cBhvr>
                                      <p:rCtr x="-1838" y="0"/>
                                    </p:animMotion>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750"/>
                                        <p:tgtEl>
                                          <p:spTgt spid="7"/>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42" presetClass="path" presetSubtype="0" decel="100000" fill="hold" grpId="1" nodeType="withEffect">
                                  <p:stCondLst>
                                    <p:cond delay="500"/>
                                  </p:stCondLst>
                                  <p:childTnLst>
                                    <p:animMotion origin="layout" path="M -7.42915E-7 5.85565E-7 L -0.03676 5.85565E-7 " pathEditMode="relative" rAng="0" ptsTypes="AA">
                                      <p:cBhvr>
                                        <p:cTn id="26" dur="500" spd="-100000" fill="hold"/>
                                        <p:tgtEl>
                                          <p:spTgt spid="4"/>
                                        </p:tgtEl>
                                        <p:attrNameLst>
                                          <p:attrName>ppt_x</p:attrName>
                                          <p:attrName>ppt_y</p:attrName>
                                        </p:attrNameLst>
                                      </p:cBhvr>
                                      <p:rCtr x="-1838" y="0"/>
                                    </p:animMotion>
                                  </p:childTnLst>
                                </p:cTn>
                              </p:par>
                              <p:par>
                                <p:cTn id="27" presetID="10" presetClass="entr" presetSubtype="0" fill="hold" grpId="0" nodeType="withEffect">
                                  <p:stCondLst>
                                    <p:cond delay="50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42" presetClass="path" presetSubtype="0" decel="100000" fill="hold" grpId="1" nodeType="withEffect">
                                  <p:stCondLst>
                                    <p:cond delay="500"/>
                                  </p:stCondLst>
                                  <p:childTnLst>
                                    <p:animMotion origin="layout" path="M -7.42915E-7 5.85565E-7 L -0.03676 5.85565E-7 " pathEditMode="relative" rAng="0" ptsTypes="AA">
                                      <p:cBhvr>
                                        <p:cTn id="31" dur="500" spd="-100000" fill="hold"/>
                                        <p:tgtEl>
                                          <p:spTgt spid="10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0" grpId="1"/>
      <p:bldP spid="101" grpId="0"/>
      <p:bldP spid="101" grpId="1"/>
      <p:bldP spid="113" grpId="0" animBg="1"/>
      <p:bldP spid="4" grpId="0"/>
      <p:bldP spid="4" grpId="1"/>
      <p:bldP spid="50" grpId="0"/>
      <p:bldP spid="5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242108" y="1702637"/>
            <a:ext cx="6417855" cy="4485897"/>
            <a:chOff x="5347099" y="1736031"/>
            <a:chExt cx="6547475" cy="4576498"/>
          </a:xfrm>
        </p:grpSpPr>
        <p:sp>
          <p:nvSpPr>
            <p:cNvPr id="112" name="Rectangle 57"/>
            <p:cNvSpPr/>
            <p:nvPr/>
          </p:nvSpPr>
          <p:spPr bwMode="auto">
            <a:xfrm>
              <a:off x="5347099" y="1824269"/>
              <a:ext cx="6547475" cy="4488260"/>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Isosceles Triangle 5"/>
            <p:cNvSpPr/>
            <p:nvPr/>
          </p:nvSpPr>
          <p:spPr bwMode="auto">
            <a:xfrm>
              <a:off x="10027613" y="1736031"/>
              <a:ext cx="1865717" cy="1481182"/>
            </a:xfrm>
            <a:prstGeom prst="triangle">
              <a:avLst>
                <a:gd name="adj" fmla="val 10000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7" name="TextBox 66"/>
          <p:cNvSpPr txBox="1"/>
          <p:nvPr/>
        </p:nvSpPr>
        <p:spPr>
          <a:xfrm rot="16200000">
            <a:off x="-1571975" y="3688262"/>
            <a:ext cx="4444984"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a:gradFill>
                  <a:gsLst>
                    <a:gs pos="7500">
                      <a:schemeClr val="accent5"/>
                    </a:gs>
                    <a:gs pos="28000">
                      <a:schemeClr val="accent5"/>
                    </a:gs>
                  </a:gsLst>
                  <a:lin ang="5400000" scaled="0"/>
                </a:gradFill>
                <a:latin typeface="Segoe UI"/>
              </a:rPr>
              <a:t>Value to business</a:t>
            </a:r>
          </a:p>
        </p:txBody>
      </p:sp>
      <p:sp>
        <p:nvSpPr>
          <p:cNvPr id="99" name="TextBox 98"/>
          <p:cNvSpPr txBox="1"/>
          <p:nvPr/>
        </p:nvSpPr>
        <p:spPr>
          <a:xfrm>
            <a:off x="4231864" y="6187845"/>
            <a:ext cx="3397926" cy="473741"/>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371" b="1" kern="0">
                <a:gradFill>
                  <a:gsLst>
                    <a:gs pos="7500">
                      <a:schemeClr val="accent5"/>
                    </a:gs>
                    <a:gs pos="28000">
                      <a:schemeClr val="accent5"/>
                    </a:gs>
                  </a:gsLst>
                  <a:lin ang="5400000" scaled="0"/>
                </a:gradFill>
                <a:latin typeface="Segoe UI"/>
              </a:rPr>
              <a:t>Time</a:t>
            </a:r>
          </a:p>
        </p:txBody>
      </p:sp>
      <p:sp>
        <p:nvSpPr>
          <p:cNvPr id="100" name="TextBox 99"/>
          <p:cNvSpPr txBox="1"/>
          <p:nvPr/>
        </p:nvSpPr>
        <p:spPr>
          <a:xfrm>
            <a:off x="1575006" y="5059282"/>
            <a:ext cx="1303808" cy="522926"/>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a:gradFill>
                  <a:gsLst>
                    <a:gs pos="45000">
                      <a:schemeClr val="accent1"/>
                    </a:gs>
                    <a:gs pos="83000">
                      <a:schemeClr val="accent1"/>
                    </a:gs>
                  </a:gsLst>
                  <a:lin ang="5400000" scaled="1"/>
                </a:gradFill>
                <a:latin typeface="Segoe UI Semibold" panose="020B0702040204020203" pitchFamily="34" charset="0"/>
                <a:ea typeface="Segoe UI" pitchFamily="34" charset="0"/>
                <a:cs typeface="Segoe UI Semibold" panose="020B0702040204020203" pitchFamily="34" charset="0"/>
              </a:rPr>
              <a:t>Efficiency</a:t>
            </a:r>
          </a:p>
        </p:txBody>
      </p:sp>
      <p:sp>
        <p:nvSpPr>
          <p:cNvPr id="101" name="TextBox 100"/>
          <p:cNvSpPr txBox="1"/>
          <p:nvPr/>
        </p:nvSpPr>
        <p:spPr>
          <a:xfrm>
            <a:off x="5888867" y="3716207"/>
            <a:ext cx="1480136" cy="523195"/>
          </a:xfrm>
          <a:prstGeom prst="rect">
            <a:avLst/>
          </a:prstGeom>
          <a:noFill/>
        </p:spPr>
        <p:txBody>
          <a:bodyPr wrap="square" lIns="175586" tIns="140469" rIns="175586" bIns="140469" rtlCol="0">
            <a:spAutoFit/>
          </a:bodyPr>
          <a:lstStyle/>
          <a:p>
            <a:pPr algn="ctr" defTabSz="894890" fontAlgn="base">
              <a:lnSpc>
                <a:spcPct val="90000"/>
              </a:lnSpc>
              <a:spcBef>
                <a:spcPct val="0"/>
              </a:spcBef>
              <a:spcAft>
                <a:spcPct val="0"/>
              </a:spcAft>
              <a:defRPr/>
            </a:pPr>
            <a:r>
              <a:rPr lang="en-US" sz="1727" kern="0">
                <a:gradFill>
                  <a:gsLst>
                    <a:gs pos="33750">
                      <a:schemeClr val="tx2"/>
                    </a:gs>
                    <a:gs pos="67000">
                      <a:schemeClr val="tx2"/>
                    </a:gs>
                  </a:gsLst>
                  <a:lin ang="5400000" scaled="1"/>
                </a:gradFill>
                <a:latin typeface="Segoe UI Semibold" panose="020B0702040204020203" pitchFamily="34" charset="0"/>
                <a:ea typeface="Segoe UI" pitchFamily="34" charset="0"/>
                <a:cs typeface="Segoe UI Semibold" panose="020B0702040204020203" pitchFamily="34" charset="0"/>
              </a:rPr>
              <a:t>Innovation</a:t>
            </a:r>
          </a:p>
        </p:txBody>
      </p:sp>
      <p:sp>
        <p:nvSpPr>
          <p:cNvPr id="113" name="Freeform 112"/>
          <p:cNvSpPr/>
          <p:nvPr/>
        </p:nvSpPr>
        <p:spPr bwMode="auto">
          <a:xfrm>
            <a:off x="855146" y="4478102"/>
            <a:ext cx="10804817" cy="1733599"/>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586" tIns="140469" rIns="175586" bIns="140469" numCol="1" spcCol="0" rtlCol="0" fromWordArt="0" anchor="t" anchorCtr="0" forceAA="0" compatLnSpc="1">
            <a:prstTxWarp prst="textNoShape">
              <a:avLst/>
            </a:prstTxWarp>
            <a:noAutofit/>
          </a:bodyPr>
          <a:lstStyle/>
          <a:p>
            <a:pPr algn="ctr" defTabSz="894890"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9" name="Straight Arrow Connector 118"/>
          <p:cNvCxnSpPr/>
          <p:nvPr/>
        </p:nvCxnSpPr>
        <p:spPr>
          <a:xfrm flipV="1">
            <a:off x="869783" y="1702637"/>
            <a:ext cx="0" cy="448520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Build apps faster with </a:t>
            </a:r>
            <a:r>
              <a:rPr lang="en-US" err="1"/>
              <a:t>Serverless</a:t>
            </a:r>
            <a:endParaRPr lang="en-US"/>
          </a:p>
        </p:txBody>
      </p:sp>
      <p:cxnSp>
        <p:nvCxnSpPr>
          <p:cNvPr id="118" name="Straight Arrow Connector 117"/>
          <p:cNvCxnSpPr/>
          <p:nvPr/>
        </p:nvCxnSpPr>
        <p:spPr>
          <a:xfrm>
            <a:off x="855149" y="6196354"/>
            <a:ext cx="1089646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9222392" y="3873403"/>
            <a:ext cx="992416"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PaaS</a:t>
            </a:r>
          </a:p>
        </p:txBody>
      </p:sp>
      <p:sp>
        <p:nvSpPr>
          <p:cNvPr id="50" name="TextBox 49"/>
          <p:cNvSpPr txBox="1"/>
          <p:nvPr/>
        </p:nvSpPr>
        <p:spPr>
          <a:xfrm>
            <a:off x="9267152" y="5122958"/>
            <a:ext cx="902892" cy="609482"/>
          </a:xfrm>
          <a:prstGeom prst="rect">
            <a:avLst/>
          </a:prstGeom>
          <a:noFill/>
        </p:spPr>
        <p:txBody>
          <a:bodyPr wrap="none" lIns="175660" tIns="140528" rIns="175660" bIns="140528" rtlCol="0">
            <a:spAutoFit/>
          </a:bodyPr>
          <a:lstStyle/>
          <a:p>
            <a:pPr defTabSz="878053">
              <a:lnSpc>
                <a:spcPct val="90000"/>
              </a:lnSpc>
              <a:spcAft>
                <a:spcPts val="573"/>
              </a:spcAft>
              <a:defRPr/>
            </a:pPr>
            <a:r>
              <a:rPr lang="en-US" sz="2307" kern="0">
                <a:gradFill>
                  <a:gsLst>
                    <a:gs pos="83000">
                      <a:srgbClr val="FFFFFF"/>
                    </a:gs>
                    <a:gs pos="100000">
                      <a:srgbClr val="FFFFFF"/>
                    </a:gs>
                  </a:gsLst>
                  <a:lin ang="5400000" scaled="1"/>
                </a:gradFill>
                <a:latin typeface="Segoe UI"/>
              </a:rPr>
              <a:t>IaaS</a:t>
            </a:r>
          </a:p>
        </p:txBody>
      </p:sp>
      <p:sp>
        <p:nvSpPr>
          <p:cNvPr id="3" name="Rectangle 2">
            <a:extLst>
              <a:ext uri="{FF2B5EF4-FFF2-40B4-BE49-F238E27FC236}">
                <a16:creationId xmlns:a16="http://schemas.microsoft.com/office/drawing/2014/main" id="{F7D22967-DA04-4F1B-AB91-16444775FCB7}"/>
              </a:ext>
            </a:extLst>
          </p:cNvPr>
          <p:cNvSpPr/>
          <p:nvPr/>
        </p:nvSpPr>
        <p:spPr>
          <a:xfrm>
            <a:off x="10291659" y="2991524"/>
            <a:ext cx="1212019" cy="346521"/>
          </a:xfrm>
          <a:prstGeom prst="rect">
            <a:avLst/>
          </a:prstGeom>
        </p:spPr>
        <p:txBody>
          <a:bodyPr wrap="none">
            <a:spAutoFit/>
          </a:bodyPr>
          <a:lstStyle/>
          <a:p>
            <a:pPr defTabSz="878053">
              <a:lnSpc>
                <a:spcPct val="90000"/>
              </a:lnSpc>
              <a:spcAft>
                <a:spcPts val="573"/>
              </a:spcAft>
              <a:defRPr/>
            </a:pPr>
            <a:r>
              <a:rPr lang="en-US" kern="0" err="1">
                <a:gradFill>
                  <a:gsLst>
                    <a:gs pos="83000">
                      <a:srgbClr val="FFFFFF"/>
                    </a:gs>
                    <a:gs pos="100000">
                      <a:srgbClr val="FFFFFF"/>
                    </a:gs>
                  </a:gsLst>
                  <a:lin ang="5400000" scaled="1"/>
                </a:gradFill>
                <a:latin typeface="Segoe UI"/>
              </a:rPr>
              <a:t>Serverless</a:t>
            </a:r>
            <a:endParaRPr lang="en-US" kern="0">
              <a:gradFill>
                <a:gsLst>
                  <a:gs pos="83000">
                    <a:srgbClr val="FFFFFF"/>
                  </a:gs>
                  <a:gs pos="100000">
                    <a:srgbClr val="FFFFFF"/>
                  </a:gs>
                </a:gsLst>
                <a:lin ang="5400000" scaled="1"/>
              </a:gradFill>
              <a:latin typeface="Segoe UI"/>
            </a:endParaRPr>
          </a:p>
        </p:txBody>
      </p:sp>
    </p:spTree>
    <p:extLst>
      <p:ext uri="{BB962C8B-B14F-4D97-AF65-F5344CB8AC3E}">
        <p14:creationId xmlns:p14="http://schemas.microsoft.com/office/powerpoint/2010/main" val="21028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t>
            </a:r>
            <a:r>
              <a:rPr lang="en-US" err="1"/>
              <a:t>serverless</a:t>
            </a:r>
            <a:r>
              <a:rPr lang="en-US"/>
              <a:t>”</a:t>
            </a:r>
          </a:p>
        </p:txBody>
      </p:sp>
      <p:grpSp>
        <p:nvGrpSpPr>
          <p:cNvPr id="203" name="Group 202"/>
          <p:cNvGrpSpPr/>
          <p:nvPr/>
        </p:nvGrpSpPr>
        <p:grpSpPr>
          <a:xfrm>
            <a:off x="3859609" y="1189176"/>
            <a:ext cx="4192342" cy="5162149"/>
            <a:chOff x="4158354" y="1189176"/>
            <a:chExt cx="4192342" cy="5162149"/>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Event-driven scale</a:t>
              </a:r>
            </a:p>
          </p:txBody>
        </p:sp>
      </p:grpSp>
      <p:grpSp>
        <p:nvGrpSpPr>
          <p:cNvPr id="204" name="Group 203"/>
          <p:cNvGrpSpPr/>
          <p:nvPr/>
        </p:nvGrpSpPr>
        <p:grpSpPr>
          <a:xfrm>
            <a:off x="7567771" y="840651"/>
            <a:ext cx="4889392" cy="5510674"/>
            <a:chOff x="7567771" y="840651"/>
            <a:chExt cx="4889392" cy="5510674"/>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Sub-second billing</a:t>
              </a:r>
            </a:p>
          </p:txBody>
        </p:sp>
      </p:grpSp>
      <p:grpSp>
        <p:nvGrpSpPr>
          <p:cNvPr id="202" name="Group 201"/>
          <p:cNvGrpSpPr/>
          <p:nvPr/>
        </p:nvGrpSpPr>
        <p:grpSpPr>
          <a:xfrm>
            <a:off x="825302" y="779528"/>
            <a:ext cx="2560320" cy="5571797"/>
            <a:chOff x="825302" y="779528"/>
            <a:chExt cx="2560320" cy="5571797"/>
          </a:xfrm>
        </p:grpSpPr>
        <p:sp>
          <p:nvSpPr>
            <p:cNvPr id="60" name="TextBox 59"/>
            <p:cNvSpPr txBox="1"/>
            <p:nvPr/>
          </p:nvSpPr>
          <p:spPr>
            <a:xfrm>
              <a:off x="1300172"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2165473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How is it different</a:t>
            </a:r>
          </a:p>
        </p:txBody>
      </p:sp>
      <p:grpSp>
        <p:nvGrpSpPr>
          <p:cNvPr id="392" name="Group 391"/>
          <p:cNvGrpSpPr/>
          <p:nvPr/>
        </p:nvGrpSpPr>
        <p:grpSpPr>
          <a:xfrm>
            <a:off x="8533578" y="1189176"/>
            <a:ext cx="2756223" cy="2097939"/>
            <a:chOff x="8533578" y="1189176"/>
            <a:chExt cx="2756223" cy="2097939"/>
          </a:xfrm>
        </p:grpSpPr>
        <p:sp>
          <p:nvSpPr>
            <p:cNvPr id="11" name="TextBox 10"/>
            <p:cNvSpPr txBox="1"/>
            <p:nvPr/>
          </p:nvSpPr>
          <p:spPr>
            <a:xfrm>
              <a:off x="9037402"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Complex framework</a:t>
              </a:r>
            </a:p>
          </p:txBody>
        </p:sp>
        <p:pic>
          <p:nvPicPr>
            <p:cNvPr id="20" name="Picture 19"/>
            <p:cNvPicPr>
              <a:picLocks noChangeAspect="1"/>
            </p:cNvPicPr>
            <p:nvPr/>
          </p:nvPicPr>
          <p:blipFill>
            <a:blip r:embed="rId3"/>
            <a:stretch>
              <a:fillRect/>
            </a:stretch>
          </p:blipFill>
          <p:spPr>
            <a:xfrm>
              <a:off x="8533578" y="2125837"/>
              <a:ext cx="896991" cy="896991"/>
            </a:xfrm>
            <a:prstGeom prst="rect">
              <a:avLst/>
            </a:prstGeom>
          </p:spPr>
        </p:pic>
        <p:pic>
          <p:nvPicPr>
            <p:cNvPr id="21" name="Picture 20"/>
            <p:cNvPicPr>
              <a:picLocks noChangeAspect="1"/>
            </p:cNvPicPr>
            <p:nvPr/>
          </p:nvPicPr>
          <p:blipFill>
            <a:blip r:embed="rId3"/>
            <a:stretch>
              <a:fillRect/>
            </a:stretch>
          </p:blipFill>
          <p:spPr>
            <a:xfrm>
              <a:off x="9009455" y="2009194"/>
              <a:ext cx="896991" cy="896991"/>
            </a:xfrm>
            <a:prstGeom prst="rect">
              <a:avLst/>
            </a:prstGeom>
          </p:spPr>
        </p:pic>
        <p:pic>
          <p:nvPicPr>
            <p:cNvPr id="22" name="Picture 21"/>
            <p:cNvPicPr>
              <a:picLocks noChangeAspect="1"/>
            </p:cNvPicPr>
            <p:nvPr/>
          </p:nvPicPr>
          <p:blipFill>
            <a:blip r:embed="rId3"/>
            <a:stretch>
              <a:fillRect/>
            </a:stretch>
          </p:blipFill>
          <p:spPr>
            <a:xfrm>
              <a:off x="9472250" y="1885578"/>
              <a:ext cx="896991" cy="896991"/>
            </a:xfrm>
            <a:prstGeom prst="rect">
              <a:avLst/>
            </a:prstGeom>
          </p:spPr>
        </p:pic>
        <p:pic>
          <p:nvPicPr>
            <p:cNvPr id="23" name="Picture 22"/>
            <p:cNvPicPr>
              <a:picLocks noChangeAspect="1"/>
            </p:cNvPicPr>
            <p:nvPr/>
          </p:nvPicPr>
          <p:blipFill>
            <a:blip r:embed="rId3"/>
            <a:stretch>
              <a:fillRect/>
            </a:stretch>
          </p:blipFill>
          <p:spPr>
            <a:xfrm>
              <a:off x="9930015" y="2171700"/>
              <a:ext cx="896991" cy="896991"/>
            </a:xfrm>
            <a:prstGeom prst="rect">
              <a:avLst/>
            </a:prstGeom>
          </p:spPr>
        </p:pic>
        <p:pic>
          <p:nvPicPr>
            <p:cNvPr id="24" name="Picture 23"/>
            <p:cNvPicPr>
              <a:picLocks noChangeAspect="1"/>
            </p:cNvPicPr>
            <p:nvPr/>
          </p:nvPicPr>
          <p:blipFill>
            <a:blip r:embed="rId3"/>
            <a:stretch>
              <a:fillRect/>
            </a:stretch>
          </p:blipFill>
          <p:spPr>
            <a:xfrm>
              <a:off x="9930015" y="1772353"/>
              <a:ext cx="896991" cy="896991"/>
            </a:xfrm>
            <a:prstGeom prst="rect">
              <a:avLst/>
            </a:prstGeom>
          </p:spPr>
        </p:pic>
        <p:pic>
          <p:nvPicPr>
            <p:cNvPr id="25" name="Picture 24"/>
            <p:cNvPicPr>
              <a:picLocks noChangeAspect="1"/>
            </p:cNvPicPr>
            <p:nvPr/>
          </p:nvPicPr>
          <p:blipFill>
            <a:blip r:embed="rId3"/>
            <a:stretch>
              <a:fillRect/>
            </a:stretch>
          </p:blipFill>
          <p:spPr>
            <a:xfrm>
              <a:off x="10392810" y="2072830"/>
              <a:ext cx="896991" cy="896991"/>
            </a:xfrm>
            <a:prstGeom prst="rect">
              <a:avLst/>
            </a:prstGeom>
          </p:spPr>
        </p:pic>
        <p:pic>
          <p:nvPicPr>
            <p:cNvPr id="26" name="Picture 25"/>
            <p:cNvPicPr>
              <a:picLocks noChangeAspect="1"/>
            </p:cNvPicPr>
            <p:nvPr/>
          </p:nvPicPr>
          <p:blipFill>
            <a:blip r:embed="rId3"/>
            <a:stretch>
              <a:fillRect/>
            </a:stretch>
          </p:blipFill>
          <p:spPr>
            <a:xfrm>
              <a:off x="9481519" y="2288411"/>
              <a:ext cx="896991" cy="896991"/>
            </a:xfrm>
            <a:prstGeom prst="rect">
              <a:avLst/>
            </a:prstGeom>
          </p:spPr>
        </p:pic>
        <p:pic>
          <p:nvPicPr>
            <p:cNvPr id="27" name="Picture 26"/>
            <p:cNvPicPr>
              <a:picLocks noChangeAspect="1"/>
            </p:cNvPicPr>
            <p:nvPr/>
          </p:nvPicPr>
          <p:blipFill>
            <a:blip r:embed="rId3"/>
            <a:stretch>
              <a:fillRect/>
            </a:stretch>
          </p:blipFill>
          <p:spPr>
            <a:xfrm>
              <a:off x="9014089" y="2390124"/>
              <a:ext cx="896991" cy="896991"/>
            </a:xfrm>
            <a:prstGeom prst="rect">
              <a:avLst/>
            </a:prstGeom>
          </p:spPr>
        </p:pic>
      </p:grpSp>
      <p:grpSp>
        <p:nvGrpSpPr>
          <p:cNvPr id="393" name="Group 392"/>
          <p:cNvGrpSpPr/>
          <p:nvPr/>
        </p:nvGrpSpPr>
        <p:grpSpPr>
          <a:xfrm>
            <a:off x="8410258" y="3111698"/>
            <a:ext cx="3057513" cy="3239627"/>
            <a:chOff x="8410258" y="3111698"/>
            <a:chExt cx="3057513" cy="3239627"/>
          </a:xfrm>
        </p:grpSpPr>
        <p:sp>
          <p:nvSpPr>
            <p:cNvPr id="8" name="TextBox 7"/>
            <p:cNvSpPr txBox="1"/>
            <p:nvPr/>
          </p:nvSpPr>
          <p:spPr>
            <a:xfrm>
              <a:off x="9037402"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Micro-functionality</a:t>
              </a:r>
            </a:p>
          </p:txBody>
        </p:sp>
        <p:cxnSp>
          <p:nvCxnSpPr>
            <p:cNvPr id="13" name="Straight Arrow Connector 12"/>
            <p:cNvCxnSpPr/>
            <p:nvPr/>
          </p:nvCxnSpPr>
          <p:spPr>
            <a:xfrm>
              <a:off x="9879064" y="3111698"/>
              <a:ext cx="38925" cy="1680861"/>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430569" y="4699040"/>
              <a:ext cx="896991" cy="896991"/>
            </a:xfrm>
            <a:prstGeom prst="rect">
              <a:avLst/>
            </a:prstGeom>
          </p:spPr>
        </p:pic>
        <p:pic>
          <p:nvPicPr>
            <p:cNvPr id="30" name="Picture 29"/>
            <p:cNvPicPr>
              <a:picLocks noChangeAspect="1"/>
            </p:cNvPicPr>
            <p:nvPr/>
          </p:nvPicPr>
          <p:blipFill>
            <a:blip r:embed="rId3"/>
            <a:stretch>
              <a:fillRect/>
            </a:stretch>
          </p:blipFill>
          <p:spPr>
            <a:xfrm>
              <a:off x="10570780" y="4699040"/>
              <a:ext cx="896991" cy="896991"/>
            </a:xfrm>
            <a:prstGeom prst="rect">
              <a:avLst/>
            </a:prstGeom>
          </p:spPr>
        </p:pic>
        <p:pic>
          <p:nvPicPr>
            <p:cNvPr id="31" name="Picture 30"/>
            <p:cNvPicPr>
              <a:picLocks noChangeAspect="1"/>
            </p:cNvPicPr>
            <p:nvPr/>
          </p:nvPicPr>
          <p:blipFill>
            <a:blip r:embed="rId3"/>
            <a:stretch>
              <a:fillRect/>
            </a:stretch>
          </p:blipFill>
          <p:spPr>
            <a:xfrm>
              <a:off x="8410258" y="4699040"/>
              <a:ext cx="896991" cy="896991"/>
            </a:xfrm>
            <a:prstGeom prst="rect">
              <a:avLst/>
            </a:prstGeom>
          </p:spPr>
        </p:pic>
      </p:grpSp>
      <p:sp>
        <p:nvSpPr>
          <p:cNvPr id="63" name="AutoShape 29"/>
          <p:cNvSpPr>
            <a:spLocks noChangeAspect="1" noChangeArrowheads="1" noTextEdit="1"/>
          </p:cNvSpPr>
          <p:nvPr/>
        </p:nvSpPr>
        <p:spPr bwMode="auto">
          <a:xfrm>
            <a:off x="7604125" y="1482725"/>
            <a:ext cx="79533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94" name="Group 393"/>
          <p:cNvGrpSpPr/>
          <p:nvPr/>
        </p:nvGrpSpPr>
        <p:grpSpPr>
          <a:xfrm>
            <a:off x="5478276" y="3111698"/>
            <a:ext cx="1828800" cy="3239627"/>
            <a:chOff x="5478276" y="3111698"/>
            <a:chExt cx="1828800" cy="3239627"/>
          </a:xfrm>
        </p:grpSpPr>
        <p:cxnSp>
          <p:nvCxnSpPr>
            <p:cNvPr id="12" name="Straight Arrow Connector 11"/>
            <p:cNvCxnSpPr/>
            <p:nvPr/>
          </p:nvCxnSpPr>
          <p:spPr>
            <a:xfrm>
              <a:off x="6392676" y="3111698"/>
              <a:ext cx="0" cy="1045965"/>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0" name="Group 389"/>
            <p:cNvGrpSpPr/>
            <p:nvPr/>
          </p:nvGrpSpPr>
          <p:grpSpPr>
            <a:xfrm>
              <a:off x="5478276" y="4157663"/>
              <a:ext cx="1828800" cy="2193662"/>
              <a:chOff x="5478276" y="4157663"/>
              <a:chExt cx="1828800" cy="2193662"/>
            </a:xfrm>
          </p:grpSpPr>
          <p:sp>
            <p:nvSpPr>
              <p:cNvPr id="7" name="TextBox 6"/>
              <p:cNvSpPr txBox="1"/>
              <p:nvPr/>
            </p:nvSpPr>
            <p:spPr>
              <a:xfrm>
                <a:off x="5478276" y="5446462"/>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Outside </a:t>
                </a:r>
                <a:br>
                  <a:rPr lang="en-US" sz="2200">
                    <a:solidFill>
                      <a:schemeClr val="tx2"/>
                    </a:solidFill>
                    <a:latin typeface="+mj-lt"/>
                    <a:cs typeface="Segoe UI"/>
                  </a:rPr>
                </a:br>
                <a:r>
                  <a:rPr lang="en-US" sz="2200">
                    <a:solidFill>
                      <a:schemeClr val="tx2"/>
                    </a:solidFill>
                    <a:latin typeface="+mj-lt"/>
                    <a:cs typeface="Segoe UI"/>
                  </a:rPr>
                  <a:t>client app</a:t>
                </a:r>
              </a:p>
            </p:txBody>
          </p:sp>
          <p:sp>
            <p:nvSpPr>
              <p:cNvPr id="99" name="Freeform 66"/>
              <p:cNvSpPr>
                <a:spLocks noEditPoints="1"/>
              </p:cNvSpPr>
              <p:nvPr/>
            </p:nvSpPr>
            <p:spPr bwMode="auto">
              <a:xfrm>
                <a:off x="6516688" y="4418013"/>
                <a:ext cx="444500" cy="442913"/>
              </a:xfrm>
              <a:custGeom>
                <a:avLst/>
                <a:gdLst>
                  <a:gd name="T0" fmla="*/ 129 w 259"/>
                  <a:gd name="T1" fmla="*/ 259 h 259"/>
                  <a:gd name="T2" fmla="*/ 0 w 259"/>
                  <a:gd name="T3" fmla="*/ 129 h 259"/>
                  <a:gd name="T4" fmla="*/ 129 w 259"/>
                  <a:gd name="T5" fmla="*/ 0 h 259"/>
                  <a:gd name="T6" fmla="*/ 259 w 259"/>
                  <a:gd name="T7" fmla="*/ 129 h 259"/>
                  <a:gd name="T8" fmla="*/ 129 w 259"/>
                  <a:gd name="T9" fmla="*/ 259 h 259"/>
                  <a:gd name="T10" fmla="*/ 129 w 259"/>
                  <a:gd name="T11" fmla="*/ 19 h 259"/>
                  <a:gd name="T12" fmla="*/ 19 w 259"/>
                  <a:gd name="T13" fmla="*/ 129 h 259"/>
                  <a:gd name="T14" fmla="*/ 129 w 259"/>
                  <a:gd name="T15" fmla="*/ 239 h 259"/>
                  <a:gd name="T16" fmla="*/ 239 w 259"/>
                  <a:gd name="T17" fmla="*/ 129 h 259"/>
                  <a:gd name="T18" fmla="*/ 129 w 259"/>
                  <a:gd name="T19" fmla="*/ 1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59">
                    <a:moveTo>
                      <a:pt x="129" y="259"/>
                    </a:moveTo>
                    <a:cubicBezTo>
                      <a:pt x="58" y="259"/>
                      <a:pt x="0" y="201"/>
                      <a:pt x="0" y="129"/>
                    </a:cubicBezTo>
                    <a:cubicBezTo>
                      <a:pt x="0" y="58"/>
                      <a:pt x="58" y="0"/>
                      <a:pt x="129" y="0"/>
                    </a:cubicBezTo>
                    <a:cubicBezTo>
                      <a:pt x="201" y="0"/>
                      <a:pt x="259" y="58"/>
                      <a:pt x="259" y="129"/>
                    </a:cubicBezTo>
                    <a:cubicBezTo>
                      <a:pt x="259" y="201"/>
                      <a:pt x="201" y="259"/>
                      <a:pt x="129" y="259"/>
                    </a:cubicBezTo>
                    <a:close/>
                    <a:moveTo>
                      <a:pt x="129" y="19"/>
                    </a:moveTo>
                    <a:cubicBezTo>
                      <a:pt x="69" y="19"/>
                      <a:pt x="19" y="69"/>
                      <a:pt x="19" y="129"/>
                    </a:cubicBezTo>
                    <a:cubicBezTo>
                      <a:pt x="19" y="190"/>
                      <a:pt x="69" y="239"/>
                      <a:pt x="129" y="239"/>
                    </a:cubicBezTo>
                    <a:cubicBezTo>
                      <a:pt x="190" y="239"/>
                      <a:pt x="239" y="190"/>
                      <a:pt x="239" y="129"/>
                    </a:cubicBezTo>
                    <a:cubicBezTo>
                      <a:pt x="239" y="69"/>
                      <a:pt x="190" y="19"/>
                      <a:pt x="129" y="1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7"/>
              <p:cNvSpPr>
                <a:spLocks noEditPoints="1"/>
              </p:cNvSpPr>
              <p:nvPr/>
            </p:nvSpPr>
            <p:spPr bwMode="auto">
              <a:xfrm>
                <a:off x="6415088" y="4314826"/>
                <a:ext cx="647700" cy="649288"/>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11 h 379"/>
                  <a:gd name="T12" fmla="*/ 11 w 379"/>
                  <a:gd name="T13" fmla="*/ 189 h 379"/>
                  <a:gd name="T14" fmla="*/ 189 w 379"/>
                  <a:gd name="T15" fmla="*/ 367 h 379"/>
                  <a:gd name="T16" fmla="*/ 367 w 379"/>
                  <a:gd name="T17" fmla="*/ 189 h 379"/>
                  <a:gd name="T18" fmla="*/ 189 w 379"/>
                  <a:gd name="T19" fmla="*/ 11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5" y="379"/>
                      <a:pt x="0" y="294"/>
                      <a:pt x="0" y="189"/>
                    </a:cubicBezTo>
                    <a:cubicBezTo>
                      <a:pt x="0" y="85"/>
                      <a:pt x="85" y="0"/>
                      <a:pt x="189" y="0"/>
                    </a:cubicBezTo>
                    <a:cubicBezTo>
                      <a:pt x="294" y="0"/>
                      <a:pt x="379" y="85"/>
                      <a:pt x="379" y="189"/>
                    </a:cubicBezTo>
                    <a:cubicBezTo>
                      <a:pt x="379" y="294"/>
                      <a:pt x="294" y="379"/>
                      <a:pt x="189" y="379"/>
                    </a:cubicBezTo>
                    <a:close/>
                    <a:moveTo>
                      <a:pt x="189" y="11"/>
                    </a:moveTo>
                    <a:cubicBezTo>
                      <a:pt x="91" y="11"/>
                      <a:pt x="11" y="91"/>
                      <a:pt x="11" y="189"/>
                    </a:cubicBezTo>
                    <a:cubicBezTo>
                      <a:pt x="11" y="288"/>
                      <a:pt x="91" y="367"/>
                      <a:pt x="189" y="367"/>
                    </a:cubicBezTo>
                    <a:cubicBezTo>
                      <a:pt x="287" y="367"/>
                      <a:pt x="367" y="288"/>
                      <a:pt x="367" y="189"/>
                    </a:cubicBezTo>
                    <a:cubicBezTo>
                      <a:pt x="367" y="91"/>
                      <a:pt x="287" y="11"/>
                      <a:pt x="189" y="1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8"/>
              <p:cNvSpPr>
                <a:spLocks noEditPoints="1"/>
              </p:cNvSpPr>
              <p:nvPr/>
            </p:nvSpPr>
            <p:spPr bwMode="auto">
              <a:xfrm>
                <a:off x="6256338" y="4157663"/>
                <a:ext cx="963613" cy="962025"/>
              </a:xfrm>
              <a:custGeom>
                <a:avLst/>
                <a:gdLst>
                  <a:gd name="T0" fmla="*/ 281 w 562"/>
                  <a:gd name="T1" fmla="*/ 561 h 561"/>
                  <a:gd name="T2" fmla="*/ 0 w 562"/>
                  <a:gd name="T3" fmla="*/ 280 h 561"/>
                  <a:gd name="T4" fmla="*/ 281 w 562"/>
                  <a:gd name="T5" fmla="*/ 0 h 561"/>
                  <a:gd name="T6" fmla="*/ 562 w 562"/>
                  <a:gd name="T7" fmla="*/ 280 h 561"/>
                  <a:gd name="T8" fmla="*/ 281 w 562"/>
                  <a:gd name="T9" fmla="*/ 561 h 561"/>
                  <a:gd name="T10" fmla="*/ 281 w 562"/>
                  <a:gd name="T11" fmla="*/ 3 h 561"/>
                  <a:gd name="T12" fmla="*/ 4 w 562"/>
                  <a:gd name="T13" fmla="*/ 280 h 561"/>
                  <a:gd name="T14" fmla="*/ 281 w 562"/>
                  <a:gd name="T15" fmla="*/ 557 h 561"/>
                  <a:gd name="T16" fmla="*/ 558 w 562"/>
                  <a:gd name="T17" fmla="*/ 280 h 561"/>
                  <a:gd name="T18" fmla="*/ 281 w 562"/>
                  <a:gd name="T19" fmla="*/ 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2" h="561">
                    <a:moveTo>
                      <a:pt x="281" y="561"/>
                    </a:moveTo>
                    <a:cubicBezTo>
                      <a:pt x="126" y="561"/>
                      <a:pt x="0" y="435"/>
                      <a:pt x="0" y="280"/>
                    </a:cubicBezTo>
                    <a:cubicBezTo>
                      <a:pt x="0" y="126"/>
                      <a:pt x="126" y="0"/>
                      <a:pt x="281" y="0"/>
                    </a:cubicBezTo>
                    <a:cubicBezTo>
                      <a:pt x="436" y="0"/>
                      <a:pt x="562" y="126"/>
                      <a:pt x="562" y="280"/>
                    </a:cubicBezTo>
                    <a:cubicBezTo>
                      <a:pt x="562" y="435"/>
                      <a:pt x="436" y="561"/>
                      <a:pt x="281" y="561"/>
                    </a:cubicBezTo>
                    <a:close/>
                    <a:moveTo>
                      <a:pt x="281" y="3"/>
                    </a:moveTo>
                    <a:cubicBezTo>
                      <a:pt x="129" y="3"/>
                      <a:pt x="4" y="128"/>
                      <a:pt x="4" y="280"/>
                    </a:cubicBezTo>
                    <a:cubicBezTo>
                      <a:pt x="4" y="433"/>
                      <a:pt x="129" y="557"/>
                      <a:pt x="281" y="557"/>
                    </a:cubicBezTo>
                    <a:cubicBezTo>
                      <a:pt x="434" y="557"/>
                      <a:pt x="558" y="433"/>
                      <a:pt x="558" y="280"/>
                    </a:cubicBezTo>
                    <a:cubicBezTo>
                      <a:pt x="558" y="128"/>
                      <a:pt x="434" y="3"/>
                      <a:pt x="281" y="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9"/>
              <p:cNvSpPr>
                <a:spLocks/>
              </p:cNvSpPr>
              <p:nvPr/>
            </p:nvSpPr>
            <p:spPr bwMode="auto">
              <a:xfrm>
                <a:off x="6227763" y="4667251"/>
                <a:ext cx="549275" cy="717550"/>
              </a:xfrm>
              <a:custGeom>
                <a:avLst/>
                <a:gdLst>
                  <a:gd name="T0" fmla="*/ 321 w 321"/>
                  <a:gd name="T1" fmla="*/ 5 h 418"/>
                  <a:gd name="T2" fmla="*/ 275 w 321"/>
                  <a:gd name="T3" fmla="*/ 5 h 418"/>
                  <a:gd name="T4" fmla="*/ 244 w 321"/>
                  <a:gd name="T5" fmla="*/ 138 h 418"/>
                  <a:gd name="T6" fmla="*/ 244 w 321"/>
                  <a:gd name="T7" fmla="*/ 15 h 418"/>
                  <a:gd name="T8" fmla="*/ 228 w 321"/>
                  <a:gd name="T9" fmla="*/ 0 h 418"/>
                  <a:gd name="T10" fmla="*/ 15 w 321"/>
                  <a:gd name="T11" fmla="*/ 0 h 418"/>
                  <a:gd name="T12" fmla="*/ 0 w 321"/>
                  <a:gd name="T13" fmla="*/ 15 h 418"/>
                  <a:gd name="T14" fmla="*/ 0 w 321"/>
                  <a:gd name="T15" fmla="*/ 402 h 418"/>
                  <a:gd name="T16" fmla="*/ 15 w 321"/>
                  <a:gd name="T17" fmla="*/ 418 h 418"/>
                  <a:gd name="T18" fmla="*/ 228 w 321"/>
                  <a:gd name="T19" fmla="*/ 418 h 418"/>
                  <a:gd name="T20" fmla="*/ 244 w 321"/>
                  <a:gd name="T21" fmla="*/ 402 h 418"/>
                  <a:gd name="T22" fmla="*/ 244 w 321"/>
                  <a:gd name="T23" fmla="*/ 222 h 418"/>
                  <a:gd name="T24" fmla="*/ 321 w 321"/>
                  <a:gd name="T25" fmla="*/ 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418">
                    <a:moveTo>
                      <a:pt x="321" y="5"/>
                    </a:moveTo>
                    <a:cubicBezTo>
                      <a:pt x="275" y="5"/>
                      <a:pt x="275" y="5"/>
                      <a:pt x="275" y="5"/>
                    </a:cubicBezTo>
                    <a:cubicBezTo>
                      <a:pt x="275" y="53"/>
                      <a:pt x="264" y="98"/>
                      <a:pt x="244" y="138"/>
                    </a:cubicBezTo>
                    <a:cubicBezTo>
                      <a:pt x="244" y="15"/>
                      <a:pt x="244" y="15"/>
                      <a:pt x="244" y="15"/>
                    </a:cubicBezTo>
                    <a:cubicBezTo>
                      <a:pt x="244" y="7"/>
                      <a:pt x="237" y="0"/>
                      <a:pt x="228" y="0"/>
                    </a:cubicBezTo>
                    <a:cubicBezTo>
                      <a:pt x="15" y="0"/>
                      <a:pt x="15" y="0"/>
                      <a:pt x="15" y="0"/>
                    </a:cubicBezTo>
                    <a:cubicBezTo>
                      <a:pt x="7" y="0"/>
                      <a:pt x="0" y="7"/>
                      <a:pt x="0" y="15"/>
                    </a:cubicBezTo>
                    <a:cubicBezTo>
                      <a:pt x="0" y="402"/>
                      <a:pt x="0" y="402"/>
                      <a:pt x="0" y="402"/>
                    </a:cubicBezTo>
                    <a:cubicBezTo>
                      <a:pt x="0" y="411"/>
                      <a:pt x="7" y="418"/>
                      <a:pt x="15" y="418"/>
                    </a:cubicBezTo>
                    <a:cubicBezTo>
                      <a:pt x="228" y="418"/>
                      <a:pt x="228" y="418"/>
                      <a:pt x="228" y="418"/>
                    </a:cubicBezTo>
                    <a:cubicBezTo>
                      <a:pt x="237" y="418"/>
                      <a:pt x="244" y="411"/>
                      <a:pt x="244" y="402"/>
                    </a:cubicBezTo>
                    <a:cubicBezTo>
                      <a:pt x="244" y="222"/>
                      <a:pt x="244" y="222"/>
                      <a:pt x="244" y="222"/>
                    </a:cubicBezTo>
                    <a:cubicBezTo>
                      <a:pt x="292" y="163"/>
                      <a:pt x="321" y="88"/>
                      <a:pt x="321"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70"/>
              <p:cNvSpPr>
                <a:spLocks noChangeArrowheads="1"/>
              </p:cNvSpPr>
              <p:nvPr/>
            </p:nvSpPr>
            <p:spPr bwMode="auto">
              <a:xfrm>
                <a:off x="6267450" y="4706938"/>
                <a:ext cx="336550"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1"/>
              <p:cNvSpPr>
                <a:spLocks noChangeArrowheads="1"/>
              </p:cNvSpPr>
              <p:nvPr/>
            </p:nvSpPr>
            <p:spPr bwMode="auto">
              <a:xfrm>
                <a:off x="6300788" y="4773613"/>
                <a:ext cx="173038" cy="17462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2"/>
              <p:cNvSpPr>
                <a:spLocks noChangeArrowheads="1"/>
              </p:cNvSpPr>
              <p:nvPr/>
            </p:nvSpPr>
            <p:spPr bwMode="auto">
              <a:xfrm>
                <a:off x="6492875" y="4872038"/>
                <a:ext cx="79375" cy="76200"/>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73"/>
              <p:cNvSpPr>
                <a:spLocks noChangeArrowheads="1"/>
              </p:cNvSpPr>
              <p:nvPr/>
            </p:nvSpPr>
            <p:spPr bwMode="auto">
              <a:xfrm>
                <a:off x="6492875" y="4773613"/>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4"/>
              <p:cNvSpPr>
                <a:spLocks noChangeArrowheads="1"/>
              </p:cNvSpPr>
              <p:nvPr/>
            </p:nvSpPr>
            <p:spPr bwMode="auto">
              <a:xfrm>
                <a:off x="6492875" y="5064126"/>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5"/>
              <p:cNvSpPr>
                <a:spLocks noChangeArrowheads="1"/>
              </p:cNvSpPr>
              <p:nvPr/>
            </p:nvSpPr>
            <p:spPr bwMode="auto">
              <a:xfrm>
                <a:off x="6397625" y="5064126"/>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76"/>
              <p:cNvSpPr>
                <a:spLocks noChangeArrowheads="1"/>
              </p:cNvSpPr>
              <p:nvPr/>
            </p:nvSpPr>
            <p:spPr bwMode="auto">
              <a:xfrm>
                <a:off x="6300788" y="5064126"/>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77"/>
              <p:cNvSpPr>
                <a:spLocks noChangeArrowheads="1"/>
              </p:cNvSpPr>
              <p:nvPr/>
            </p:nvSpPr>
            <p:spPr bwMode="auto">
              <a:xfrm>
                <a:off x="6300788" y="4967288"/>
                <a:ext cx="77788"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78"/>
              <p:cNvSpPr>
                <a:spLocks noChangeArrowheads="1"/>
              </p:cNvSpPr>
              <p:nvPr/>
            </p:nvSpPr>
            <p:spPr bwMode="auto">
              <a:xfrm>
                <a:off x="6397625" y="4967288"/>
                <a:ext cx="76200"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9"/>
              <p:cNvSpPr>
                <a:spLocks noChangeArrowheads="1"/>
              </p:cNvSpPr>
              <p:nvPr/>
            </p:nvSpPr>
            <p:spPr bwMode="auto">
              <a:xfrm>
                <a:off x="6492875" y="4967288"/>
                <a:ext cx="79375" cy="77788"/>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80"/>
              <p:cNvSpPr>
                <a:spLocks noChangeArrowheads="1"/>
              </p:cNvSpPr>
              <p:nvPr/>
            </p:nvSpPr>
            <p:spPr bwMode="auto">
              <a:xfrm>
                <a:off x="6492875" y="5159376"/>
                <a:ext cx="79375"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81"/>
              <p:cNvSpPr>
                <a:spLocks noChangeArrowheads="1"/>
              </p:cNvSpPr>
              <p:nvPr/>
            </p:nvSpPr>
            <p:spPr bwMode="auto">
              <a:xfrm>
                <a:off x="6397625" y="5159376"/>
                <a:ext cx="76200"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2"/>
              <p:cNvSpPr>
                <a:spLocks noChangeArrowheads="1"/>
              </p:cNvSpPr>
              <p:nvPr/>
            </p:nvSpPr>
            <p:spPr bwMode="auto">
              <a:xfrm>
                <a:off x="6300788" y="5159376"/>
                <a:ext cx="77788" cy="79375"/>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4"/>
              <p:cNvSpPr>
                <a:spLocks/>
              </p:cNvSpPr>
              <p:nvPr/>
            </p:nvSpPr>
            <p:spPr bwMode="auto">
              <a:xfrm>
                <a:off x="6318250" y="5384801"/>
                <a:ext cx="90488" cy="44450"/>
              </a:xfrm>
              <a:custGeom>
                <a:avLst/>
                <a:gdLst>
                  <a:gd name="T0" fmla="*/ 27 w 53"/>
                  <a:gd name="T1" fmla="*/ 0 h 26"/>
                  <a:gd name="T2" fmla="*/ 53 w 53"/>
                  <a:gd name="T3" fmla="*/ 26 h 26"/>
                  <a:gd name="T4" fmla="*/ 0 w 53"/>
                  <a:gd name="T5" fmla="*/ 26 h 26"/>
                  <a:gd name="T6" fmla="*/ 27 w 53"/>
                  <a:gd name="T7" fmla="*/ 0 h 26"/>
                </a:gdLst>
                <a:ahLst/>
                <a:cxnLst>
                  <a:cxn ang="0">
                    <a:pos x="T0" y="T1"/>
                  </a:cxn>
                  <a:cxn ang="0">
                    <a:pos x="T2" y="T3"/>
                  </a:cxn>
                  <a:cxn ang="0">
                    <a:pos x="T4" y="T5"/>
                  </a:cxn>
                  <a:cxn ang="0">
                    <a:pos x="T6" y="T7"/>
                  </a:cxn>
                </a:cxnLst>
                <a:rect l="0" t="0" r="r" b="b"/>
                <a:pathLst>
                  <a:path w="53" h="26">
                    <a:moveTo>
                      <a:pt x="27" y="0"/>
                    </a:moveTo>
                    <a:cubicBezTo>
                      <a:pt x="42" y="0"/>
                      <a:pt x="53" y="12"/>
                      <a:pt x="53" y="26"/>
                    </a:cubicBezTo>
                    <a:cubicBezTo>
                      <a:pt x="0" y="26"/>
                      <a:pt x="0" y="26"/>
                      <a:pt x="0" y="26"/>
                    </a:cubicBezTo>
                    <a:cubicBezTo>
                      <a:pt x="0" y="12"/>
                      <a:pt x="12" y="0"/>
                      <a:pt x="2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5"/>
              <p:cNvSpPr>
                <a:spLocks/>
              </p:cNvSpPr>
              <p:nvPr/>
            </p:nvSpPr>
            <p:spPr bwMode="auto">
              <a:xfrm>
                <a:off x="6462713" y="5384801"/>
                <a:ext cx="90488" cy="44450"/>
              </a:xfrm>
              <a:custGeom>
                <a:avLst/>
                <a:gdLst>
                  <a:gd name="T0" fmla="*/ 26 w 53"/>
                  <a:gd name="T1" fmla="*/ 0 h 26"/>
                  <a:gd name="T2" fmla="*/ 53 w 53"/>
                  <a:gd name="T3" fmla="*/ 26 h 26"/>
                  <a:gd name="T4" fmla="*/ 0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41" y="0"/>
                      <a:pt x="53" y="12"/>
                      <a:pt x="53" y="26"/>
                    </a:cubicBezTo>
                    <a:cubicBezTo>
                      <a:pt x="0" y="26"/>
                      <a:pt x="0" y="26"/>
                      <a:pt x="0" y="26"/>
                    </a:cubicBezTo>
                    <a:cubicBezTo>
                      <a:pt x="0" y="12"/>
                      <a:pt x="12" y="0"/>
                      <a:pt x="2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2" name="Group 121"/>
              <p:cNvGrpSpPr/>
              <p:nvPr/>
            </p:nvGrpSpPr>
            <p:grpSpPr>
              <a:xfrm>
                <a:off x="6617084" y="4283578"/>
                <a:ext cx="274254" cy="380499"/>
                <a:chOff x="7704138" y="1800225"/>
                <a:chExt cx="176212" cy="244476"/>
              </a:xfrm>
            </p:grpSpPr>
            <p:sp>
              <p:nvSpPr>
                <p:cNvPr id="123"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91" name="Group 390"/>
          <p:cNvGrpSpPr/>
          <p:nvPr/>
        </p:nvGrpSpPr>
        <p:grpSpPr>
          <a:xfrm>
            <a:off x="5478276" y="1189176"/>
            <a:ext cx="1828800" cy="1799520"/>
            <a:chOff x="5478276" y="1189176"/>
            <a:chExt cx="1828800" cy="1799520"/>
          </a:xfrm>
        </p:grpSpPr>
        <p:sp>
          <p:nvSpPr>
            <p:cNvPr id="10" name="TextBox 9"/>
            <p:cNvSpPr txBox="1"/>
            <p:nvPr/>
          </p:nvSpPr>
          <p:spPr>
            <a:xfrm>
              <a:off x="5478276"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Inside client app</a:t>
              </a:r>
            </a:p>
          </p:txBody>
        </p:sp>
        <p:sp>
          <p:nvSpPr>
            <p:cNvPr id="42" name="Rectangle 9"/>
            <p:cNvSpPr>
              <a:spLocks noChangeArrowheads="1"/>
            </p:cNvSpPr>
            <p:nvPr/>
          </p:nvSpPr>
          <p:spPr bwMode="auto">
            <a:xfrm>
              <a:off x="6261100" y="2305050"/>
              <a:ext cx="338138" cy="5635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8" name="Group 147"/>
            <p:cNvGrpSpPr/>
            <p:nvPr/>
          </p:nvGrpSpPr>
          <p:grpSpPr>
            <a:xfrm>
              <a:off x="6167821" y="2212408"/>
              <a:ext cx="493713" cy="776288"/>
              <a:chOff x="6167821" y="2212408"/>
              <a:chExt cx="493713" cy="776288"/>
            </a:xfrm>
          </p:grpSpPr>
          <p:sp>
            <p:nvSpPr>
              <p:cNvPr id="136" name="Freeform 5"/>
              <p:cNvSpPr>
                <a:spLocks/>
              </p:cNvSpPr>
              <p:nvPr/>
            </p:nvSpPr>
            <p:spPr bwMode="auto">
              <a:xfrm>
                <a:off x="6167821" y="2212408"/>
                <a:ext cx="493713" cy="776288"/>
              </a:xfrm>
              <a:custGeom>
                <a:avLst/>
                <a:gdLst>
                  <a:gd name="T0" fmla="*/ 196 w 222"/>
                  <a:gd name="T1" fmla="*/ 338 h 350"/>
                  <a:gd name="T2" fmla="*/ 182 w 222"/>
                  <a:gd name="T3" fmla="*/ 350 h 350"/>
                  <a:gd name="T4" fmla="*/ 12 w 222"/>
                  <a:gd name="T5" fmla="*/ 335 h 350"/>
                  <a:gd name="T6" fmla="*/ 0 w 222"/>
                  <a:gd name="T7" fmla="*/ 322 h 350"/>
                  <a:gd name="T8" fmla="*/ 26 w 222"/>
                  <a:gd name="T9" fmla="*/ 12 h 350"/>
                  <a:gd name="T10" fmla="*/ 40 w 222"/>
                  <a:gd name="T11" fmla="*/ 1 h 350"/>
                  <a:gd name="T12" fmla="*/ 210 w 222"/>
                  <a:gd name="T13" fmla="*/ 15 h 350"/>
                  <a:gd name="T14" fmla="*/ 221 w 222"/>
                  <a:gd name="T15" fmla="*/ 28 h 350"/>
                  <a:gd name="T16" fmla="*/ 196 w 222"/>
                  <a:gd name="T17" fmla="*/ 33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50">
                    <a:moveTo>
                      <a:pt x="196" y="338"/>
                    </a:moveTo>
                    <a:cubicBezTo>
                      <a:pt x="195" y="345"/>
                      <a:pt x="189" y="350"/>
                      <a:pt x="182" y="350"/>
                    </a:cubicBezTo>
                    <a:cubicBezTo>
                      <a:pt x="12" y="335"/>
                      <a:pt x="12" y="335"/>
                      <a:pt x="12" y="335"/>
                    </a:cubicBezTo>
                    <a:cubicBezTo>
                      <a:pt x="5" y="335"/>
                      <a:pt x="0" y="329"/>
                      <a:pt x="0" y="322"/>
                    </a:cubicBezTo>
                    <a:cubicBezTo>
                      <a:pt x="26" y="12"/>
                      <a:pt x="26" y="12"/>
                      <a:pt x="26" y="12"/>
                    </a:cubicBezTo>
                    <a:cubicBezTo>
                      <a:pt x="27" y="5"/>
                      <a:pt x="33" y="0"/>
                      <a:pt x="40" y="1"/>
                    </a:cubicBezTo>
                    <a:cubicBezTo>
                      <a:pt x="210" y="15"/>
                      <a:pt x="210" y="15"/>
                      <a:pt x="210" y="15"/>
                    </a:cubicBezTo>
                    <a:cubicBezTo>
                      <a:pt x="217" y="15"/>
                      <a:pt x="222" y="21"/>
                      <a:pt x="221" y="28"/>
                    </a:cubicBezTo>
                    <a:lnTo>
                      <a:pt x="196" y="3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6"/>
              <p:cNvSpPr>
                <a:spLocks/>
              </p:cNvSpPr>
              <p:nvPr/>
            </p:nvSpPr>
            <p:spPr bwMode="auto">
              <a:xfrm>
                <a:off x="6215446" y="2256858"/>
                <a:ext cx="401638" cy="614363"/>
              </a:xfrm>
              <a:custGeom>
                <a:avLst/>
                <a:gdLst>
                  <a:gd name="T0" fmla="*/ 0 w 253"/>
                  <a:gd name="T1" fmla="*/ 369 h 387"/>
                  <a:gd name="T2" fmla="*/ 31 w 253"/>
                  <a:gd name="T3" fmla="*/ 0 h 387"/>
                  <a:gd name="T4" fmla="*/ 253 w 253"/>
                  <a:gd name="T5" fmla="*/ 18 h 387"/>
                  <a:gd name="T6" fmla="*/ 223 w 253"/>
                  <a:gd name="T7" fmla="*/ 387 h 387"/>
                  <a:gd name="T8" fmla="*/ 0 w 253"/>
                  <a:gd name="T9" fmla="*/ 369 h 387"/>
                </a:gdLst>
                <a:ahLst/>
                <a:cxnLst>
                  <a:cxn ang="0">
                    <a:pos x="T0" y="T1"/>
                  </a:cxn>
                  <a:cxn ang="0">
                    <a:pos x="T2" y="T3"/>
                  </a:cxn>
                  <a:cxn ang="0">
                    <a:pos x="T4" y="T5"/>
                  </a:cxn>
                  <a:cxn ang="0">
                    <a:pos x="T6" y="T7"/>
                  </a:cxn>
                  <a:cxn ang="0">
                    <a:pos x="T8" y="T9"/>
                  </a:cxn>
                </a:cxnLst>
                <a:rect l="0" t="0" r="r" b="b"/>
                <a:pathLst>
                  <a:path w="253" h="387">
                    <a:moveTo>
                      <a:pt x="0" y="369"/>
                    </a:moveTo>
                    <a:lnTo>
                      <a:pt x="31" y="0"/>
                    </a:lnTo>
                    <a:lnTo>
                      <a:pt x="253" y="18"/>
                    </a:lnTo>
                    <a:lnTo>
                      <a:pt x="223" y="387"/>
                    </a:lnTo>
                    <a:lnTo>
                      <a:pt x="0" y="369"/>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
              <p:cNvSpPr>
                <a:spLocks/>
              </p:cNvSpPr>
              <p:nvPr/>
            </p:nvSpPr>
            <p:spPr bwMode="auto">
              <a:xfrm>
                <a:off x="6375783" y="2437833"/>
                <a:ext cx="25400" cy="82550"/>
              </a:xfrm>
              <a:custGeom>
                <a:avLst/>
                <a:gdLst>
                  <a:gd name="T0" fmla="*/ 11 w 16"/>
                  <a:gd name="T1" fmla="*/ 52 h 52"/>
                  <a:gd name="T2" fmla="*/ 0 w 16"/>
                  <a:gd name="T3" fmla="*/ 52 h 52"/>
                  <a:gd name="T4" fmla="*/ 4 w 16"/>
                  <a:gd name="T5" fmla="*/ 0 h 52"/>
                  <a:gd name="T6" fmla="*/ 16 w 16"/>
                  <a:gd name="T7" fmla="*/ 2 h 52"/>
                  <a:gd name="T8" fmla="*/ 11 w 16"/>
                  <a:gd name="T9" fmla="*/ 52 h 52"/>
                </a:gdLst>
                <a:ahLst/>
                <a:cxnLst>
                  <a:cxn ang="0">
                    <a:pos x="T0" y="T1"/>
                  </a:cxn>
                  <a:cxn ang="0">
                    <a:pos x="T2" y="T3"/>
                  </a:cxn>
                  <a:cxn ang="0">
                    <a:pos x="T4" y="T5"/>
                  </a:cxn>
                  <a:cxn ang="0">
                    <a:pos x="T6" y="T7"/>
                  </a:cxn>
                  <a:cxn ang="0">
                    <a:pos x="T8" y="T9"/>
                  </a:cxn>
                </a:cxnLst>
                <a:rect l="0" t="0" r="r" b="b"/>
                <a:pathLst>
                  <a:path w="16" h="52">
                    <a:moveTo>
                      <a:pt x="11" y="52"/>
                    </a:moveTo>
                    <a:lnTo>
                      <a:pt x="0" y="52"/>
                    </a:lnTo>
                    <a:lnTo>
                      <a:pt x="4" y="0"/>
                    </a:lnTo>
                    <a:lnTo>
                      <a:pt x="16" y="2"/>
                    </a:lnTo>
                    <a:lnTo>
                      <a:pt x="1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3"/>
              <p:cNvSpPr>
                <a:spLocks/>
              </p:cNvSpPr>
              <p:nvPr/>
            </p:nvSpPr>
            <p:spPr bwMode="auto">
              <a:xfrm>
                <a:off x="6412296" y="2441008"/>
                <a:ext cx="63500" cy="84138"/>
              </a:xfrm>
              <a:custGeom>
                <a:avLst/>
                <a:gdLst>
                  <a:gd name="T0" fmla="*/ 40 w 40"/>
                  <a:gd name="T1" fmla="*/ 12 h 53"/>
                  <a:gd name="T2" fmla="*/ 25 w 40"/>
                  <a:gd name="T3" fmla="*/ 11 h 53"/>
                  <a:gd name="T4" fmla="*/ 22 w 40"/>
                  <a:gd name="T5" fmla="*/ 53 h 53"/>
                  <a:gd name="T6" fmla="*/ 11 w 40"/>
                  <a:gd name="T7" fmla="*/ 53 h 53"/>
                  <a:gd name="T8" fmla="*/ 14 w 40"/>
                  <a:gd name="T9" fmla="*/ 11 h 53"/>
                  <a:gd name="T10" fmla="*/ 0 w 40"/>
                  <a:gd name="T11" fmla="*/ 10 h 53"/>
                  <a:gd name="T12" fmla="*/ 0 w 40"/>
                  <a:gd name="T13" fmla="*/ 0 h 53"/>
                  <a:gd name="T14" fmla="*/ 40 w 40"/>
                  <a:gd name="T15" fmla="*/ 4 h 53"/>
                  <a:gd name="T16" fmla="*/ 40 w 40"/>
                  <a:gd name="T17"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3">
                    <a:moveTo>
                      <a:pt x="40" y="12"/>
                    </a:moveTo>
                    <a:lnTo>
                      <a:pt x="25" y="11"/>
                    </a:lnTo>
                    <a:lnTo>
                      <a:pt x="22" y="53"/>
                    </a:lnTo>
                    <a:lnTo>
                      <a:pt x="11" y="53"/>
                    </a:lnTo>
                    <a:lnTo>
                      <a:pt x="14" y="11"/>
                    </a:lnTo>
                    <a:lnTo>
                      <a:pt x="0" y="10"/>
                    </a:lnTo>
                    <a:lnTo>
                      <a:pt x="0" y="0"/>
                    </a:lnTo>
                    <a:lnTo>
                      <a:pt x="40" y="4"/>
                    </a:lnTo>
                    <a:lnTo>
                      <a:pt x="4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
              <p:cNvSpPr>
                <a:spLocks noEditPoints="1"/>
              </p:cNvSpPr>
              <p:nvPr/>
            </p:nvSpPr>
            <p:spPr bwMode="auto">
              <a:xfrm>
                <a:off x="6324983" y="2375920"/>
                <a:ext cx="193675" cy="212725"/>
              </a:xfrm>
              <a:custGeom>
                <a:avLst/>
                <a:gdLst>
                  <a:gd name="T0" fmla="*/ 66 w 122"/>
                  <a:gd name="T1" fmla="*/ 0 h 134"/>
                  <a:gd name="T2" fmla="*/ 6 w 122"/>
                  <a:gd name="T3" fmla="*/ 30 h 134"/>
                  <a:gd name="T4" fmla="*/ 0 w 122"/>
                  <a:gd name="T5" fmla="*/ 95 h 134"/>
                  <a:gd name="T6" fmla="*/ 56 w 122"/>
                  <a:gd name="T7" fmla="*/ 134 h 134"/>
                  <a:gd name="T8" fmla="*/ 116 w 122"/>
                  <a:gd name="T9" fmla="*/ 105 h 134"/>
                  <a:gd name="T10" fmla="*/ 122 w 122"/>
                  <a:gd name="T11" fmla="*/ 38 h 134"/>
                  <a:gd name="T12" fmla="*/ 66 w 122"/>
                  <a:gd name="T13" fmla="*/ 0 h 134"/>
                  <a:gd name="T14" fmla="*/ 108 w 122"/>
                  <a:gd name="T15" fmla="*/ 100 h 134"/>
                  <a:gd name="T16" fmla="*/ 56 w 122"/>
                  <a:gd name="T17" fmla="*/ 125 h 134"/>
                  <a:gd name="T18" fmla="*/ 8 w 122"/>
                  <a:gd name="T19" fmla="*/ 93 h 134"/>
                  <a:gd name="T20" fmla="*/ 14 w 122"/>
                  <a:gd name="T21" fmla="*/ 35 h 134"/>
                  <a:gd name="T22" fmla="*/ 66 w 122"/>
                  <a:gd name="T23" fmla="*/ 10 h 134"/>
                  <a:gd name="T24" fmla="*/ 113 w 122"/>
                  <a:gd name="T25" fmla="*/ 42 h 134"/>
                  <a:gd name="T26" fmla="*/ 108 w 122"/>
                  <a:gd name="T27"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 h="134">
                    <a:moveTo>
                      <a:pt x="66" y="0"/>
                    </a:moveTo>
                    <a:lnTo>
                      <a:pt x="6" y="30"/>
                    </a:lnTo>
                    <a:lnTo>
                      <a:pt x="0" y="95"/>
                    </a:lnTo>
                    <a:lnTo>
                      <a:pt x="56" y="134"/>
                    </a:lnTo>
                    <a:lnTo>
                      <a:pt x="116" y="105"/>
                    </a:lnTo>
                    <a:lnTo>
                      <a:pt x="122" y="38"/>
                    </a:lnTo>
                    <a:lnTo>
                      <a:pt x="66" y="0"/>
                    </a:lnTo>
                    <a:close/>
                    <a:moveTo>
                      <a:pt x="108" y="100"/>
                    </a:moveTo>
                    <a:lnTo>
                      <a:pt x="56" y="125"/>
                    </a:lnTo>
                    <a:lnTo>
                      <a:pt x="8" y="93"/>
                    </a:lnTo>
                    <a:lnTo>
                      <a:pt x="14" y="35"/>
                    </a:lnTo>
                    <a:lnTo>
                      <a:pt x="66" y="10"/>
                    </a:lnTo>
                    <a:lnTo>
                      <a:pt x="113" y="42"/>
                    </a:lnTo>
                    <a:lnTo>
                      <a:pt x="10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p:nvGrpSpPr>
            <p:grpSpPr>
              <a:xfrm rot="307053">
                <a:off x="6275169" y="2373789"/>
                <a:ext cx="274254" cy="380499"/>
                <a:chOff x="7704138" y="1800225"/>
                <a:chExt cx="176212" cy="244476"/>
              </a:xfrm>
            </p:grpSpPr>
            <p:sp>
              <p:nvSpPr>
                <p:cNvPr id="64" name="Freeform 31"/>
                <p:cNvSpPr>
                  <a:spLocks/>
                </p:cNvSpPr>
                <p:nvPr/>
              </p:nvSpPr>
              <p:spPr bwMode="auto">
                <a:xfrm>
                  <a:off x="7704138"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2"/>
                <p:cNvSpPr>
                  <a:spLocks/>
                </p:cNvSpPr>
                <p:nvPr/>
              </p:nvSpPr>
              <p:spPr bwMode="auto">
                <a:xfrm>
                  <a:off x="7704138"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7"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3"/>
                <p:cNvSpPr>
                  <a:spLocks/>
                </p:cNvSpPr>
                <p:nvPr/>
              </p:nvSpPr>
              <p:spPr bwMode="auto">
                <a:xfrm>
                  <a:off x="7704138"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4"/>
                <p:cNvSpPr>
                  <a:spLocks/>
                </p:cNvSpPr>
                <p:nvPr/>
              </p:nvSpPr>
              <p:spPr bwMode="auto">
                <a:xfrm>
                  <a:off x="7750175" y="1800225"/>
                  <a:ext cx="25400" cy="69850"/>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5"/>
                <p:cNvSpPr>
                  <a:spLocks noEditPoints="1"/>
                </p:cNvSpPr>
                <p:nvPr/>
              </p:nvSpPr>
              <p:spPr bwMode="auto">
                <a:xfrm>
                  <a:off x="7739063"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7" y="27"/>
                        <a:pt x="17" y="54"/>
                      </a:cubicBezTo>
                      <a:cubicBezTo>
                        <a:pt x="17" y="79"/>
                        <a:pt x="23" y="91"/>
                        <a:pt x="35" y="91"/>
                      </a:cubicBezTo>
                      <a:cubicBezTo>
                        <a:pt x="46"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6"/>
                <p:cNvSpPr>
                  <a:spLocks noEditPoints="1"/>
                </p:cNvSpPr>
                <p:nvPr/>
              </p:nvSpPr>
              <p:spPr bwMode="auto">
                <a:xfrm>
                  <a:off x="7740650"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7"/>
                <p:cNvSpPr>
                  <a:spLocks/>
                </p:cNvSpPr>
                <p:nvPr/>
              </p:nvSpPr>
              <p:spPr bwMode="auto">
                <a:xfrm>
                  <a:off x="7796213" y="1973263"/>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8"/>
                <p:cNvSpPr>
                  <a:spLocks/>
                </p:cNvSpPr>
                <p:nvPr/>
              </p:nvSpPr>
              <p:spPr bwMode="auto">
                <a:xfrm>
                  <a:off x="7796213" y="1887538"/>
                  <a:ext cx="25400" cy="69850"/>
                </a:xfrm>
                <a:custGeom>
                  <a:avLst/>
                  <a:gdLst>
                    <a:gd name="T0" fmla="*/ 37 w 37"/>
                    <a:gd name="T1" fmla="*/ 0 h 101"/>
                    <a:gd name="T2" fmla="*/ 37 w 37"/>
                    <a:gd name="T3" fmla="*/ 101 h 101"/>
                    <a:gd name="T4" fmla="*/ 21 w 37"/>
                    <a:gd name="T5" fmla="*/ 101 h 101"/>
                    <a:gd name="T6" fmla="*/ 21 w 37"/>
                    <a:gd name="T7" fmla="*/ 19 h 101"/>
                    <a:gd name="T8" fmla="*/ 11 w 37"/>
                    <a:gd name="T9" fmla="*/ 24 h 101"/>
                    <a:gd name="T10" fmla="*/ 0 w 37"/>
                    <a:gd name="T11" fmla="*/ 28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19"/>
                        <a:pt x="21" y="19"/>
                        <a:pt x="21" y="19"/>
                      </a:cubicBezTo>
                      <a:cubicBezTo>
                        <a:pt x="18" y="21"/>
                        <a:pt x="15" y="23"/>
                        <a:pt x="11" y="24"/>
                      </a:cubicBezTo>
                      <a:cubicBezTo>
                        <a:pt x="8" y="26"/>
                        <a:pt x="4" y="27"/>
                        <a:pt x="0" y="28"/>
                      </a:cubicBezTo>
                      <a:cubicBezTo>
                        <a:pt x="0" y="15"/>
                        <a:pt x="0" y="15"/>
                        <a:pt x="0" y="15"/>
                      </a:cubicBezTo>
                      <a:cubicBezTo>
                        <a:pt x="3" y="14"/>
                        <a:pt x="5" y="13"/>
                        <a:pt x="8" y="12"/>
                      </a:cubicBezTo>
                      <a:cubicBezTo>
                        <a:pt x="10" y="11"/>
                        <a:pt x="13" y="10"/>
                        <a:pt x="15" y="9"/>
                      </a:cubicBezTo>
                      <a:cubicBezTo>
                        <a:pt x="18" y="7"/>
                        <a:pt x="20" y="6"/>
                        <a:pt x="22" y="5"/>
                      </a:cubicBezTo>
                      <a:cubicBezTo>
                        <a:pt x="25" y="3"/>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9"/>
                <p:cNvSpPr>
                  <a:spLocks/>
                </p:cNvSpPr>
                <p:nvPr/>
              </p:nvSpPr>
              <p:spPr bwMode="auto">
                <a:xfrm>
                  <a:off x="7796213" y="1800225"/>
                  <a:ext cx="25400" cy="6985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0"/>
                <p:cNvSpPr>
                  <a:spLocks noEditPoints="1"/>
                </p:cNvSpPr>
                <p:nvPr/>
              </p:nvSpPr>
              <p:spPr bwMode="auto">
                <a:xfrm>
                  <a:off x="7832725" y="1973263"/>
                  <a:ext cx="47625" cy="71438"/>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7 w 69"/>
                    <a:gd name="T19" fmla="*/ 54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4" y="100"/>
                        <a:pt x="45" y="104"/>
                        <a:pt x="33" y="104"/>
                      </a:cubicBezTo>
                      <a:close/>
                      <a:moveTo>
                        <a:pt x="35" y="13"/>
                      </a:moveTo>
                      <a:cubicBezTo>
                        <a:pt x="23" y="13"/>
                        <a:pt x="17" y="27"/>
                        <a:pt x="17" y="54"/>
                      </a:cubicBezTo>
                      <a:cubicBezTo>
                        <a:pt x="17" y="79"/>
                        <a:pt x="23" y="91"/>
                        <a:pt x="35" y="91"/>
                      </a:cubicBezTo>
                      <a:cubicBezTo>
                        <a:pt x="47" y="91"/>
                        <a:pt x="52" y="79"/>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1"/>
                <p:cNvSpPr>
                  <a:spLocks noEditPoints="1"/>
                </p:cNvSpPr>
                <p:nvPr/>
              </p:nvSpPr>
              <p:spPr bwMode="auto">
                <a:xfrm>
                  <a:off x="7832725" y="1885950"/>
                  <a:ext cx="47625" cy="73025"/>
                </a:xfrm>
                <a:custGeom>
                  <a:avLst/>
                  <a:gdLst>
                    <a:gd name="T0" fmla="*/ 33 w 69"/>
                    <a:gd name="T1" fmla="*/ 105 h 105"/>
                    <a:gd name="T2" fmla="*/ 9 w 69"/>
                    <a:gd name="T3" fmla="*/ 92 h 105"/>
                    <a:gd name="T4" fmla="*/ 0 w 69"/>
                    <a:gd name="T5" fmla="*/ 55 h 105"/>
                    <a:gd name="T6" fmla="*/ 9 w 69"/>
                    <a:gd name="T7" fmla="*/ 14 h 105"/>
                    <a:gd name="T8" fmla="*/ 36 w 69"/>
                    <a:gd name="T9" fmla="*/ 0 h 105"/>
                    <a:gd name="T10" fmla="*/ 69 w 69"/>
                    <a:gd name="T11" fmla="*/ 52 h 105"/>
                    <a:gd name="T12" fmla="*/ 60 w 69"/>
                    <a:gd name="T13" fmla="*/ 91 h 105"/>
                    <a:gd name="T14" fmla="*/ 33 w 69"/>
                    <a:gd name="T15" fmla="*/ 105 h 105"/>
                    <a:gd name="T16" fmla="*/ 35 w 69"/>
                    <a:gd name="T17" fmla="*/ 14 h 105"/>
                    <a:gd name="T18" fmla="*/ 17 w 69"/>
                    <a:gd name="T19" fmla="*/ 54 h 105"/>
                    <a:gd name="T20" fmla="*/ 35 w 69"/>
                    <a:gd name="T21" fmla="*/ 92 h 105"/>
                    <a:gd name="T22" fmla="*/ 52 w 69"/>
                    <a:gd name="T23" fmla="*/ 53 h 105"/>
                    <a:gd name="T24" fmla="*/ 35 w 69"/>
                    <a:gd name="T25"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5">
                      <a:moveTo>
                        <a:pt x="33" y="105"/>
                      </a:moveTo>
                      <a:cubicBezTo>
                        <a:pt x="23" y="105"/>
                        <a:pt x="15" y="101"/>
                        <a:pt x="9" y="92"/>
                      </a:cubicBezTo>
                      <a:cubicBezTo>
                        <a:pt x="3" y="83"/>
                        <a:pt x="0" y="71"/>
                        <a:pt x="0" y="55"/>
                      </a:cubicBezTo>
                      <a:cubicBezTo>
                        <a:pt x="0" y="37"/>
                        <a:pt x="3" y="23"/>
                        <a:pt x="9" y="14"/>
                      </a:cubicBezTo>
                      <a:cubicBezTo>
                        <a:pt x="15" y="5"/>
                        <a:pt x="24" y="0"/>
                        <a:pt x="36" y="0"/>
                      </a:cubicBezTo>
                      <a:cubicBezTo>
                        <a:pt x="58" y="0"/>
                        <a:pt x="69" y="18"/>
                        <a:pt x="69" y="52"/>
                      </a:cubicBezTo>
                      <a:cubicBezTo>
                        <a:pt x="69" y="69"/>
                        <a:pt x="66" y="82"/>
                        <a:pt x="60" y="91"/>
                      </a:cubicBezTo>
                      <a:cubicBezTo>
                        <a:pt x="53" y="100"/>
                        <a:pt x="45" y="105"/>
                        <a:pt x="33" y="105"/>
                      </a:cubicBezTo>
                      <a:close/>
                      <a:moveTo>
                        <a:pt x="35" y="14"/>
                      </a:moveTo>
                      <a:cubicBezTo>
                        <a:pt x="23" y="14"/>
                        <a:pt x="17" y="27"/>
                        <a:pt x="17" y="54"/>
                      </a:cubicBezTo>
                      <a:cubicBezTo>
                        <a:pt x="17" y="79"/>
                        <a:pt x="23" y="92"/>
                        <a:pt x="35" y="92"/>
                      </a:cubicBezTo>
                      <a:cubicBezTo>
                        <a:pt x="46" y="92"/>
                        <a:pt x="52" y="79"/>
                        <a:pt x="52" y="53"/>
                      </a:cubicBezTo>
                      <a:cubicBezTo>
                        <a:pt x="52" y="27"/>
                        <a:pt x="47" y="14"/>
                        <a:pt x="35"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2"/>
                <p:cNvSpPr>
                  <a:spLocks noEditPoints="1"/>
                </p:cNvSpPr>
                <p:nvPr/>
              </p:nvSpPr>
              <p:spPr bwMode="auto">
                <a:xfrm>
                  <a:off x="7832725" y="1800225"/>
                  <a:ext cx="47625" cy="71438"/>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88" name="Group 387"/>
          <p:cNvGrpSpPr/>
          <p:nvPr/>
        </p:nvGrpSpPr>
        <p:grpSpPr>
          <a:xfrm>
            <a:off x="1300172" y="1189176"/>
            <a:ext cx="1828800" cy="2633400"/>
            <a:chOff x="1300172" y="1189176"/>
            <a:chExt cx="1828800" cy="2633400"/>
          </a:xfrm>
        </p:grpSpPr>
        <p:sp>
          <p:nvSpPr>
            <p:cNvPr id="9" name="TextBox 8"/>
            <p:cNvSpPr txBox="1"/>
            <p:nvPr/>
          </p:nvSpPr>
          <p:spPr>
            <a:xfrm>
              <a:off x="1300172" y="1189176"/>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Mono-lithic application</a:t>
              </a:r>
            </a:p>
          </p:txBody>
        </p:sp>
        <p:grpSp>
          <p:nvGrpSpPr>
            <p:cNvPr id="303" name="Group 302"/>
            <p:cNvGrpSpPr/>
            <p:nvPr/>
          </p:nvGrpSpPr>
          <p:grpSpPr>
            <a:xfrm>
              <a:off x="1678684" y="1912939"/>
              <a:ext cx="822325" cy="1331912"/>
              <a:chOff x="3100388" y="2201863"/>
              <a:chExt cx="822325" cy="1331912"/>
            </a:xfrm>
          </p:grpSpPr>
          <p:sp>
            <p:nvSpPr>
              <p:cNvPr id="176" name="Freeform 94"/>
              <p:cNvSpPr>
                <a:spLocks/>
              </p:cNvSpPr>
              <p:nvPr/>
            </p:nvSpPr>
            <p:spPr bwMode="auto">
              <a:xfrm>
                <a:off x="3433763" y="3386138"/>
                <a:ext cx="15875" cy="41275"/>
              </a:xfrm>
              <a:custGeom>
                <a:avLst/>
                <a:gdLst>
                  <a:gd name="T0" fmla="*/ 7 w 7"/>
                  <a:gd name="T1" fmla="*/ 0 h 18"/>
                  <a:gd name="T2" fmla="*/ 7 w 7"/>
                  <a:gd name="T3" fmla="*/ 18 h 18"/>
                  <a:gd name="T4" fmla="*/ 4 w 7"/>
                  <a:gd name="T5" fmla="*/ 18 h 18"/>
                  <a:gd name="T6" fmla="*/ 4 w 7"/>
                  <a:gd name="T7" fmla="*/ 5 h 18"/>
                  <a:gd name="T8" fmla="*/ 2 w 7"/>
                  <a:gd name="T9" fmla="*/ 5 h 18"/>
                  <a:gd name="T10" fmla="*/ 2 w 7"/>
                  <a:gd name="T11" fmla="*/ 6 h 18"/>
                  <a:gd name="T12" fmla="*/ 1 w 7"/>
                  <a:gd name="T13" fmla="*/ 6 h 18"/>
                  <a:gd name="T14" fmla="*/ 0 w 7"/>
                  <a:gd name="T15" fmla="*/ 6 h 18"/>
                  <a:gd name="T16" fmla="*/ 0 w 7"/>
                  <a:gd name="T17" fmla="*/ 3 h 18"/>
                  <a:gd name="T18" fmla="*/ 2 w 7"/>
                  <a:gd name="T19" fmla="*/ 2 h 18"/>
                  <a:gd name="T20" fmla="*/ 5 w 7"/>
                  <a:gd name="T21" fmla="*/ 0 h 18"/>
                  <a:gd name="T22" fmla="*/ 7 w 7"/>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8">
                    <a:moveTo>
                      <a:pt x="7" y="0"/>
                    </a:moveTo>
                    <a:cubicBezTo>
                      <a:pt x="7" y="18"/>
                      <a:pt x="7" y="18"/>
                      <a:pt x="7" y="18"/>
                    </a:cubicBezTo>
                    <a:cubicBezTo>
                      <a:pt x="4" y="18"/>
                      <a:pt x="4" y="18"/>
                      <a:pt x="4" y="18"/>
                    </a:cubicBezTo>
                    <a:cubicBezTo>
                      <a:pt x="4" y="5"/>
                      <a:pt x="4" y="5"/>
                      <a:pt x="4" y="5"/>
                    </a:cubicBezTo>
                    <a:cubicBezTo>
                      <a:pt x="3" y="5"/>
                      <a:pt x="3" y="5"/>
                      <a:pt x="2" y="5"/>
                    </a:cubicBezTo>
                    <a:cubicBezTo>
                      <a:pt x="2" y="5"/>
                      <a:pt x="2" y="5"/>
                      <a:pt x="2" y="6"/>
                    </a:cubicBezTo>
                    <a:cubicBezTo>
                      <a:pt x="1" y="6"/>
                      <a:pt x="1" y="6"/>
                      <a:pt x="1" y="6"/>
                    </a:cubicBezTo>
                    <a:cubicBezTo>
                      <a:pt x="0" y="6"/>
                      <a:pt x="0" y="6"/>
                      <a:pt x="0" y="6"/>
                    </a:cubicBezTo>
                    <a:cubicBezTo>
                      <a:pt x="0" y="3"/>
                      <a:pt x="0" y="3"/>
                      <a:pt x="0" y="3"/>
                    </a:cubicBezTo>
                    <a:cubicBezTo>
                      <a:pt x="1" y="2"/>
                      <a:pt x="2" y="2"/>
                      <a:pt x="2" y="2"/>
                    </a:cubicBezTo>
                    <a:cubicBezTo>
                      <a:pt x="4" y="1"/>
                      <a:pt x="4" y="1"/>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5"/>
              <p:cNvSpPr>
                <a:spLocks noEditPoints="1"/>
              </p:cNvSpPr>
              <p:nvPr/>
            </p:nvSpPr>
            <p:spPr bwMode="auto">
              <a:xfrm>
                <a:off x="3462338" y="3386138"/>
                <a:ext cx="30163" cy="41275"/>
              </a:xfrm>
              <a:custGeom>
                <a:avLst/>
                <a:gdLst>
                  <a:gd name="T0" fmla="*/ 6 w 13"/>
                  <a:gd name="T1" fmla="*/ 18 h 18"/>
                  <a:gd name="T2" fmla="*/ 0 w 13"/>
                  <a:gd name="T3" fmla="*/ 9 h 18"/>
                  <a:gd name="T4" fmla="*/ 2 w 13"/>
                  <a:gd name="T5" fmla="*/ 3 h 18"/>
                  <a:gd name="T6" fmla="*/ 6 w 13"/>
                  <a:gd name="T7" fmla="*/ 0 h 18"/>
                  <a:gd name="T8" fmla="*/ 13 w 13"/>
                  <a:gd name="T9" fmla="*/ 9 h 18"/>
                  <a:gd name="T10" fmla="*/ 11 w 13"/>
                  <a:gd name="T11" fmla="*/ 15 h 18"/>
                  <a:gd name="T12" fmla="*/ 6 w 13"/>
                  <a:gd name="T13" fmla="*/ 18 h 18"/>
                  <a:gd name="T14" fmla="*/ 6 w 13"/>
                  <a:gd name="T15" fmla="*/ 3 h 18"/>
                  <a:gd name="T16" fmla="*/ 4 w 13"/>
                  <a:gd name="T17" fmla="*/ 9 h 18"/>
                  <a:gd name="T18" fmla="*/ 6 w 13"/>
                  <a:gd name="T19" fmla="*/ 15 h 18"/>
                  <a:gd name="T20" fmla="*/ 9 w 13"/>
                  <a:gd name="T21" fmla="*/ 9 h 18"/>
                  <a:gd name="T22" fmla="*/ 6 w 13"/>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8">
                    <a:moveTo>
                      <a:pt x="6" y="18"/>
                    </a:moveTo>
                    <a:cubicBezTo>
                      <a:pt x="2" y="18"/>
                      <a:pt x="0" y="15"/>
                      <a:pt x="0" y="9"/>
                    </a:cubicBezTo>
                    <a:cubicBezTo>
                      <a:pt x="0" y="6"/>
                      <a:pt x="1" y="4"/>
                      <a:pt x="2" y="3"/>
                    </a:cubicBezTo>
                    <a:cubicBezTo>
                      <a:pt x="3" y="1"/>
                      <a:pt x="5" y="0"/>
                      <a:pt x="6" y="0"/>
                    </a:cubicBezTo>
                    <a:cubicBezTo>
                      <a:pt x="11" y="0"/>
                      <a:pt x="13" y="3"/>
                      <a:pt x="13" y="9"/>
                    </a:cubicBezTo>
                    <a:cubicBezTo>
                      <a:pt x="13" y="12"/>
                      <a:pt x="12" y="14"/>
                      <a:pt x="11" y="15"/>
                    </a:cubicBezTo>
                    <a:cubicBezTo>
                      <a:pt x="10" y="17"/>
                      <a:pt x="8" y="18"/>
                      <a:pt x="6" y="18"/>
                    </a:cubicBezTo>
                    <a:close/>
                    <a:moveTo>
                      <a:pt x="6" y="3"/>
                    </a:moveTo>
                    <a:cubicBezTo>
                      <a:pt x="5" y="3"/>
                      <a:pt x="4" y="5"/>
                      <a:pt x="4" y="9"/>
                    </a:cubicBezTo>
                    <a:cubicBezTo>
                      <a:pt x="4" y="13"/>
                      <a:pt x="5" y="15"/>
                      <a:pt x="6" y="15"/>
                    </a:cubicBezTo>
                    <a:cubicBezTo>
                      <a:pt x="8" y="15"/>
                      <a:pt x="9" y="13"/>
                      <a:pt x="9" y="9"/>
                    </a:cubicBezTo>
                    <a:cubicBezTo>
                      <a:pt x="9"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6"/>
              <p:cNvSpPr>
                <a:spLocks/>
              </p:cNvSpPr>
              <p:nvPr/>
            </p:nvSpPr>
            <p:spPr bwMode="auto">
              <a:xfrm>
                <a:off x="3498850" y="3386138"/>
                <a:ext cx="17463" cy="41275"/>
              </a:xfrm>
              <a:custGeom>
                <a:avLst/>
                <a:gdLst>
                  <a:gd name="T0" fmla="*/ 8 w 8"/>
                  <a:gd name="T1" fmla="*/ 0 h 18"/>
                  <a:gd name="T2" fmla="*/ 8 w 8"/>
                  <a:gd name="T3" fmla="*/ 18 h 18"/>
                  <a:gd name="T4" fmla="*/ 4 w 8"/>
                  <a:gd name="T5" fmla="*/ 18 h 18"/>
                  <a:gd name="T6" fmla="*/ 4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4" y="18"/>
                      <a:pt x="4" y="18"/>
                      <a:pt x="4" y="18"/>
                    </a:cubicBezTo>
                    <a:cubicBezTo>
                      <a:pt x="4" y="5"/>
                      <a:pt x="4" y="5"/>
                      <a:pt x="4" y="5"/>
                    </a:cubicBezTo>
                    <a:cubicBezTo>
                      <a:pt x="4" y="5"/>
                      <a:pt x="3" y="5"/>
                      <a:pt x="3" y="5"/>
                    </a:cubicBezTo>
                    <a:cubicBezTo>
                      <a:pt x="3" y="5"/>
                      <a:pt x="3" y="5"/>
                      <a:pt x="2" y="6"/>
                    </a:cubicBezTo>
                    <a:cubicBezTo>
                      <a:pt x="1" y="6"/>
                      <a:pt x="1" y="6"/>
                      <a:pt x="1" y="6"/>
                    </a:cubicBezTo>
                    <a:cubicBezTo>
                      <a:pt x="1" y="6"/>
                      <a:pt x="0" y="6"/>
                      <a:pt x="0" y="6"/>
                    </a:cubicBezTo>
                    <a:cubicBezTo>
                      <a:pt x="0" y="3"/>
                      <a:pt x="0" y="3"/>
                      <a:pt x="0" y="3"/>
                    </a:cubicBezTo>
                    <a:cubicBezTo>
                      <a:pt x="1" y="2"/>
                      <a:pt x="2" y="2"/>
                      <a:pt x="3" y="2"/>
                    </a:cubicBezTo>
                    <a:cubicBezTo>
                      <a:pt x="4" y="1"/>
                      <a:pt x="4"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7"/>
              <p:cNvSpPr>
                <a:spLocks noEditPoints="1"/>
              </p:cNvSpPr>
              <p:nvPr/>
            </p:nvSpPr>
            <p:spPr bwMode="auto">
              <a:xfrm>
                <a:off x="3429000"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8"/>
              <p:cNvSpPr>
                <a:spLocks/>
              </p:cNvSpPr>
              <p:nvPr/>
            </p:nvSpPr>
            <p:spPr bwMode="auto">
              <a:xfrm>
                <a:off x="3467100" y="3441700"/>
                <a:ext cx="15875" cy="36513"/>
              </a:xfrm>
              <a:custGeom>
                <a:avLst/>
                <a:gdLst>
                  <a:gd name="T0" fmla="*/ 7 w 7"/>
                  <a:gd name="T1" fmla="*/ 0 h 16"/>
                  <a:gd name="T2" fmla="*/ 7 w 7"/>
                  <a:gd name="T3" fmla="*/ 16 h 16"/>
                  <a:gd name="T4" fmla="*/ 3 w 7"/>
                  <a:gd name="T5" fmla="*/ 16 h 16"/>
                  <a:gd name="T6" fmla="*/ 3 w 7"/>
                  <a:gd name="T7" fmla="*/ 4 h 16"/>
                  <a:gd name="T8" fmla="*/ 3 w 7"/>
                  <a:gd name="T9" fmla="*/ 4 h 16"/>
                  <a:gd name="T10" fmla="*/ 2 w 7"/>
                  <a:gd name="T11" fmla="*/ 4 h 16"/>
                  <a:gd name="T12" fmla="*/ 1 w 7"/>
                  <a:gd name="T13" fmla="*/ 5 h 16"/>
                  <a:gd name="T14" fmla="*/ 0 w 7"/>
                  <a:gd name="T15" fmla="*/ 5 h 16"/>
                  <a:gd name="T16" fmla="*/ 0 w 7"/>
                  <a:gd name="T17" fmla="*/ 2 h 16"/>
                  <a:gd name="T18" fmla="*/ 3 w 7"/>
                  <a:gd name="T19" fmla="*/ 1 h 16"/>
                  <a:gd name="T20" fmla="*/ 5 w 7"/>
                  <a:gd name="T21" fmla="*/ 0 h 16"/>
                  <a:gd name="T22" fmla="*/ 7 w 7"/>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16">
                    <a:moveTo>
                      <a:pt x="7" y="0"/>
                    </a:moveTo>
                    <a:cubicBezTo>
                      <a:pt x="7" y="16"/>
                      <a:pt x="7" y="16"/>
                      <a:pt x="7" y="16"/>
                    </a:cubicBezTo>
                    <a:cubicBezTo>
                      <a:pt x="3" y="16"/>
                      <a:pt x="3" y="16"/>
                      <a:pt x="3" y="16"/>
                    </a:cubicBezTo>
                    <a:cubicBezTo>
                      <a:pt x="3" y="4"/>
                      <a:pt x="3" y="4"/>
                      <a:pt x="3" y="4"/>
                    </a:cubicBezTo>
                    <a:cubicBezTo>
                      <a:pt x="3" y="4"/>
                      <a:pt x="3" y="4"/>
                      <a:pt x="3" y="4"/>
                    </a:cubicBezTo>
                    <a:cubicBezTo>
                      <a:pt x="2" y="4"/>
                      <a:pt x="2" y="4"/>
                      <a:pt x="2" y="4"/>
                    </a:cubicBezTo>
                    <a:cubicBezTo>
                      <a:pt x="2" y="5"/>
                      <a:pt x="1" y="5"/>
                      <a:pt x="1" y="5"/>
                    </a:cubicBezTo>
                    <a:cubicBezTo>
                      <a:pt x="0" y="5"/>
                      <a:pt x="0" y="5"/>
                      <a:pt x="0" y="5"/>
                    </a:cubicBezTo>
                    <a:cubicBezTo>
                      <a:pt x="0" y="2"/>
                      <a:pt x="0" y="2"/>
                      <a:pt x="0" y="2"/>
                    </a:cubicBezTo>
                    <a:cubicBezTo>
                      <a:pt x="1" y="2"/>
                      <a:pt x="2" y="1"/>
                      <a:pt x="3" y="1"/>
                    </a:cubicBezTo>
                    <a:cubicBezTo>
                      <a:pt x="3" y="1"/>
                      <a:pt x="5" y="0"/>
                      <a:pt x="5" y="0"/>
                    </a:cubicBezTo>
                    <a:lnTo>
                      <a:pt x="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99"/>
              <p:cNvSpPr>
                <a:spLocks noEditPoints="1"/>
              </p:cNvSpPr>
              <p:nvPr/>
            </p:nvSpPr>
            <p:spPr bwMode="auto">
              <a:xfrm>
                <a:off x="3494088" y="3441700"/>
                <a:ext cx="28575" cy="38100"/>
              </a:xfrm>
              <a:custGeom>
                <a:avLst/>
                <a:gdLst>
                  <a:gd name="T0" fmla="*/ 6 w 13"/>
                  <a:gd name="T1" fmla="*/ 17 h 17"/>
                  <a:gd name="T2" fmla="*/ 0 w 13"/>
                  <a:gd name="T3" fmla="*/ 8 h 17"/>
                  <a:gd name="T4" fmla="*/ 2 w 13"/>
                  <a:gd name="T5" fmla="*/ 2 h 17"/>
                  <a:gd name="T6" fmla="*/ 7 w 13"/>
                  <a:gd name="T7" fmla="*/ 0 h 17"/>
                  <a:gd name="T8" fmla="*/ 13 w 13"/>
                  <a:gd name="T9" fmla="*/ 8 h 17"/>
                  <a:gd name="T10" fmla="*/ 11 w 13"/>
                  <a:gd name="T11" fmla="*/ 15 h 17"/>
                  <a:gd name="T12" fmla="*/ 6 w 13"/>
                  <a:gd name="T13" fmla="*/ 17 h 17"/>
                  <a:gd name="T14" fmla="*/ 7 w 13"/>
                  <a:gd name="T15" fmla="*/ 2 h 17"/>
                  <a:gd name="T16" fmla="*/ 4 w 13"/>
                  <a:gd name="T17" fmla="*/ 8 h 17"/>
                  <a:gd name="T18" fmla="*/ 7 w 13"/>
                  <a:gd name="T19" fmla="*/ 14 h 17"/>
                  <a:gd name="T20" fmla="*/ 9 w 13"/>
                  <a:gd name="T21" fmla="*/ 8 h 17"/>
                  <a:gd name="T22" fmla="*/ 7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7" y="0"/>
                    </a:cubicBezTo>
                    <a:cubicBezTo>
                      <a:pt x="11" y="0"/>
                      <a:pt x="13" y="2"/>
                      <a:pt x="13" y="8"/>
                    </a:cubicBezTo>
                    <a:cubicBezTo>
                      <a:pt x="13" y="11"/>
                      <a:pt x="12" y="13"/>
                      <a:pt x="11" y="15"/>
                    </a:cubicBezTo>
                    <a:cubicBezTo>
                      <a:pt x="10" y="16"/>
                      <a:pt x="8" y="17"/>
                      <a:pt x="6" y="17"/>
                    </a:cubicBezTo>
                    <a:close/>
                    <a:moveTo>
                      <a:pt x="7" y="2"/>
                    </a:moveTo>
                    <a:cubicBezTo>
                      <a:pt x="5" y="2"/>
                      <a:pt x="4" y="4"/>
                      <a:pt x="4" y="8"/>
                    </a:cubicBezTo>
                    <a:cubicBezTo>
                      <a:pt x="4" y="12"/>
                      <a:pt x="5" y="14"/>
                      <a:pt x="7" y="14"/>
                    </a:cubicBezTo>
                    <a:cubicBezTo>
                      <a:pt x="8" y="14"/>
                      <a:pt x="9" y="12"/>
                      <a:pt x="9" y="8"/>
                    </a:cubicBezTo>
                    <a:cubicBezTo>
                      <a:pt x="9" y="4"/>
                      <a:pt x="8" y="2"/>
                      <a:pt x="7"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00"/>
              <p:cNvSpPr>
                <a:spLocks noEditPoints="1"/>
              </p:cNvSpPr>
              <p:nvPr/>
            </p:nvSpPr>
            <p:spPr bwMode="auto">
              <a:xfrm>
                <a:off x="3429000" y="3495675"/>
                <a:ext cx="28575" cy="38100"/>
              </a:xfrm>
              <a:custGeom>
                <a:avLst/>
                <a:gdLst>
                  <a:gd name="T0" fmla="*/ 6 w 13"/>
                  <a:gd name="T1" fmla="*/ 17 h 17"/>
                  <a:gd name="T2" fmla="*/ 0 w 13"/>
                  <a:gd name="T3" fmla="*/ 9 h 17"/>
                  <a:gd name="T4" fmla="*/ 2 w 13"/>
                  <a:gd name="T5" fmla="*/ 2 h 17"/>
                  <a:gd name="T6" fmla="*/ 7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7"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01"/>
              <p:cNvSpPr>
                <a:spLocks noEditPoints="1"/>
              </p:cNvSpPr>
              <p:nvPr/>
            </p:nvSpPr>
            <p:spPr bwMode="auto">
              <a:xfrm>
                <a:off x="3462338" y="3495675"/>
                <a:ext cx="30163"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1"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02"/>
              <p:cNvSpPr>
                <a:spLocks/>
              </p:cNvSpPr>
              <p:nvPr/>
            </p:nvSpPr>
            <p:spPr bwMode="auto">
              <a:xfrm>
                <a:off x="3498850" y="3495675"/>
                <a:ext cx="17463" cy="38100"/>
              </a:xfrm>
              <a:custGeom>
                <a:avLst/>
                <a:gdLst>
                  <a:gd name="T0" fmla="*/ 8 w 8"/>
                  <a:gd name="T1" fmla="*/ 0 h 17"/>
                  <a:gd name="T2" fmla="*/ 8 w 8"/>
                  <a:gd name="T3" fmla="*/ 17 h 17"/>
                  <a:gd name="T4" fmla="*/ 4 w 8"/>
                  <a:gd name="T5" fmla="*/ 17 h 17"/>
                  <a:gd name="T6" fmla="*/ 4 w 8"/>
                  <a:gd name="T7" fmla="*/ 4 h 17"/>
                  <a:gd name="T8" fmla="*/ 3 w 8"/>
                  <a:gd name="T9" fmla="*/ 4 h 17"/>
                  <a:gd name="T10" fmla="*/ 2 w 8"/>
                  <a:gd name="T11" fmla="*/ 5 h 17"/>
                  <a:gd name="T12" fmla="*/ 1 w 8"/>
                  <a:gd name="T13" fmla="*/ 5 h 17"/>
                  <a:gd name="T14" fmla="*/ 0 w 8"/>
                  <a:gd name="T15" fmla="*/ 5 h 17"/>
                  <a:gd name="T16" fmla="*/ 0 w 8"/>
                  <a:gd name="T17" fmla="*/ 2 h 17"/>
                  <a:gd name="T18" fmla="*/ 3 w 8"/>
                  <a:gd name="T19" fmla="*/ 1 h 17"/>
                  <a:gd name="T20" fmla="*/ 5 w 8"/>
                  <a:gd name="T21" fmla="*/ 0 h 17"/>
                  <a:gd name="T22" fmla="*/ 8 w 8"/>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7">
                    <a:moveTo>
                      <a:pt x="8" y="0"/>
                    </a:moveTo>
                    <a:cubicBezTo>
                      <a:pt x="8" y="17"/>
                      <a:pt x="8" y="17"/>
                      <a:pt x="8" y="17"/>
                    </a:cubicBezTo>
                    <a:cubicBezTo>
                      <a:pt x="4" y="17"/>
                      <a:pt x="4" y="17"/>
                      <a:pt x="4" y="17"/>
                    </a:cubicBezTo>
                    <a:cubicBezTo>
                      <a:pt x="4" y="4"/>
                      <a:pt x="4" y="4"/>
                      <a:pt x="4" y="4"/>
                    </a:cubicBezTo>
                    <a:cubicBezTo>
                      <a:pt x="4" y="4"/>
                      <a:pt x="3" y="4"/>
                      <a:pt x="3" y="4"/>
                    </a:cubicBezTo>
                    <a:cubicBezTo>
                      <a:pt x="3" y="4"/>
                      <a:pt x="3" y="5"/>
                      <a:pt x="2" y="5"/>
                    </a:cubicBezTo>
                    <a:cubicBezTo>
                      <a:pt x="1" y="5"/>
                      <a:pt x="1" y="5"/>
                      <a:pt x="1" y="5"/>
                    </a:cubicBezTo>
                    <a:cubicBezTo>
                      <a:pt x="1" y="5"/>
                      <a:pt x="0" y="5"/>
                      <a:pt x="0" y="5"/>
                    </a:cubicBezTo>
                    <a:cubicBezTo>
                      <a:pt x="0" y="2"/>
                      <a:pt x="0" y="2"/>
                      <a:pt x="0" y="2"/>
                    </a:cubicBezTo>
                    <a:cubicBezTo>
                      <a:pt x="1" y="2"/>
                      <a:pt x="2" y="2"/>
                      <a:pt x="3" y="1"/>
                    </a:cubicBezTo>
                    <a:cubicBezTo>
                      <a:pt x="4" y="0"/>
                      <a:pt x="4" y="0"/>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03"/>
              <p:cNvSpPr>
                <a:spLocks/>
              </p:cNvSpPr>
              <p:nvPr/>
            </p:nvSpPr>
            <p:spPr bwMode="auto">
              <a:xfrm>
                <a:off x="3565525" y="3386138"/>
                <a:ext cx="17463" cy="41275"/>
              </a:xfrm>
              <a:custGeom>
                <a:avLst/>
                <a:gdLst>
                  <a:gd name="T0" fmla="*/ 8 w 8"/>
                  <a:gd name="T1" fmla="*/ 0 h 18"/>
                  <a:gd name="T2" fmla="*/ 8 w 8"/>
                  <a:gd name="T3" fmla="*/ 18 h 18"/>
                  <a:gd name="T4" fmla="*/ 3 w 8"/>
                  <a:gd name="T5" fmla="*/ 18 h 18"/>
                  <a:gd name="T6" fmla="*/ 3 w 8"/>
                  <a:gd name="T7" fmla="*/ 5 h 18"/>
                  <a:gd name="T8" fmla="*/ 3 w 8"/>
                  <a:gd name="T9" fmla="*/ 5 h 18"/>
                  <a:gd name="T10" fmla="*/ 2 w 8"/>
                  <a:gd name="T11" fmla="*/ 6 h 18"/>
                  <a:gd name="T12" fmla="*/ 1 w 8"/>
                  <a:gd name="T13" fmla="*/ 6 h 18"/>
                  <a:gd name="T14" fmla="*/ 0 w 8"/>
                  <a:gd name="T15" fmla="*/ 6 h 18"/>
                  <a:gd name="T16" fmla="*/ 0 w 8"/>
                  <a:gd name="T17" fmla="*/ 3 h 18"/>
                  <a:gd name="T18" fmla="*/ 3 w 8"/>
                  <a:gd name="T19" fmla="*/ 2 h 18"/>
                  <a:gd name="T20" fmla="*/ 5 w 8"/>
                  <a:gd name="T21" fmla="*/ 0 h 18"/>
                  <a:gd name="T22" fmla="*/ 8 w 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8">
                    <a:moveTo>
                      <a:pt x="8" y="0"/>
                    </a:moveTo>
                    <a:cubicBezTo>
                      <a:pt x="8" y="18"/>
                      <a:pt x="8" y="18"/>
                      <a:pt x="8" y="18"/>
                    </a:cubicBezTo>
                    <a:cubicBezTo>
                      <a:pt x="3" y="18"/>
                      <a:pt x="3" y="18"/>
                      <a:pt x="3" y="18"/>
                    </a:cubicBezTo>
                    <a:cubicBezTo>
                      <a:pt x="3" y="5"/>
                      <a:pt x="3" y="5"/>
                      <a:pt x="3" y="5"/>
                    </a:cubicBezTo>
                    <a:cubicBezTo>
                      <a:pt x="3" y="5"/>
                      <a:pt x="3" y="5"/>
                      <a:pt x="3" y="5"/>
                    </a:cubicBezTo>
                    <a:cubicBezTo>
                      <a:pt x="3" y="5"/>
                      <a:pt x="2" y="5"/>
                      <a:pt x="2" y="6"/>
                    </a:cubicBezTo>
                    <a:cubicBezTo>
                      <a:pt x="2" y="6"/>
                      <a:pt x="1" y="6"/>
                      <a:pt x="1" y="6"/>
                    </a:cubicBezTo>
                    <a:cubicBezTo>
                      <a:pt x="0" y="6"/>
                      <a:pt x="0" y="6"/>
                      <a:pt x="0" y="6"/>
                    </a:cubicBezTo>
                    <a:cubicBezTo>
                      <a:pt x="0" y="3"/>
                      <a:pt x="0" y="3"/>
                      <a:pt x="0" y="3"/>
                    </a:cubicBezTo>
                    <a:cubicBezTo>
                      <a:pt x="1" y="2"/>
                      <a:pt x="2" y="2"/>
                      <a:pt x="3" y="2"/>
                    </a:cubicBezTo>
                    <a:cubicBezTo>
                      <a:pt x="3" y="1"/>
                      <a:pt x="5" y="1"/>
                      <a:pt x="5"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04"/>
              <p:cNvSpPr>
                <a:spLocks noEditPoints="1"/>
              </p:cNvSpPr>
              <p:nvPr/>
            </p:nvSpPr>
            <p:spPr bwMode="auto">
              <a:xfrm>
                <a:off x="3560763" y="3441700"/>
                <a:ext cx="28575" cy="38100"/>
              </a:xfrm>
              <a:custGeom>
                <a:avLst/>
                <a:gdLst>
                  <a:gd name="T0" fmla="*/ 6 w 13"/>
                  <a:gd name="T1" fmla="*/ 17 h 17"/>
                  <a:gd name="T2" fmla="*/ 0 w 13"/>
                  <a:gd name="T3" fmla="*/ 8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2 h 17"/>
                  <a:gd name="T16" fmla="*/ 4 w 13"/>
                  <a:gd name="T17" fmla="*/ 8 h 17"/>
                  <a:gd name="T18" fmla="*/ 6 w 13"/>
                  <a:gd name="T19" fmla="*/ 14 h 17"/>
                  <a:gd name="T20" fmla="*/ 9 w 13"/>
                  <a:gd name="T21" fmla="*/ 8 h 17"/>
                  <a:gd name="T22" fmla="*/ 6 w 13"/>
                  <a:gd name="T23"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8"/>
                    </a:cubicBezTo>
                    <a:cubicBezTo>
                      <a:pt x="0" y="6"/>
                      <a:pt x="1" y="3"/>
                      <a:pt x="2" y="2"/>
                    </a:cubicBezTo>
                    <a:cubicBezTo>
                      <a:pt x="3" y="0"/>
                      <a:pt x="5" y="0"/>
                      <a:pt x="6" y="0"/>
                    </a:cubicBezTo>
                    <a:cubicBezTo>
                      <a:pt x="10" y="0"/>
                      <a:pt x="13" y="2"/>
                      <a:pt x="13" y="8"/>
                    </a:cubicBezTo>
                    <a:cubicBezTo>
                      <a:pt x="13" y="11"/>
                      <a:pt x="12" y="13"/>
                      <a:pt x="11" y="15"/>
                    </a:cubicBezTo>
                    <a:cubicBezTo>
                      <a:pt x="10" y="16"/>
                      <a:pt x="8" y="17"/>
                      <a:pt x="6" y="17"/>
                    </a:cubicBezTo>
                    <a:close/>
                    <a:moveTo>
                      <a:pt x="6" y="2"/>
                    </a:moveTo>
                    <a:cubicBezTo>
                      <a:pt x="5" y="2"/>
                      <a:pt x="4" y="4"/>
                      <a:pt x="4" y="8"/>
                    </a:cubicBezTo>
                    <a:cubicBezTo>
                      <a:pt x="4" y="12"/>
                      <a:pt x="5" y="14"/>
                      <a:pt x="6" y="14"/>
                    </a:cubicBezTo>
                    <a:cubicBezTo>
                      <a:pt x="8" y="14"/>
                      <a:pt x="9" y="12"/>
                      <a:pt x="9" y="8"/>
                    </a:cubicBezTo>
                    <a:cubicBezTo>
                      <a:pt x="9" y="4"/>
                      <a:pt x="8" y="2"/>
                      <a:pt x="6" y="2"/>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05"/>
              <p:cNvSpPr>
                <a:spLocks noEditPoints="1"/>
              </p:cNvSpPr>
              <p:nvPr/>
            </p:nvSpPr>
            <p:spPr bwMode="auto">
              <a:xfrm>
                <a:off x="3560763" y="3495675"/>
                <a:ext cx="28575" cy="38100"/>
              </a:xfrm>
              <a:custGeom>
                <a:avLst/>
                <a:gdLst>
                  <a:gd name="T0" fmla="*/ 6 w 13"/>
                  <a:gd name="T1" fmla="*/ 17 h 17"/>
                  <a:gd name="T2" fmla="*/ 0 w 13"/>
                  <a:gd name="T3" fmla="*/ 9 h 17"/>
                  <a:gd name="T4" fmla="*/ 2 w 13"/>
                  <a:gd name="T5" fmla="*/ 2 h 17"/>
                  <a:gd name="T6" fmla="*/ 6 w 13"/>
                  <a:gd name="T7" fmla="*/ 0 h 17"/>
                  <a:gd name="T8" fmla="*/ 13 w 13"/>
                  <a:gd name="T9" fmla="*/ 8 h 17"/>
                  <a:gd name="T10" fmla="*/ 11 w 13"/>
                  <a:gd name="T11" fmla="*/ 15 h 17"/>
                  <a:gd name="T12" fmla="*/ 6 w 13"/>
                  <a:gd name="T13" fmla="*/ 17 h 17"/>
                  <a:gd name="T14" fmla="*/ 6 w 13"/>
                  <a:gd name="T15" fmla="*/ 3 h 17"/>
                  <a:gd name="T16" fmla="*/ 4 w 13"/>
                  <a:gd name="T17" fmla="*/ 9 h 17"/>
                  <a:gd name="T18" fmla="*/ 6 w 13"/>
                  <a:gd name="T19" fmla="*/ 14 h 17"/>
                  <a:gd name="T20" fmla="*/ 9 w 13"/>
                  <a:gd name="T21" fmla="*/ 8 h 17"/>
                  <a:gd name="T22" fmla="*/ 6 w 13"/>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7">
                    <a:moveTo>
                      <a:pt x="6" y="17"/>
                    </a:moveTo>
                    <a:cubicBezTo>
                      <a:pt x="2" y="17"/>
                      <a:pt x="0" y="14"/>
                      <a:pt x="0" y="9"/>
                    </a:cubicBezTo>
                    <a:cubicBezTo>
                      <a:pt x="0" y="6"/>
                      <a:pt x="1" y="4"/>
                      <a:pt x="2" y="2"/>
                    </a:cubicBezTo>
                    <a:cubicBezTo>
                      <a:pt x="3" y="0"/>
                      <a:pt x="5" y="0"/>
                      <a:pt x="6" y="0"/>
                    </a:cubicBezTo>
                    <a:cubicBezTo>
                      <a:pt x="10" y="0"/>
                      <a:pt x="13" y="3"/>
                      <a:pt x="13" y="8"/>
                    </a:cubicBezTo>
                    <a:cubicBezTo>
                      <a:pt x="13" y="11"/>
                      <a:pt x="12" y="13"/>
                      <a:pt x="11" y="15"/>
                    </a:cubicBezTo>
                    <a:cubicBezTo>
                      <a:pt x="10" y="16"/>
                      <a:pt x="8" y="17"/>
                      <a:pt x="6" y="17"/>
                    </a:cubicBezTo>
                    <a:close/>
                    <a:moveTo>
                      <a:pt x="6" y="3"/>
                    </a:moveTo>
                    <a:cubicBezTo>
                      <a:pt x="5" y="3"/>
                      <a:pt x="4" y="5"/>
                      <a:pt x="4" y="9"/>
                    </a:cubicBezTo>
                    <a:cubicBezTo>
                      <a:pt x="4" y="12"/>
                      <a:pt x="5" y="14"/>
                      <a:pt x="6" y="14"/>
                    </a:cubicBezTo>
                    <a:cubicBezTo>
                      <a:pt x="8" y="14"/>
                      <a:pt x="9" y="12"/>
                      <a:pt x="9" y="8"/>
                    </a:cubicBezTo>
                    <a:cubicBezTo>
                      <a:pt x="9"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06"/>
              <p:cNvSpPr>
                <a:spLocks noEditPoints="1"/>
              </p:cNvSpPr>
              <p:nvPr/>
            </p:nvSpPr>
            <p:spPr bwMode="auto">
              <a:xfrm>
                <a:off x="3527425" y="3386138"/>
                <a:ext cx="26988" cy="41275"/>
              </a:xfrm>
              <a:custGeom>
                <a:avLst/>
                <a:gdLst>
                  <a:gd name="T0" fmla="*/ 6 w 12"/>
                  <a:gd name="T1" fmla="*/ 18 h 18"/>
                  <a:gd name="T2" fmla="*/ 0 w 12"/>
                  <a:gd name="T3" fmla="*/ 9 h 18"/>
                  <a:gd name="T4" fmla="*/ 1 w 12"/>
                  <a:gd name="T5" fmla="*/ 3 h 18"/>
                  <a:gd name="T6" fmla="*/ 7 w 12"/>
                  <a:gd name="T7" fmla="*/ 0 h 18"/>
                  <a:gd name="T8" fmla="*/ 12 w 12"/>
                  <a:gd name="T9" fmla="*/ 9 h 18"/>
                  <a:gd name="T10" fmla="*/ 11 w 12"/>
                  <a:gd name="T11" fmla="*/ 15 h 18"/>
                  <a:gd name="T12" fmla="*/ 6 w 12"/>
                  <a:gd name="T13" fmla="*/ 18 h 18"/>
                  <a:gd name="T14" fmla="*/ 6 w 12"/>
                  <a:gd name="T15" fmla="*/ 3 h 18"/>
                  <a:gd name="T16" fmla="*/ 4 w 12"/>
                  <a:gd name="T17" fmla="*/ 9 h 18"/>
                  <a:gd name="T18" fmla="*/ 6 w 12"/>
                  <a:gd name="T19" fmla="*/ 15 h 18"/>
                  <a:gd name="T20" fmla="*/ 8 w 12"/>
                  <a:gd name="T21" fmla="*/ 9 h 18"/>
                  <a:gd name="T22" fmla="*/ 6 w 12"/>
                  <a:gd name="T2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8">
                    <a:moveTo>
                      <a:pt x="6" y="18"/>
                    </a:moveTo>
                    <a:cubicBezTo>
                      <a:pt x="2" y="18"/>
                      <a:pt x="0" y="15"/>
                      <a:pt x="0" y="9"/>
                    </a:cubicBezTo>
                    <a:cubicBezTo>
                      <a:pt x="0" y="6"/>
                      <a:pt x="0" y="4"/>
                      <a:pt x="1" y="3"/>
                    </a:cubicBezTo>
                    <a:cubicBezTo>
                      <a:pt x="3" y="1"/>
                      <a:pt x="4" y="0"/>
                      <a:pt x="7" y="0"/>
                    </a:cubicBezTo>
                    <a:cubicBezTo>
                      <a:pt x="10" y="0"/>
                      <a:pt x="12" y="3"/>
                      <a:pt x="12" y="9"/>
                    </a:cubicBezTo>
                    <a:cubicBezTo>
                      <a:pt x="12" y="12"/>
                      <a:pt x="12" y="14"/>
                      <a:pt x="11" y="15"/>
                    </a:cubicBezTo>
                    <a:cubicBezTo>
                      <a:pt x="10" y="17"/>
                      <a:pt x="8" y="18"/>
                      <a:pt x="6" y="18"/>
                    </a:cubicBezTo>
                    <a:close/>
                    <a:moveTo>
                      <a:pt x="6" y="3"/>
                    </a:moveTo>
                    <a:cubicBezTo>
                      <a:pt x="5" y="3"/>
                      <a:pt x="4" y="5"/>
                      <a:pt x="4" y="9"/>
                    </a:cubicBezTo>
                    <a:cubicBezTo>
                      <a:pt x="4" y="13"/>
                      <a:pt x="5" y="15"/>
                      <a:pt x="6" y="15"/>
                    </a:cubicBezTo>
                    <a:cubicBezTo>
                      <a:pt x="8" y="15"/>
                      <a:pt x="8" y="13"/>
                      <a:pt x="8" y="9"/>
                    </a:cubicBezTo>
                    <a:cubicBezTo>
                      <a:pt x="8" y="5"/>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07"/>
              <p:cNvSpPr>
                <a:spLocks/>
              </p:cNvSpPr>
              <p:nvPr/>
            </p:nvSpPr>
            <p:spPr bwMode="auto">
              <a:xfrm>
                <a:off x="3529013" y="3441700"/>
                <a:ext cx="19050" cy="36513"/>
              </a:xfrm>
              <a:custGeom>
                <a:avLst/>
                <a:gdLst>
                  <a:gd name="T0" fmla="*/ 8 w 8"/>
                  <a:gd name="T1" fmla="*/ 0 h 16"/>
                  <a:gd name="T2" fmla="*/ 8 w 8"/>
                  <a:gd name="T3" fmla="*/ 16 h 16"/>
                  <a:gd name="T4" fmla="*/ 5 w 8"/>
                  <a:gd name="T5" fmla="*/ 16 h 16"/>
                  <a:gd name="T6" fmla="*/ 5 w 8"/>
                  <a:gd name="T7" fmla="*/ 4 h 16"/>
                  <a:gd name="T8" fmla="*/ 4 w 8"/>
                  <a:gd name="T9" fmla="*/ 4 h 16"/>
                  <a:gd name="T10" fmla="*/ 3 w 8"/>
                  <a:gd name="T11" fmla="*/ 4 h 16"/>
                  <a:gd name="T12" fmla="*/ 1 w 8"/>
                  <a:gd name="T13" fmla="*/ 5 h 16"/>
                  <a:gd name="T14" fmla="*/ 0 w 8"/>
                  <a:gd name="T15" fmla="*/ 5 h 16"/>
                  <a:gd name="T16" fmla="*/ 0 w 8"/>
                  <a:gd name="T17" fmla="*/ 2 h 16"/>
                  <a:gd name="T18" fmla="*/ 3 w 8"/>
                  <a:gd name="T19" fmla="*/ 1 h 16"/>
                  <a:gd name="T20" fmla="*/ 6 w 8"/>
                  <a:gd name="T21" fmla="*/ 0 h 16"/>
                  <a:gd name="T22" fmla="*/ 8 w 8"/>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6">
                    <a:moveTo>
                      <a:pt x="8" y="0"/>
                    </a:moveTo>
                    <a:cubicBezTo>
                      <a:pt x="8" y="16"/>
                      <a:pt x="8" y="16"/>
                      <a:pt x="8" y="16"/>
                    </a:cubicBezTo>
                    <a:cubicBezTo>
                      <a:pt x="5" y="16"/>
                      <a:pt x="5" y="16"/>
                      <a:pt x="5" y="16"/>
                    </a:cubicBezTo>
                    <a:cubicBezTo>
                      <a:pt x="5" y="4"/>
                      <a:pt x="5" y="4"/>
                      <a:pt x="5" y="4"/>
                    </a:cubicBezTo>
                    <a:cubicBezTo>
                      <a:pt x="4" y="4"/>
                      <a:pt x="4" y="4"/>
                      <a:pt x="4" y="4"/>
                    </a:cubicBezTo>
                    <a:cubicBezTo>
                      <a:pt x="3" y="4"/>
                      <a:pt x="3" y="4"/>
                      <a:pt x="3" y="4"/>
                    </a:cubicBezTo>
                    <a:cubicBezTo>
                      <a:pt x="2" y="5"/>
                      <a:pt x="2" y="5"/>
                      <a:pt x="1" y="5"/>
                    </a:cubicBezTo>
                    <a:cubicBezTo>
                      <a:pt x="1" y="5"/>
                      <a:pt x="1" y="5"/>
                      <a:pt x="0" y="5"/>
                    </a:cubicBezTo>
                    <a:cubicBezTo>
                      <a:pt x="0" y="2"/>
                      <a:pt x="0" y="2"/>
                      <a:pt x="0" y="2"/>
                    </a:cubicBezTo>
                    <a:cubicBezTo>
                      <a:pt x="1" y="2"/>
                      <a:pt x="3" y="1"/>
                      <a:pt x="3" y="1"/>
                    </a:cubicBezTo>
                    <a:cubicBezTo>
                      <a:pt x="5" y="1"/>
                      <a:pt x="5" y="0"/>
                      <a:pt x="6" y="0"/>
                    </a:cubicBezTo>
                    <a:lnTo>
                      <a:pt x="8"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08"/>
              <p:cNvSpPr>
                <a:spLocks noEditPoints="1"/>
              </p:cNvSpPr>
              <p:nvPr/>
            </p:nvSpPr>
            <p:spPr bwMode="auto">
              <a:xfrm>
                <a:off x="3527425" y="3495675"/>
                <a:ext cx="26988" cy="38100"/>
              </a:xfrm>
              <a:custGeom>
                <a:avLst/>
                <a:gdLst>
                  <a:gd name="T0" fmla="*/ 6 w 12"/>
                  <a:gd name="T1" fmla="*/ 17 h 17"/>
                  <a:gd name="T2" fmla="*/ 0 w 12"/>
                  <a:gd name="T3" fmla="*/ 9 h 17"/>
                  <a:gd name="T4" fmla="*/ 1 w 12"/>
                  <a:gd name="T5" fmla="*/ 2 h 17"/>
                  <a:gd name="T6" fmla="*/ 7 w 12"/>
                  <a:gd name="T7" fmla="*/ 0 h 17"/>
                  <a:gd name="T8" fmla="*/ 12 w 12"/>
                  <a:gd name="T9" fmla="*/ 8 h 17"/>
                  <a:gd name="T10" fmla="*/ 11 w 12"/>
                  <a:gd name="T11" fmla="*/ 15 h 17"/>
                  <a:gd name="T12" fmla="*/ 6 w 12"/>
                  <a:gd name="T13" fmla="*/ 17 h 17"/>
                  <a:gd name="T14" fmla="*/ 6 w 12"/>
                  <a:gd name="T15" fmla="*/ 3 h 17"/>
                  <a:gd name="T16" fmla="*/ 4 w 12"/>
                  <a:gd name="T17" fmla="*/ 9 h 17"/>
                  <a:gd name="T18" fmla="*/ 6 w 12"/>
                  <a:gd name="T19" fmla="*/ 14 h 17"/>
                  <a:gd name="T20" fmla="*/ 8 w 12"/>
                  <a:gd name="T21" fmla="*/ 8 h 17"/>
                  <a:gd name="T22" fmla="*/ 6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6" y="17"/>
                    </a:moveTo>
                    <a:cubicBezTo>
                      <a:pt x="2" y="17"/>
                      <a:pt x="0" y="14"/>
                      <a:pt x="0" y="9"/>
                    </a:cubicBezTo>
                    <a:cubicBezTo>
                      <a:pt x="0" y="6"/>
                      <a:pt x="0" y="4"/>
                      <a:pt x="1" y="2"/>
                    </a:cubicBezTo>
                    <a:cubicBezTo>
                      <a:pt x="3" y="0"/>
                      <a:pt x="4" y="0"/>
                      <a:pt x="7" y="0"/>
                    </a:cubicBezTo>
                    <a:cubicBezTo>
                      <a:pt x="10" y="0"/>
                      <a:pt x="12" y="3"/>
                      <a:pt x="12" y="8"/>
                    </a:cubicBezTo>
                    <a:cubicBezTo>
                      <a:pt x="12" y="11"/>
                      <a:pt x="12" y="13"/>
                      <a:pt x="11" y="15"/>
                    </a:cubicBezTo>
                    <a:cubicBezTo>
                      <a:pt x="10" y="16"/>
                      <a:pt x="8" y="17"/>
                      <a:pt x="6" y="17"/>
                    </a:cubicBezTo>
                    <a:close/>
                    <a:moveTo>
                      <a:pt x="6" y="3"/>
                    </a:moveTo>
                    <a:cubicBezTo>
                      <a:pt x="5" y="3"/>
                      <a:pt x="4" y="5"/>
                      <a:pt x="4" y="9"/>
                    </a:cubicBezTo>
                    <a:cubicBezTo>
                      <a:pt x="4" y="12"/>
                      <a:pt x="5" y="14"/>
                      <a:pt x="6" y="14"/>
                    </a:cubicBezTo>
                    <a:cubicBezTo>
                      <a:pt x="8" y="14"/>
                      <a:pt x="8" y="12"/>
                      <a:pt x="8" y="8"/>
                    </a:cubicBezTo>
                    <a:cubicBezTo>
                      <a:pt x="8" y="4"/>
                      <a:pt x="8" y="3"/>
                      <a:pt x="6"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09"/>
              <p:cNvSpPr>
                <a:spLocks noEditPoints="1"/>
              </p:cNvSpPr>
              <p:nvPr/>
            </p:nvSpPr>
            <p:spPr bwMode="auto">
              <a:xfrm>
                <a:off x="3487738" y="2201863"/>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10"/>
              <p:cNvSpPr>
                <a:spLocks noEditPoints="1"/>
              </p:cNvSpPr>
              <p:nvPr/>
            </p:nvSpPr>
            <p:spPr bwMode="auto">
              <a:xfrm>
                <a:off x="3640138" y="2495550"/>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11"/>
              <p:cNvSpPr>
                <a:spLocks noEditPoints="1"/>
              </p:cNvSpPr>
              <p:nvPr/>
            </p:nvSpPr>
            <p:spPr bwMode="auto">
              <a:xfrm>
                <a:off x="3640138" y="2659063"/>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12"/>
              <p:cNvSpPr>
                <a:spLocks noEditPoints="1"/>
              </p:cNvSpPr>
              <p:nvPr/>
            </p:nvSpPr>
            <p:spPr bwMode="auto">
              <a:xfrm>
                <a:off x="3756025" y="2495550"/>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13"/>
              <p:cNvSpPr>
                <a:spLocks noEditPoints="1"/>
              </p:cNvSpPr>
              <p:nvPr/>
            </p:nvSpPr>
            <p:spPr bwMode="auto">
              <a:xfrm>
                <a:off x="3440113" y="2868613"/>
                <a:ext cx="122238" cy="144463"/>
              </a:xfrm>
              <a:custGeom>
                <a:avLst/>
                <a:gdLst>
                  <a:gd name="T0" fmla="*/ 27 w 55"/>
                  <a:gd name="T1" fmla="*/ 3 h 65"/>
                  <a:gd name="T2" fmla="*/ 50 w 55"/>
                  <a:gd name="T3" fmla="*/ 10 h 65"/>
                  <a:gd name="T4" fmla="*/ 27 w 55"/>
                  <a:gd name="T5" fmla="*/ 16 h 65"/>
                  <a:gd name="T6" fmla="*/ 4 w 55"/>
                  <a:gd name="T7" fmla="*/ 10 h 65"/>
                  <a:gd name="T8" fmla="*/ 27 w 55"/>
                  <a:gd name="T9" fmla="*/ 3 h 65"/>
                  <a:gd name="T10" fmla="*/ 27 w 55"/>
                  <a:gd name="T11" fmla="*/ 0 h 65"/>
                  <a:gd name="T12" fmla="*/ 17 w 55"/>
                  <a:gd name="T13" fmla="*/ 1 h 65"/>
                  <a:gd name="T14" fmla="*/ 8 w 55"/>
                  <a:gd name="T15" fmla="*/ 3 h 65"/>
                  <a:gd name="T16" fmla="*/ 2 w 55"/>
                  <a:gd name="T17" fmla="*/ 7 h 65"/>
                  <a:gd name="T18" fmla="*/ 0 w 55"/>
                  <a:gd name="T19" fmla="*/ 9 h 65"/>
                  <a:gd name="T20" fmla="*/ 0 w 55"/>
                  <a:gd name="T21" fmla="*/ 11 h 65"/>
                  <a:gd name="T22" fmla="*/ 0 w 55"/>
                  <a:gd name="T23" fmla="*/ 54 h 65"/>
                  <a:gd name="T24" fmla="*/ 0 w 55"/>
                  <a:gd name="T25" fmla="*/ 56 h 65"/>
                  <a:gd name="T26" fmla="*/ 2 w 55"/>
                  <a:gd name="T27" fmla="*/ 58 h 65"/>
                  <a:gd name="T28" fmla="*/ 8 w 55"/>
                  <a:gd name="T29" fmla="*/ 62 h 65"/>
                  <a:gd name="T30" fmla="*/ 17 w 55"/>
                  <a:gd name="T31" fmla="*/ 64 h 65"/>
                  <a:gd name="T32" fmla="*/ 27 w 55"/>
                  <a:gd name="T33" fmla="*/ 65 h 65"/>
                  <a:gd name="T34" fmla="*/ 47 w 55"/>
                  <a:gd name="T35" fmla="*/ 62 h 65"/>
                  <a:gd name="T36" fmla="*/ 52 w 55"/>
                  <a:gd name="T37" fmla="*/ 58 h 65"/>
                  <a:gd name="T38" fmla="*/ 54 w 55"/>
                  <a:gd name="T39" fmla="*/ 56 h 65"/>
                  <a:gd name="T40" fmla="*/ 55 w 55"/>
                  <a:gd name="T41" fmla="*/ 54 h 65"/>
                  <a:gd name="T42" fmla="*/ 55 w 55"/>
                  <a:gd name="T43" fmla="*/ 11 h 65"/>
                  <a:gd name="T44" fmla="*/ 52 w 55"/>
                  <a:gd name="T45" fmla="*/ 7 h 65"/>
                  <a:gd name="T46" fmla="*/ 47 w 55"/>
                  <a:gd name="T47" fmla="*/ 3 h 65"/>
                  <a:gd name="T48" fmla="*/ 38 w 55"/>
                  <a:gd name="T49" fmla="*/ 1 h 65"/>
                  <a:gd name="T50" fmla="*/ 27 w 55"/>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5">
                    <a:moveTo>
                      <a:pt x="27" y="3"/>
                    </a:moveTo>
                    <a:cubicBezTo>
                      <a:pt x="40" y="3"/>
                      <a:pt x="50" y="6"/>
                      <a:pt x="50" y="10"/>
                    </a:cubicBezTo>
                    <a:cubicBezTo>
                      <a:pt x="50" y="13"/>
                      <a:pt x="40" y="16"/>
                      <a:pt x="27" y="16"/>
                    </a:cubicBezTo>
                    <a:cubicBezTo>
                      <a:pt x="14" y="16"/>
                      <a:pt x="4" y="13"/>
                      <a:pt x="4" y="10"/>
                    </a:cubicBezTo>
                    <a:cubicBezTo>
                      <a:pt x="4" y="6"/>
                      <a:pt x="14" y="3"/>
                      <a:pt x="27" y="3"/>
                    </a:cubicBezTo>
                    <a:close/>
                    <a:moveTo>
                      <a:pt x="27" y="0"/>
                    </a:moveTo>
                    <a:cubicBezTo>
                      <a:pt x="17" y="1"/>
                      <a:pt x="17" y="1"/>
                      <a:pt x="17" y="1"/>
                    </a:cubicBezTo>
                    <a:cubicBezTo>
                      <a:pt x="8" y="3"/>
                      <a:pt x="8" y="3"/>
                      <a:pt x="8" y="3"/>
                    </a:cubicBezTo>
                    <a:cubicBezTo>
                      <a:pt x="2" y="7"/>
                      <a:pt x="2" y="7"/>
                      <a:pt x="2" y="7"/>
                    </a:cubicBezTo>
                    <a:cubicBezTo>
                      <a:pt x="0" y="9"/>
                      <a:pt x="0" y="9"/>
                      <a:pt x="0" y="9"/>
                    </a:cubicBezTo>
                    <a:cubicBezTo>
                      <a:pt x="0" y="11"/>
                      <a:pt x="0" y="11"/>
                      <a:pt x="0" y="11"/>
                    </a:cubicBezTo>
                    <a:cubicBezTo>
                      <a:pt x="0" y="54"/>
                      <a:pt x="0" y="54"/>
                      <a:pt x="0" y="54"/>
                    </a:cubicBezTo>
                    <a:cubicBezTo>
                      <a:pt x="0" y="56"/>
                      <a:pt x="0" y="56"/>
                      <a:pt x="0" y="56"/>
                    </a:cubicBezTo>
                    <a:cubicBezTo>
                      <a:pt x="2" y="58"/>
                      <a:pt x="2" y="58"/>
                      <a:pt x="2" y="58"/>
                    </a:cubicBezTo>
                    <a:cubicBezTo>
                      <a:pt x="8" y="62"/>
                      <a:pt x="8" y="62"/>
                      <a:pt x="8" y="62"/>
                    </a:cubicBezTo>
                    <a:cubicBezTo>
                      <a:pt x="17" y="64"/>
                      <a:pt x="17" y="64"/>
                      <a:pt x="17" y="64"/>
                    </a:cubicBezTo>
                    <a:cubicBezTo>
                      <a:pt x="20" y="65"/>
                      <a:pt x="23" y="65"/>
                      <a:pt x="27" y="65"/>
                    </a:cubicBezTo>
                    <a:cubicBezTo>
                      <a:pt x="35" y="65"/>
                      <a:pt x="42" y="64"/>
                      <a:pt x="47" y="62"/>
                    </a:cubicBezTo>
                    <a:cubicBezTo>
                      <a:pt x="49" y="61"/>
                      <a:pt x="51" y="60"/>
                      <a:pt x="52" y="58"/>
                    </a:cubicBezTo>
                    <a:cubicBezTo>
                      <a:pt x="53" y="58"/>
                      <a:pt x="54" y="57"/>
                      <a:pt x="54" y="56"/>
                    </a:cubicBezTo>
                    <a:cubicBezTo>
                      <a:pt x="54" y="56"/>
                      <a:pt x="55" y="55"/>
                      <a:pt x="55" y="54"/>
                    </a:cubicBezTo>
                    <a:cubicBezTo>
                      <a:pt x="55" y="11"/>
                      <a:pt x="55" y="11"/>
                      <a:pt x="55" y="11"/>
                    </a:cubicBezTo>
                    <a:cubicBezTo>
                      <a:pt x="55" y="9"/>
                      <a:pt x="54" y="8"/>
                      <a:pt x="52" y="7"/>
                    </a:cubicBezTo>
                    <a:cubicBezTo>
                      <a:pt x="51" y="5"/>
                      <a:pt x="49" y="4"/>
                      <a:pt x="47" y="3"/>
                    </a:cubicBezTo>
                    <a:cubicBezTo>
                      <a:pt x="44" y="2"/>
                      <a:pt x="41" y="2"/>
                      <a:pt x="38" y="1"/>
                    </a:cubicBezTo>
                    <a:cubicBezTo>
                      <a:pt x="35" y="0"/>
                      <a:pt x="31" y="0"/>
                      <a:pt x="27"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14"/>
              <p:cNvSpPr>
                <a:spLocks/>
              </p:cNvSpPr>
              <p:nvPr/>
            </p:nvSpPr>
            <p:spPr bwMode="auto">
              <a:xfrm>
                <a:off x="3227388" y="2566988"/>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15"/>
              <p:cNvSpPr>
                <a:spLocks/>
              </p:cNvSpPr>
              <p:nvPr/>
            </p:nvSpPr>
            <p:spPr bwMode="auto">
              <a:xfrm>
                <a:off x="3267075" y="2541588"/>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16"/>
              <p:cNvSpPr>
                <a:spLocks/>
              </p:cNvSpPr>
              <p:nvPr/>
            </p:nvSpPr>
            <p:spPr bwMode="auto">
              <a:xfrm>
                <a:off x="3227388" y="2595563"/>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17"/>
              <p:cNvSpPr>
                <a:spLocks/>
              </p:cNvSpPr>
              <p:nvPr/>
            </p:nvSpPr>
            <p:spPr bwMode="auto">
              <a:xfrm>
                <a:off x="3227388" y="2622550"/>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18"/>
              <p:cNvSpPr>
                <a:spLocks noEditPoints="1"/>
              </p:cNvSpPr>
              <p:nvPr/>
            </p:nvSpPr>
            <p:spPr bwMode="auto">
              <a:xfrm>
                <a:off x="3198813" y="2489200"/>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19"/>
              <p:cNvSpPr>
                <a:spLocks/>
              </p:cNvSpPr>
              <p:nvPr/>
            </p:nvSpPr>
            <p:spPr bwMode="auto">
              <a:xfrm>
                <a:off x="3687763" y="2368550"/>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20"/>
              <p:cNvSpPr>
                <a:spLocks/>
              </p:cNvSpPr>
              <p:nvPr/>
            </p:nvSpPr>
            <p:spPr bwMode="auto">
              <a:xfrm>
                <a:off x="3714750" y="2351088"/>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21"/>
              <p:cNvSpPr>
                <a:spLocks/>
              </p:cNvSpPr>
              <p:nvPr/>
            </p:nvSpPr>
            <p:spPr bwMode="auto">
              <a:xfrm>
                <a:off x="3687763" y="2389188"/>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22"/>
              <p:cNvSpPr>
                <a:spLocks/>
              </p:cNvSpPr>
              <p:nvPr/>
            </p:nvSpPr>
            <p:spPr bwMode="auto">
              <a:xfrm>
                <a:off x="3687763" y="2408238"/>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23"/>
              <p:cNvSpPr>
                <a:spLocks noEditPoints="1"/>
              </p:cNvSpPr>
              <p:nvPr/>
            </p:nvSpPr>
            <p:spPr bwMode="auto">
              <a:xfrm>
                <a:off x="3665538" y="2314575"/>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24"/>
              <p:cNvSpPr>
                <a:spLocks/>
              </p:cNvSpPr>
              <p:nvPr/>
            </p:nvSpPr>
            <p:spPr bwMode="auto">
              <a:xfrm>
                <a:off x="3402013"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25"/>
              <p:cNvSpPr>
                <a:spLocks/>
              </p:cNvSpPr>
              <p:nvPr/>
            </p:nvSpPr>
            <p:spPr bwMode="auto">
              <a:xfrm>
                <a:off x="3457575" y="2419350"/>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26"/>
              <p:cNvSpPr>
                <a:spLocks/>
              </p:cNvSpPr>
              <p:nvPr/>
            </p:nvSpPr>
            <p:spPr bwMode="auto">
              <a:xfrm>
                <a:off x="3406775"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27"/>
              <p:cNvSpPr>
                <a:spLocks/>
              </p:cNvSpPr>
              <p:nvPr/>
            </p:nvSpPr>
            <p:spPr bwMode="auto">
              <a:xfrm>
                <a:off x="3514725" y="2419350"/>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28"/>
              <p:cNvSpPr>
                <a:spLocks/>
              </p:cNvSpPr>
              <p:nvPr/>
            </p:nvSpPr>
            <p:spPr bwMode="auto">
              <a:xfrm>
                <a:off x="3570288" y="2419350"/>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29"/>
              <p:cNvSpPr>
                <a:spLocks/>
              </p:cNvSpPr>
              <p:nvPr/>
            </p:nvSpPr>
            <p:spPr bwMode="auto">
              <a:xfrm>
                <a:off x="3517900" y="2386013"/>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30"/>
              <p:cNvSpPr>
                <a:spLocks/>
              </p:cNvSpPr>
              <p:nvPr/>
            </p:nvSpPr>
            <p:spPr bwMode="auto">
              <a:xfrm>
                <a:off x="3457575" y="2517775"/>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31"/>
              <p:cNvSpPr>
                <a:spLocks/>
              </p:cNvSpPr>
              <p:nvPr/>
            </p:nvSpPr>
            <p:spPr bwMode="auto">
              <a:xfrm>
                <a:off x="3514725" y="2517775"/>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32"/>
              <p:cNvSpPr>
                <a:spLocks/>
              </p:cNvSpPr>
              <p:nvPr/>
            </p:nvSpPr>
            <p:spPr bwMode="auto">
              <a:xfrm>
                <a:off x="3462338" y="2481263"/>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33"/>
              <p:cNvSpPr>
                <a:spLocks/>
              </p:cNvSpPr>
              <p:nvPr/>
            </p:nvSpPr>
            <p:spPr bwMode="auto">
              <a:xfrm>
                <a:off x="34115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34"/>
              <p:cNvSpPr>
                <a:spLocks noEditPoints="1"/>
              </p:cNvSpPr>
              <p:nvPr/>
            </p:nvSpPr>
            <p:spPr bwMode="auto">
              <a:xfrm>
                <a:off x="3444875" y="2640013"/>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35"/>
              <p:cNvSpPr>
                <a:spLocks/>
              </p:cNvSpPr>
              <p:nvPr/>
            </p:nvSpPr>
            <p:spPr bwMode="auto">
              <a:xfrm>
                <a:off x="3487738" y="2640013"/>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36"/>
              <p:cNvSpPr>
                <a:spLocks noEditPoints="1"/>
              </p:cNvSpPr>
              <p:nvPr/>
            </p:nvSpPr>
            <p:spPr bwMode="auto">
              <a:xfrm>
                <a:off x="3406775" y="2700338"/>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37"/>
              <p:cNvSpPr>
                <a:spLocks/>
              </p:cNvSpPr>
              <p:nvPr/>
            </p:nvSpPr>
            <p:spPr bwMode="auto">
              <a:xfrm>
                <a:off x="3449638" y="2700338"/>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38"/>
              <p:cNvSpPr>
                <a:spLocks noEditPoints="1"/>
              </p:cNvSpPr>
              <p:nvPr/>
            </p:nvSpPr>
            <p:spPr bwMode="auto">
              <a:xfrm>
                <a:off x="3482975" y="2700338"/>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39"/>
              <p:cNvSpPr>
                <a:spLocks noEditPoints="1"/>
              </p:cNvSpPr>
              <p:nvPr/>
            </p:nvSpPr>
            <p:spPr bwMode="auto">
              <a:xfrm>
                <a:off x="3406775"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4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1" y="19"/>
                      <a:pt x="9" y="20"/>
                      <a:pt x="7" y="20"/>
                    </a:cubicBezTo>
                    <a:close/>
                    <a:moveTo>
                      <a:pt x="7" y="3"/>
                    </a:moveTo>
                    <a:cubicBezTo>
                      <a:pt x="6" y="3"/>
                      <a:pt x="4" y="6"/>
                      <a:pt x="4" y="10"/>
                    </a:cubicBezTo>
                    <a:cubicBezTo>
                      <a:pt x="4"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40"/>
              <p:cNvSpPr>
                <a:spLocks noEditPoints="1"/>
              </p:cNvSpPr>
              <p:nvPr/>
            </p:nvSpPr>
            <p:spPr bwMode="auto">
              <a:xfrm>
                <a:off x="3444875" y="2762250"/>
                <a:ext cx="33338" cy="44450"/>
              </a:xfrm>
              <a:custGeom>
                <a:avLst/>
                <a:gdLst>
                  <a:gd name="T0" fmla="*/ 8 w 15"/>
                  <a:gd name="T1" fmla="*/ 20 h 20"/>
                  <a:gd name="T2" fmla="*/ 0 w 15"/>
                  <a:gd name="T3" fmla="*/ 10 h 20"/>
                  <a:gd name="T4" fmla="*/ 2 w 15"/>
                  <a:gd name="T5" fmla="*/ 3 h 20"/>
                  <a:gd name="T6" fmla="*/ 8 w 15"/>
                  <a:gd name="T7" fmla="*/ 0 h 20"/>
                  <a:gd name="T8" fmla="*/ 15 w 15"/>
                  <a:gd name="T9" fmla="*/ 10 h 20"/>
                  <a:gd name="T10" fmla="*/ 13 w 15"/>
                  <a:gd name="T11" fmla="*/ 17 h 20"/>
                  <a:gd name="T12" fmla="*/ 8 w 15"/>
                  <a:gd name="T13" fmla="*/ 20 h 20"/>
                  <a:gd name="T14" fmla="*/ 8 w 15"/>
                  <a:gd name="T15" fmla="*/ 3 h 20"/>
                  <a:gd name="T16" fmla="*/ 5 w 15"/>
                  <a:gd name="T17" fmla="*/ 10 h 20"/>
                  <a:gd name="T18" fmla="*/ 8 w 15"/>
                  <a:gd name="T19" fmla="*/ 17 h 20"/>
                  <a:gd name="T20" fmla="*/ 10 w 15"/>
                  <a:gd name="T21" fmla="*/ 10 h 20"/>
                  <a:gd name="T22" fmla="*/ 8 w 15"/>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0">
                    <a:moveTo>
                      <a:pt x="8" y="20"/>
                    </a:moveTo>
                    <a:cubicBezTo>
                      <a:pt x="2" y="20"/>
                      <a:pt x="0" y="17"/>
                      <a:pt x="0" y="10"/>
                    </a:cubicBezTo>
                    <a:cubicBezTo>
                      <a:pt x="0" y="7"/>
                      <a:pt x="1" y="5"/>
                      <a:pt x="2" y="3"/>
                    </a:cubicBezTo>
                    <a:cubicBezTo>
                      <a:pt x="3" y="1"/>
                      <a:pt x="5" y="0"/>
                      <a:pt x="8" y="0"/>
                    </a:cubicBezTo>
                    <a:cubicBezTo>
                      <a:pt x="12" y="0"/>
                      <a:pt x="15" y="3"/>
                      <a:pt x="15" y="10"/>
                    </a:cubicBezTo>
                    <a:cubicBezTo>
                      <a:pt x="15" y="13"/>
                      <a:pt x="14" y="15"/>
                      <a:pt x="13" y="17"/>
                    </a:cubicBezTo>
                    <a:cubicBezTo>
                      <a:pt x="11" y="19"/>
                      <a:pt x="10" y="20"/>
                      <a:pt x="8" y="20"/>
                    </a:cubicBezTo>
                    <a:close/>
                    <a:moveTo>
                      <a:pt x="8" y="3"/>
                    </a:moveTo>
                    <a:cubicBezTo>
                      <a:pt x="5" y="3"/>
                      <a:pt x="5" y="6"/>
                      <a:pt x="5" y="10"/>
                    </a:cubicBezTo>
                    <a:cubicBezTo>
                      <a:pt x="5" y="15"/>
                      <a:pt x="5" y="17"/>
                      <a:pt x="8" y="17"/>
                    </a:cubicBezTo>
                    <a:cubicBezTo>
                      <a:pt x="9" y="17"/>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41"/>
              <p:cNvSpPr>
                <a:spLocks/>
              </p:cNvSpPr>
              <p:nvPr/>
            </p:nvSpPr>
            <p:spPr bwMode="auto">
              <a:xfrm>
                <a:off x="3487738" y="2762250"/>
                <a:ext cx="17463" cy="44450"/>
              </a:xfrm>
              <a:custGeom>
                <a:avLst/>
                <a:gdLst>
                  <a:gd name="T0" fmla="*/ 8 w 8"/>
                  <a:gd name="T1" fmla="*/ 0 h 20"/>
                  <a:gd name="T2" fmla="*/ 8 w 8"/>
                  <a:gd name="T3" fmla="*/ 20 h 20"/>
                  <a:gd name="T4" fmla="*/ 4 w 8"/>
                  <a:gd name="T5" fmla="*/ 20 h 20"/>
                  <a:gd name="T6" fmla="*/ 4 w 8"/>
                  <a:gd name="T7" fmla="*/ 5 h 20"/>
                  <a:gd name="T8" fmla="*/ 3 w 8"/>
                  <a:gd name="T9" fmla="*/ 5 h 20"/>
                  <a:gd name="T10" fmla="*/ 2 w 8"/>
                  <a:gd name="T11" fmla="*/ 6 h 20"/>
                  <a:gd name="T12" fmla="*/ 1 w 8"/>
                  <a:gd name="T13" fmla="*/ 6 h 20"/>
                  <a:gd name="T14" fmla="*/ 0 w 8"/>
                  <a:gd name="T15" fmla="*/ 7 h 20"/>
                  <a:gd name="T16" fmla="*/ 0 w 8"/>
                  <a:gd name="T17" fmla="*/ 3 h 20"/>
                  <a:gd name="T18" fmla="*/ 3 w 8"/>
                  <a:gd name="T19" fmla="*/ 2 h 20"/>
                  <a:gd name="T20" fmla="*/ 5 w 8"/>
                  <a:gd name="T21" fmla="*/ 0 h 20"/>
                  <a:gd name="T22" fmla="*/ 8 w 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0">
                    <a:moveTo>
                      <a:pt x="8" y="0"/>
                    </a:moveTo>
                    <a:cubicBezTo>
                      <a:pt x="8" y="20"/>
                      <a:pt x="8" y="20"/>
                      <a:pt x="8" y="20"/>
                    </a:cubicBezTo>
                    <a:cubicBezTo>
                      <a:pt x="4" y="20"/>
                      <a:pt x="4" y="20"/>
                      <a:pt x="4" y="20"/>
                    </a:cubicBezTo>
                    <a:cubicBezTo>
                      <a:pt x="4" y="5"/>
                      <a:pt x="4" y="5"/>
                      <a:pt x="4" y="5"/>
                    </a:cubicBezTo>
                    <a:cubicBezTo>
                      <a:pt x="4" y="5"/>
                      <a:pt x="3" y="5"/>
                      <a:pt x="3" y="5"/>
                    </a:cubicBezTo>
                    <a:cubicBezTo>
                      <a:pt x="3" y="5"/>
                      <a:pt x="2" y="6"/>
                      <a:pt x="2" y="6"/>
                    </a:cubicBezTo>
                    <a:cubicBezTo>
                      <a:pt x="2" y="6"/>
                      <a:pt x="1" y="6"/>
                      <a:pt x="1" y="6"/>
                    </a:cubicBezTo>
                    <a:cubicBezTo>
                      <a:pt x="0" y="6"/>
                      <a:pt x="0" y="6"/>
                      <a:pt x="0" y="7"/>
                    </a:cubicBezTo>
                    <a:cubicBezTo>
                      <a:pt x="0" y="3"/>
                      <a:pt x="0" y="3"/>
                      <a:pt x="0" y="3"/>
                    </a:cubicBezTo>
                    <a:cubicBezTo>
                      <a:pt x="1" y="3"/>
                      <a:pt x="2" y="2"/>
                      <a:pt x="3" y="2"/>
                    </a:cubicBezTo>
                    <a:cubicBezTo>
                      <a:pt x="4" y="1"/>
                      <a:pt x="5" y="1"/>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42"/>
              <p:cNvSpPr>
                <a:spLocks/>
              </p:cNvSpPr>
              <p:nvPr/>
            </p:nvSpPr>
            <p:spPr bwMode="auto">
              <a:xfrm>
                <a:off x="3560763" y="2640013"/>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43"/>
              <p:cNvSpPr>
                <a:spLocks noEditPoints="1"/>
              </p:cNvSpPr>
              <p:nvPr/>
            </p:nvSpPr>
            <p:spPr bwMode="auto">
              <a:xfrm>
                <a:off x="3559175" y="2700338"/>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44"/>
              <p:cNvSpPr>
                <a:spLocks noEditPoints="1"/>
              </p:cNvSpPr>
              <p:nvPr/>
            </p:nvSpPr>
            <p:spPr bwMode="auto">
              <a:xfrm>
                <a:off x="3559175" y="2762250"/>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7 h 20"/>
                  <a:gd name="T12" fmla="*/ 7 w 14"/>
                  <a:gd name="T13" fmla="*/ 20 h 20"/>
                  <a:gd name="T14" fmla="*/ 7 w 14"/>
                  <a:gd name="T15" fmla="*/ 3 h 20"/>
                  <a:gd name="T16" fmla="*/ 4 w 14"/>
                  <a:gd name="T17" fmla="*/ 10 h 20"/>
                  <a:gd name="T18" fmla="*/ 7 w 14"/>
                  <a:gd name="T19" fmla="*/ 17 h 20"/>
                  <a:gd name="T20" fmla="*/ 9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3"/>
                      <a:pt x="14" y="10"/>
                    </a:cubicBezTo>
                    <a:cubicBezTo>
                      <a:pt x="14" y="13"/>
                      <a:pt x="13" y="15"/>
                      <a:pt x="12" y="17"/>
                    </a:cubicBezTo>
                    <a:cubicBezTo>
                      <a:pt x="11" y="19"/>
                      <a:pt x="9" y="20"/>
                      <a:pt x="7" y="20"/>
                    </a:cubicBezTo>
                    <a:close/>
                    <a:moveTo>
                      <a:pt x="7" y="3"/>
                    </a:moveTo>
                    <a:cubicBezTo>
                      <a:pt x="5" y="3"/>
                      <a:pt x="4" y="6"/>
                      <a:pt x="4" y="10"/>
                    </a:cubicBezTo>
                    <a:cubicBezTo>
                      <a:pt x="4" y="15"/>
                      <a:pt x="5" y="17"/>
                      <a:pt x="7" y="17"/>
                    </a:cubicBezTo>
                    <a:cubicBezTo>
                      <a:pt x="9" y="17"/>
                      <a:pt x="9" y="14"/>
                      <a:pt x="9" y="10"/>
                    </a:cubicBezTo>
                    <a:cubicBezTo>
                      <a:pt x="9"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45"/>
              <p:cNvSpPr>
                <a:spLocks noEditPoints="1"/>
              </p:cNvSpPr>
              <p:nvPr/>
            </p:nvSpPr>
            <p:spPr bwMode="auto">
              <a:xfrm>
                <a:off x="3517900" y="2640013"/>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46"/>
              <p:cNvSpPr>
                <a:spLocks/>
              </p:cNvSpPr>
              <p:nvPr/>
            </p:nvSpPr>
            <p:spPr bwMode="auto">
              <a:xfrm>
                <a:off x="3522663" y="2700338"/>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47"/>
              <p:cNvSpPr>
                <a:spLocks noEditPoints="1"/>
              </p:cNvSpPr>
              <p:nvPr/>
            </p:nvSpPr>
            <p:spPr bwMode="auto">
              <a:xfrm>
                <a:off x="3517900" y="2762250"/>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7 h 20"/>
                  <a:gd name="T12" fmla="*/ 7 w 14"/>
                  <a:gd name="T13" fmla="*/ 20 h 20"/>
                  <a:gd name="T14" fmla="*/ 7 w 14"/>
                  <a:gd name="T15" fmla="*/ 3 h 20"/>
                  <a:gd name="T16" fmla="*/ 5 w 14"/>
                  <a:gd name="T17" fmla="*/ 10 h 20"/>
                  <a:gd name="T18" fmla="*/ 7 w 14"/>
                  <a:gd name="T19" fmla="*/ 17 h 20"/>
                  <a:gd name="T20" fmla="*/ 10 w 14"/>
                  <a:gd name="T21" fmla="*/ 10 h 20"/>
                  <a:gd name="T22" fmla="*/ 7 w 14"/>
                  <a:gd name="T23"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3"/>
                      <a:pt x="14" y="10"/>
                    </a:cubicBezTo>
                    <a:cubicBezTo>
                      <a:pt x="14" y="13"/>
                      <a:pt x="14" y="15"/>
                      <a:pt x="13" y="17"/>
                    </a:cubicBezTo>
                    <a:cubicBezTo>
                      <a:pt x="12" y="19"/>
                      <a:pt x="10" y="20"/>
                      <a:pt x="7" y="20"/>
                    </a:cubicBezTo>
                    <a:close/>
                    <a:moveTo>
                      <a:pt x="7" y="3"/>
                    </a:moveTo>
                    <a:cubicBezTo>
                      <a:pt x="6" y="3"/>
                      <a:pt x="5" y="6"/>
                      <a:pt x="5" y="10"/>
                    </a:cubicBezTo>
                    <a:cubicBezTo>
                      <a:pt x="5" y="15"/>
                      <a:pt x="6" y="17"/>
                      <a:pt x="7" y="17"/>
                    </a:cubicBezTo>
                    <a:cubicBezTo>
                      <a:pt x="9" y="17"/>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48"/>
              <p:cNvSpPr>
                <a:spLocks/>
              </p:cNvSpPr>
              <p:nvPr/>
            </p:nvSpPr>
            <p:spPr bwMode="auto">
              <a:xfrm>
                <a:off x="3113088" y="2740025"/>
                <a:ext cx="793750" cy="635000"/>
              </a:xfrm>
              <a:custGeom>
                <a:avLst/>
                <a:gdLst>
                  <a:gd name="T0" fmla="*/ 115 w 357"/>
                  <a:gd name="T1" fmla="*/ 0 h 286"/>
                  <a:gd name="T2" fmla="*/ 0 w 357"/>
                  <a:gd name="T3" fmla="*/ 0 h 286"/>
                  <a:gd name="T4" fmla="*/ 0 w 357"/>
                  <a:gd name="T5" fmla="*/ 81 h 286"/>
                  <a:gd name="T6" fmla="*/ 1 w 357"/>
                  <a:gd name="T7" fmla="*/ 84 h 286"/>
                  <a:gd name="T8" fmla="*/ 135 w 357"/>
                  <a:gd name="T9" fmla="*/ 286 h 286"/>
                  <a:gd name="T10" fmla="*/ 222 w 357"/>
                  <a:gd name="T11" fmla="*/ 286 h 286"/>
                  <a:gd name="T12" fmla="*/ 356 w 357"/>
                  <a:gd name="T13" fmla="*/ 84 h 286"/>
                  <a:gd name="T14" fmla="*/ 357 w 357"/>
                  <a:gd name="T15" fmla="*/ 81 h 286"/>
                  <a:gd name="T16" fmla="*/ 357 w 357"/>
                  <a:gd name="T17" fmla="*/ 81 h 286"/>
                  <a:gd name="T18" fmla="*/ 357 w 357"/>
                  <a:gd name="T19" fmla="*/ 0 h 286"/>
                  <a:gd name="T20" fmla="*/ 115 w 357"/>
                  <a:gd name="T2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7" h="286">
                    <a:moveTo>
                      <a:pt x="115" y="0"/>
                    </a:moveTo>
                    <a:cubicBezTo>
                      <a:pt x="0" y="0"/>
                      <a:pt x="0" y="0"/>
                      <a:pt x="0" y="0"/>
                    </a:cubicBezTo>
                    <a:cubicBezTo>
                      <a:pt x="0" y="81"/>
                      <a:pt x="0" y="81"/>
                      <a:pt x="0" y="81"/>
                    </a:cubicBezTo>
                    <a:cubicBezTo>
                      <a:pt x="1" y="84"/>
                      <a:pt x="1" y="84"/>
                      <a:pt x="1" y="84"/>
                    </a:cubicBezTo>
                    <a:cubicBezTo>
                      <a:pt x="135" y="286"/>
                      <a:pt x="135" y="286"/>
                      <a:pt x="135" y="286"/>
                    </a:cubicBezTo>
                    <a:cubicBezTo>
                      <a:pt x="222" y="286"/>
                      <a:pt x="222" y="286"/>
                      <a:pt x="222" y="286"/>
                    </a:cubicBezTo>
                    <a:cubicBezTo>
                      <a:pt x="356" y="84"/>
                      <a:pt x="356" y="84"/>
                      <a:pt x="356" y="84"/>
                    </a:cubicBezTo>
                    <a:cubicBezTo>
                      <a:pt x="356" y="83"/>
                      <a:pt x="357" y="82"/>
                      <a:pt x="357" y="81"/>
                    </a:cubicBezTo>
                    <a:cubicBezTo>
                      <a:pt x="357" y="81"/>
                      <a:pt x="357" y="81"/>
                      <a:pt x="357" y="81"/>
                    </a:cubicBezTo>
                    <a:cubicBezTo>
                      <a:pt x="357" y="0"/>
                      <a:pt x="357" y="0"/>
                      <a:pt x="357" y="0"/>
                    </a:cubicBezTo>
                    <a:cubicBezTo>
                      <a:pt x="115" y="0"/>
                      <a:pt x="115" y="0"/>
                      <a:pt x="115"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49"/>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50"/>
              <p:cNvSpPr>
                <a:spLocks/>
              </p:cNvSpPr>
              <p:nvPr/>
            </p:nvSpPr>
            <p:spPr bwMode="auto">
              <a:xfrm>
                <a:off x="3111500" y="2740025"/>
                <a:ext cx="200025" cy="179388"/>
              </a:xfrm>
              <a:custGeom>
                <a:avLst/>
                <a:gdLst>
                  <a:gd name="T0" fmla="*/ 126 w 126"/>
                  <a:gd name="T1" fmla="*/ 0 h 113"/>
                  <a:gd name="T2" fmla="*/ 122 w 126"/>
                  <a:gd name="T3" fmla="*/ 0 h 113"/>
                  <a:gd name="T4" fmla="*/ 0 w 126"/>
                  <a:gd name="T5" fmla="*/ 0 h 113"/>
                  <a:gd name="T6" fmla="*/ 0 w 126"/>
                  <a:gd name="T7" fmla="*/ 113 h 113"/>
                  <a:gd name="T8" fmla="*/ 1 w 126"/>
                  <a:gd name="T9" fmla="*/ 113 h 113"/>
                  <a:gd name="T10" fmla="*/ 1 w 126"/>
                  <a:gd name="T11" fmla="*/ 0 h 113"/>
                  <a:gd name="T12" fmla="*/ 126 w 126"/>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6" h="113">
                    <a:moveTo>
                      <a:pt x="126" y="0"/>
                    </a:moveTo>
                    <a:lnTo>
                      <a:pt x="122" y="0"/>
                    </a:lnTo>
                    <a:lnTo>
                      <a:pt x="0" y="0"/>
                    </a:lnTo>
                    <a:lnTo>
                      <a:pt x="0" y="113"/>
                    </a:lnTo>
                    <a:lnTo>
                      <a:pt x="1" y="113"/>
                    </a:lnTo>
                    <a:lnTo>
                      <a:pt x="1" y="0"/>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151"/>
              <p:cNvSpPr>
                <a:spLocks noChangeArrowheads="1"/>
              </p:cNvSpPr>
              <p:nvPr/>
            </p:nvSpPr>
            <p:spPr bwMode="auto">
              <a:xfrm>
                <a:off x="3113088" y="2740025"/>
                <a:ext cx="198438" cy="179388"/>
              </a:xfrm>
              <a:prstGeom prst="rect">
                <a:avLst/>
              </a:prstGeom>
              <a:solidFill>
                <a:srgbClr val="E9E9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52"/>
              <p:cNvSpPr>
                <a:spLocks noChangeArrowheads="1"/>
              </p:cNvSpPr>
              <p:nvPr/>
            </p:nvSpPr>
            <p:spPr bwMode="auto">
              <a:xfrm>
                <a:off x="3113088" y="2740025"/>
                <a:ext cx="198438"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3"/>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54"/>
              <p:cNvSpPr>
                <a:spLocks/>
              </p:cNvSpPr>
              <p:nvPr/>
            </p:nvSpPr>
            <p:spPr bwMode="auto">
              <a:xfrm>
                <a:off x="3221038" y="3084513"/>
                <a:ext cx="192088" cy="290513"/>
              </a:xfrm>
              <a:custGeom>
                <a:avLst/>
                <a:gdLst>
                  <a:gd name="T0" fmla="*/ 0 w 121"/>
                  <a:gd name="T1" fmla="*/ 0 h 183"/>
                  <a:gd name="T2" fmla="*/ 120 w 121"/>
                  <a:gd name="T3" fmla="*/ 183 h 183"/>
                  <a:gd name="T4" fmla="*/ 121 w 121"/>
                  <a:gd name="T5" fmla="*/ 183 h 183"/>
                  <a:gd name="T6" fmla="*/ 0 w 121"/>
                  <a:gd name="T7" fmla="*/ 0 h 183"/>
                </a:gdLst>
                <a:ahLst/>
                <a:cxnLst>
                  <a:cxn ang="0">
                    <a:pos x="T0" y="T1"/>
                  </a:cxn>
                  <a:cxn ang="0">
                    <a:pos x="T2" y="T3"/>
                  </a:cxn>
                  <a:cxn ang="0">
                    <a:pos x="T4" y="T5"/>
                  </a:cxn>
                  <a:cxn ang="0">
                    <a:pos x="T6" y="T7"/>
                  </a:cxn>
                </a:cxnLst>
                <a:rect l="0" t="0" r="r" b="b"/>
                <a:pathLst>
                  <a:path w="121" h="183">
                    <a:moveTo>
                      <a:pt x="0" y="0"/>
                    </a:moveTo>
                    <a:lnTo>
                      <a:pt x="120" y="183"/>
                    </a:lnTo>
                    <a:lnTo>
                      <a:pt x="121" y="1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55"/>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56"/>
              <p:cNvSpPr>
                <a:spLocks/>
              </p:cNvSpPr>
              <p:nvPr/>
            </p:nvSpPr>
            <p:spPr bwMode="auto">
              <a:xfrm>
                <a:off x="3113088" y="2919413"/>
                <a:ext cx="358775" cy="455613"/>
              </a:xfrm>
              <a:custGeom>
                <a:avLst/>
                <a:gdLst>
                  <a:gd name="T0" fmla="*/ 125 w 226"/>
                  <a:gd name="T1" fmla="*/ 0 h 287"/>
                  <a:gd name="T2" fmla="*/ 125 w 226"/>
                  <a:gd name="T3" fmla="*/ 0 h 287"/>
                  <a:gd name="T4" fmla="*/ 0 w 226"/>
                  <a:gd name="T5" fmla="*/ 0 h 287"/>
                  <a:gd name="T6" fmla="*/ 68 w 226"/>
                  <a:gd name="T7" fmla="*/ 104 h 287"/>
                  <a:gd name="T8" fmla="*/ 189 w 226"/>
                  <a:gd name="T9" fmla="*/ 287 h 287"/>
                  <a:gd name="T10" fmla="*/ 226 w 226"/>
                  <a:gd name="T11" fmla="*/ 287 h 287"/>
                  <a:gd name="T12" fmla="*/ 125 w 226"/>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26" h="287">
                    <a:moveTo>
                      <a:pt x="125" y="0"/>
                    </a:moveTo>
                    <a:lnTo>
                      <a:pt x="125" y="0"/>
                    </a:lnTo>
                    <a:lnTo>
                      <a:pt x="0" y="0"/>
                    </a:lnTo>
                    <a:lnTo>
                      <a:pt x="68" y="104"/>
                    </a:lnTo>
                    <a:lnTo>
                      <a:pt x="189" y="287"/>
                    </a:lnTo>
                    <a:lnTo>
                      <a:pt x="226" y="287"/>
                    </a:lnTo>
                    <a:lnTo>
                      <a:pt x="1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57"/>
              <p:cNvSpPr>
                <a:spLocks/>
              </p:cNvSpPr>
              <p:nvPr/>
            </p:nvSpPr>
            <p:spPr bwMode="auto">
              <a:xfrm>
                <a:off x="3905250" y="2919413"/>
                <a:ext cx="4763" cy="6350"/>
              </a:xfrm>
              <a:custGeom>
                <a:avLst/>
                <a:gdLst>
                  <a:gd name="T0" fmla="*/ 0 w 2"/>
                  <a:gd name="T1" fmla="*/ 3 h 3"/>
                  <a:gd name="T2" fmla="*/ 2 w 2"/>
                  <a:gd name="T3" fmla="*/ 0 h 3"/>
                  <a:gd name="T4" fmla="*/ 1 w 2"/>
                  <a:gd name="T5" fmla="*/ 0 h 3"/>
                  <a:gd name="T6" fmla="*/ 1 w 2"/>
                  <a:gd name="T7" fmla="*/ 0 h 3"/>
                  <a:gd name="T8" fmla="*/ 0 w 2"/>
                  <a:gd name="T9" fmla="*/ 3 h 3"/>
                </a:gdLst>
                <a:ahLst/>
                <a:cxnLst>
                  <a:cxn ang="0">
                    <a:pos x="T0" y="T1"/>
                  </a:cxn>
                  <a:cxn ang="0">
                    <a:pos x="T2" y="T3"/>
                  </a:cxn>
                  <a:cxn ang="0">
                    <a:pos x="T4" y="T5"/>
                  </a:cxn>
                  <a:cxn ang="0">
                    <a:pos x="T6" y="T7"/>
                  </a:cxn>
                  <a:cxn ang="0">
                    <a:pos x="T8" y="T9"/>
                  </a:cxn>
                </a:cxnLst>
                <a:rect l="0" t="0" r="r" b="b"/>
                <a:pathLst>
                  <a:path w="2" h="3">
                    <a:moveTo>
                      <a:pt x="0" y="3"/>
                    </a:moveTo>
                    <a:cubicBezTo>
                      <a:pt x="2" y="0"/>
                      <a:pt x="2" y="0"/>
                      <a:pt x="2" y="0"/>
                    </a:cubicBezTo>
                    <a:cubicBezTo>
                      <a:pt x="1" y="0"/>
                      <a:pt x="1" y="0"/>
                      <a:pt x="1" y="0"/>
                    </a:cubicBezTo>
                    <a:cubicBezTo>
                      <a:pt x="1" y="0"/>
                      <a:pt x="1" y="0"/>
                      <a:pt x="1" y="0"/>
                    </a:cubicBezTo>
                    <a:cubicBezTo>
                      <a:pt x="1"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58"/>
              <p:cNvSpPr>
                <a:spLocks/>
              </p:cNvSpPr>
              <p:nvPr/>
            </p:nvSpPr>
            <p:spPr bwMode="auto">
              <a:xfrm>
                <a:off x="3100388" y="2730500"/>
                <a:ext cx="822325" cy="17463"/>
              </a:xfrm>
              <a:custGeom>
                <a:avLst/>
                <a:gdLst>
                  <a:gd name="T0" fmla="*/ 366 w 370"/>
                  <a:gd name="T1" fmla="*/ 0 h 8"/>
                  <a:gd name="T2" fmla="*/ 365 w 370"/>
                  <a:gd name="T3" fmla="*/ 0 h 8"/>
                  <a:gd name="T4" fmla="*/ 4 w 370"/>
                  <a:gd name="T5" fmla="*/ 0 h 8"/>
                  <a:gd name="T6" fmla="*/ 3 w 370"/>
                  <a:gd name="T7" fmla="*/ 0 h 8"/>
                  <a:gd name="T8" fmla="*/ 0 w 370"/>
                  <a:gd name="T9" fmla="*/ 4 h 8"/>
                  <a:gd name="T10" fmla="*/ 3 w 370"/>
                  <a:gd name="T11" fmla="*/ 8 h 8"/>
                  <a:gd name="T12" fmla="*/ 4 w 370"/>
                  <a:gd name="T13" fmla="*/ 8 h 8"/>
                  <a:gd name="T14" fmla="*/ 365 w 370"/>
                  <a:gd name="T15" fmla="*/ 8 h 8"/>
                  <a:gd name="T16" fmla="*/ 366 w 370"/>
                  <a:gd name="T17" fmla="*/ 8 h 8"/>
                  <a:gd name="T18" fmla="*/ 370 w 370"/>
                  <a:gd name="T19" fmla="*/ 4 h 8"/>
                  <a:gd name="T20" fmla="*/ 366 w 370"/>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8">
                    <a:moveTo>
                      <a:pt x="366" y="0"/>
                    </a:moveTo>
                    <a:cubicBezTo>
                      <a:pt x="365" y="0"/>
                      <a:pt x="365" y="0"/>
                      <a:pt x="365" y="0"/>
                    </a:cubicBezTo>
                    <a:cubicBezTo>
                      <a:pt x="4" y="0"/>
                      <a:pt x="4" y="0"/>
                      <a:pt x="4" y="0"/>
                    </a:cubicBezTo>
                    <a:cubicBezTo>
                      <a:pt x="3" y="0"/>
                      <a:pt x="3" y="0"/>
                      <a:pt x="3" y="0"/>
                    </a:cubicBezTo>
                    <a:cubicBezTo>
                      <a:pt x="1" y="0"/>
                      <a:pt x="0" y="2"/>
                      <a:pt x="0" y="4"/>
                    </a:cubicBezTo>
                    <a:cubicBezTo>
                      <a:pt x="0" y="6"/>
                      <a:pt x="1" y="8"/>
                      <a:pt x="3" y="8"/>
                    </a:cubicBezTo>
                    <a:cubicBezTo>
                      <a:pt x="4" y="8"/>
                      <a:pt x="4" y="8"/>
                      <a:pt x="4" y="8"/>
                    </a:cubicBezTo>
                    <a:cubicBezTo>
                      <a:pt x="365" y="8"/>
                      <a:pt x="365" y="8"/>
                      <a:pt x="365" y="8"/>
                    </a:cubicBezTo>
                    <a:cubicBezTo>
                      <a:pt x="366" y="8"/>
                      <a:pt x="366" y="8"/>
                      <a:pt x="366" y="8"/>
                    </a:cubicBezTo>
                    <a:cubicBezTo>
                      <a:pt x="368" y="8"/>
                      <a:pt x="370" y="6"/>
                      <a:pt x="370" y="4"/>
                    </a:cubicBezTo>
                    <a:cubicBezTo>
                      <a:pt x="370" y="2"/>
                      <a:pt x="368" y="0"/>
                      <a:pt x="36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159"/>
              <p:cNvSpPr>
                <a:spLocks noChangeArrowheads="1"/>
              </p:cNvSpPr>
              <p:nvPr/>
            </p:nvSpPr>
            <p:spPr bwMode="auto">
              <a:xfrm>
                <a:off x="3298825" y="2924175"/>
                <a:ext cx="415925" cy="149225"/>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60"/>
              <p:cNvSpPr>
                <a:spLocks/>
              </p:cNvSpPr>
              <p:nvPr/>
            </p:nvSpPr>
            <p:spPr bwMode="auto">
              <a:xfrm>
                <a:off x="3313113" y="2941638"/>
                <a:ext cx="385763" cy="115888"/>
              </a:xfrm>
              <a:custGeom>
                <a:avLst/>
                <a:gdLst>
                  <a:gd name="T0" fmla="*/ 173 w 173"/>
                  <a:gd name="T1" fmla="*/ 0 h 52"/>
                  <a:gd name="T2" fmla="*/ 137 w 173"/>
                  <a:gd name="T3" fmla="*/ 0 h 52"/>
                  <a:gd name="T4" fmla="*/ 137 w 173"/>
                  <a:gd name="T5" fmla="*/ 22 h 52"/>
                  <a:gd name="T6" fmla="*/ 137 w 173"/>
                  <a:gd name="T7" fmla="*/ 24 h 52"/>
                  <a:gd name="T8" fmla="*/ 136 w 173"/>
                  <a:gd name="T9" fmla="*/ 26 h 52"/>
                  <a:gd name="T10" fmla="*/ 131 w 173"/>
                  <a:gd name="T11" fmla="*/ 28 h 52"/>
                  <a:gd name="T12" fmla="*/ 116 w 173"/>
                  <a:gd name="T13" fmla="*/ 31 h 52"/>
                  <a:gd name="T14" fmla="*/ 108 w 173"/>
                  <a:gd name="T15" fmla="*/ 30 h 52"/>
                  <a:gd name="T16" fmla="*/ 101 w 173"/>
                  <a:gd name="T17" fmla="*/ 28 h 52"/>
                  <a:gd name="T18" fmla="*/ 96 w 173"/>
                  <a:gd name="T19" fmla="*/ 26 h 52"/>
                  <a:gd name="T20" fmla="*/ 95 w 173"/>
                  <a:gd name="T21" fmla="*/ 24 h 52"/>
                  <a:gd name="T22" fmla="*/ 95 w 173"/>
                  <a:gd name="T23" fmla="*/ 22 h 52"/>
                  <a:gd name="T24" fmla="*/ 95 w 173"/>
                  <a:gd name="T25" fmla="*/ 0 h 52"/>
                  <a:gd name="T26" fmla="*/ 0 w 173"/>
                  <a:gd name="T27" fmla="*/ 0 h 52"/>
                  <a:gd name="T28" fmla="*/ 0 w 173"/>
                  <a:gd name="T29" fmla="*/ 52 h 52"/>
                  <a:gd name="T30" fmla="*/ 22 w 173"/>
                  <a:gd name="T31" fmla="*/ 52 h 52"/>
                  <a:gd name="T32" fmla="*/ 22 w 173"/>
                  <a:gd name="T33" fmla="*/ 23 h 52"/>
                  <a:gd name="T34" fmla="*/ 37 w 173"/>
                  <a:gd name="T35" fmla="*/ 8 h 52"/>
                  <a:gd name="T36" fmla="*/ 65 w 173"/>
                  <a:gd name="T37" fmla="*/ 8 h 52"/>
                  <a:gd name="T38" fmla="*/ 67 w 173"/>
                  <a:gd name="T39" fmla="*/ 9 h 52"/>
                  <a:gd name="T40" fmla="*/ 68 w 173"/>
                  <a:gd name="T41" fmla="*/ 10 h 52"/>
                  <a:gd name="T42" fmla="*/ 69 w 173"/>
                  <a:gd name="T43" fmla="*/ 11 h 52"/>
                  <a:gd name="T44" fmla="*/ 70 w 173"/>
                  <a:gd name="T45" fmla="*/ 13 h 52"/>
                  <a:gd name="T46" fmla="*/ 70 w 173"/>
                  <a:gd name="T47" fmla="*/ 52 h 52"/>
                  <a:gd name="T48" fmla="*/ 173 w 173"/>
                  <a:gd name="T49" fmla="*/ 52 h 52"/>
                  <a:gd name="T50" fmla="*/ 173 w 173"/>
                  <a:gd name="T5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52">
                    <a:moveTo>
                      <a:pt x="173" y="0"/>
                    </a:moveTo>
                    <a:cubicBezTo>
                      <a:pt x="137" y="0"/>
                      <a:pt x="137" y="0"/>
                      <a:pt x="137" y="0"/>
                    </a:cubicBezTo>
                    <a:cubicBezTo>
                      <a:pt x="137" y="22"/>
                      <a:pt x="137" y="22"/>
                      <a:pt x="137" y="22"/>
                    </a:cubicBezTo>
                    <a:cubicBezTo>
                      <a:pt x="137" y="23"/>
                      <a:pt x="137" y="24"/>
                      <a:pt x="137" y="24"/>
                    </a:cubicBezTo>
                    <a:cubicBezTo>
                      <a:pt x="136" y="25"/>
                      <a:pt x="136" y="25"/>
                      <a:pt x="136" y="26"/>
                    </a:cubicBezTo>
                    <a:cubicBezTo>
                      <a:pt x="134" y="27"/>
                      <a:pt x="133" y="28"/>
                      <a:pt x="131" y="28"/>
                    </a:cubicBezTo>
                    <a:cubicBezTo>
                      <a:pt x="127" y="30"/>
                      <a:pt x="122" y="31"/>
                      <a:pt x="116" y="31"/>
                    </a:cubicBezTo>
                    <a:cubicBezTo>
                      <a:pt x="113" y="31"/>
                      <a:pt x="110" y="31"/>
                      <a:pt x="108" y="30"/>
                    </a:cubicBezTo>
                    <a:cubicBezTo>
                      <a:pt x="101" y="28"/>
                      <a:pt x="101" y="28"/>
                      <a:pt x="101" y="28"/>
                    </a:cubicBezTo>
                    <a:cubicBezTo>
                      <a:pt x="96" y="26"/>
                      <a:pt x="96" y="26"/>
                      <a:pt x="96" y="26"/>
                    </a:cubicBezTo>
                    <a:cubicBezTo>
                      <a:pt x="95" y="24"/>
                      <a:pt x="95" y="24"/>
                      <a:pt x="95" y="24"/>
                    </a:cubicBezTo>
                    <a:cubicBezTo>
                      <a:pt x="95" y="22"/>
                      <a:pt x="95" y="22"/>
                      <a:pt x="95" y="22"/>
                    </a:cubicBezTo>
                    <a:cubicBezTo>
                      <a:pt x="95" y="0"/>
                      <a:pt x="95" y="0"/>
                      <a:pt x="95" y="0"/>
                    </a:cubicBezTo>
                    <a:cubicBezTo>
                      <a:pt x="0" y="0"/>
                      <a:pt x="0" y="0"/>
                      <a:pt x="0" y="0"/>
                    </a:cubicBezTo>
                    <a:cubicBezTo>
                      <a:pt x="0" y="52"/>
                      <a:pt x="0" y="52"/>
                      <a:pt x="0" y="52"/>
                    </a:cubicBezTo>
                    <a:cubicBezTo>
                      <a:pt x="22" y="52"/>
                      <a:pt x="22" y="52"/>
                      <a:pt x="22" y="52"/>
                    </a:cubicBezTo>
                    <a:cubicBezTo>
                      <a:pt x="22" y="23"/>
                      <a:pt x="22" y="23"/>
                      <a:pt x="22" y="23"/>
                    </a:cubicBezTo>
                    <a:cubicBezTo>
                      <a:pt x="37" y="8"/>
                      <a:pt x="37" y="8"/>
                      <a:pt x="37" y="8"/>
                    </a:cubicBezTo>
                    <a:cubicBezTo>
                      <a:pt x="65" y="8"/>
                      <a:pt x="65" y="8"/>
                      <a:pt x="65" y="8"/>
                    </a:cubicBezTo>
                    <a:cubicBezTo>
                      <a:pt x="67" y="9"/>
                      <a:pt x="67" y="9"/>
                      <a:pt x="67" y="9"/>
                    </a:cubicBezTo>
                    <a:cubicBezTo>
                      <a:pt x="68" y="10"/>
                      <a:pt x="68" y="10"/>
                      <a:pt x="68" y="10"/>
                    </a:cubicBezTo>
                    <a:cubicBezTo>
                      <a:pt x="69" y="11"/>
                      <a:pt x="69" y="11"/>
                      <a:pt x="69" y="11"/>
                    </a:cubicBezTo>
                    <a:cubicBezTo>
                      <a:pt x="70" y="13"/>
                      <a:pt x="70" y="13"/>
                      <a:pt x="70" y="13"/>
                    </a:cubicBezTo>
                    <a:cubicBezTo>
                      <a:pt x="70" y="52"/>
                      <a:pt x="70" y="52"/>
                      <a:pt x="70" y="52"/>
                    </a:cubicBezTo>
                    <a:cubicBezTo>
                      <a:pt x="173" y="52"/>
                      <a:pt x="173" y="52"/>
                      <a:pt x="173" y="52"/>
                    </a:cubicBezTo>
                    <a:lnTo>
                      <a:pt x="17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61"/>
              <p:cNvSpPr>
                <a:spLocks noEditPoints="1"/>
              </p:cNvSpPr>
              <p:nvPr/>
            </p:nvSpPr>
            <p:spPr bwMode="auto">
              <a:xfrm>
                <a:off x="3371850" y="2968625"/>
                <a:ext cx="88900" cy="88900"/>
              </a:xfrm>
              <a:custGeom>
                <a:avLst/>
                <a:gdLst>
                  <a:gd name="T0" fmla="*/ 7 w 56"/>
                  <a:gd name="T1" fmla="*/ 55 h 56"/>
                  <a:gd name="T2" fmla="*/ 8 w 56"/>
                  <a:gd name="T3" fmla="*/ 52 h 56"/>
                  <a:gd name="T4" fmla="*/ 46 w 56"/>
                  <a:gd name="T5" fmla="*/ 52 h 56"/>
                  <a:gd name="T6" fmla="*/ 47 w 56"/>
                  <a:gd name="T7" fmla="*/ 52 h 56"/>
                  <a:gd name="T8" fmla="*/ 49 w 56"/>
                  <a:gd name="T9" fmla="*/ 55 h 56"/>
                  <a:gd name="T10" fmla="*/ 47 w 56"/>
                  <a:gd name="T11" fmla="*/ 56 h 56"/>
                  <a:gd name="T12" fmla="*/ 56 w 56"/>
                  <a:gd name="T13" fmla="*/ 4 h 56"/>
                  <a:gd name="T14" fmla="*/ 54 w 56"/>
                  <a:gd name="T15" fmla="*/ 1 h 56"/>
                  <a:gd name="T16" fmla="*/ 52 w 56"/>
                  <a:gd name="T17" fmla="*/ 0 h 56"/>
                  <a:gd name="T18" fmla="*/ 18 w 56"/>
                  <a:gd name="T19" fmla="*/ 13 h 56"/>
                  <a:gd name="T20" fmla="*/ 17 w 56"/>
                  <a:gd name="T21" fmla="*/ 17 h 56"/>
                  <a:gd name="T22" fmla="*/ 12 w 56"/>
                  <a:gd name="T23" fmla="*/ 18 h 56"/>
                  <a:gd name="T24" fmla="*/ 0 w 56"/>
                  <a:gd name="T25" fmla="*/ 56 h 56"/>
                  <a:gd name="T26" fmla="*/ 7 w 56"/>
                  <a:gd name="T27" fmla="*/ 56 h 56"/>
                  <a:gd name="T28" fmla="*/ 24 w 56"/>
                  <a:gd name="T29" fmla="*/ 18 h 56"/>
                  <a:gd name="T30" fmla="*/ 26 w 56"/>
                  <a:gd name="T31" fmla="*/ 17 h 56"/>
                  <a:gd name="T32" fmla="*/ 47 w 56"/>
                  <a:gd name="T33" fmla="*/ 17 h 56"/>
                  <a:gd name="T34" fmla="*/ 49 w 56"/>
                  <a:gd name="T35" fmla="*/ 18 h 56"/>
                  <a:gd name="T36" fmla="*/ 49 w 56"/>
                  <a:gd name="T37" fmla="*/ 21 h 56"/>
                  <a:gd name="T38" fmla="*/ 47 w 56"/>
                  <a:gd name="T39" fmla="*/ 22 h 56"/>
                  <a:gd name="T40" fmla="*/ 26 w 56"/>
                  <a:gd name="T41" fmla="*/ 22 h 56"/>
                  <a:gd name="T42" fmla="*/ 24 w 56"/>
                  <a:gd name="T43" fmla="*/ 22 h 56"/>
                  <a:gd name="T44" fmla="*/ 24 w 56"/>
                  <a:gd name="T45" fmla="*/ 20 h 56"/>
                  <a:gd name="T46" fmla="*/ 8 w 56"/>
                  <a:gd name="T47" fmla="*/ 29 h 56"/>
                  <a:gd name="T48" fmla="*/ 46 w 56"/>
                  <a:gd name="T49" fmla="*/ 28 h 56"/>
                  <a:gd name="T50" fmla="*/ 47 w 56"/>
                  <a:gd name="T51" fmla="*/ 29 h 56"/>
                  <a:gd name="T52" fmla="*/ 49 w 56"/>
                  <a:gd name="T53" fmla="*/ 32 h 56"/>
                  <a:gd name="T54" fmla="*/ 47 w 56"/>
                  <a:gd name="T55" fmla="*/ 34 h 56"/>
                  <a:gd name="T56" fmla="*/ 10 w 56"/>
                  <a:gd name="T57" fmla="*/ 34 h 56"/>
                  <a:gd name="T58" fmla="*/ 8 w 56"/>
                  <a:gd name="T59" fmla="*/ 34 h 56"/>
                  <a:gd name="T60" fmla="*/ 8 w 56"/>
                  <a:gd name="T61" fmla="*/ 29 h 56"/>
                  <a:gd name="T62" fmla="*/ 8 w 56"/>
                  <a:gd name="T63" fmla="*/ 41 h 56"/>
                  <a:gd name="T64" fmla="*/ 46 w 56"/>
                  <a:gd name="T65" fmla="*/ 41 h 56"/>
                  <a:gd name="T66" fmla="*/ 47 w 56"/>
                  <a:gd name="T67" fmla="*/ 41 h 56"/>
                  <a:gd name="T68" fmla="*/ 49 w 56"/>
                  <a:gd name="T69" fmla="*/ 43 h 56"/>
                  <a:gd name="T70" fmla="*/ 47 w 56"/>
                  <a:gd name="T71" fmla="*/ 45 h 56"/>
                  <a:gd name="T72" fmla="*/ 10 w 56"/>
                  <a:gd name="T73" fmla="*/ 46 h 56"/>
                  <a:gd name="T74" fmla="*/ 8 w 56"/>
                  <a:gd name="T75" fmla="*/ 45 h 56"/>
                  <a:gd name="T76" fmla="*/ 8 w 56"/>
                  <a:gd name="T77" fmla="*/ 4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56">
                    <a:moveTo>
                      <a:pt x="7" y="56"/>
                    </a:moveTo>
                    <a:lnTo>
                      <a:pt x="7" y="55"/>
                    </a:lnTo>
                    <a:lnTo>
                      <a:pt x="8" y="52"/>
                    </a:lnTo>
                    <a:lnTo>
                      <a:pt x="8" y="52"/>
                    </a:lnTo>
                    <a:lnTo>
                      <a:pt x="10" y="52"/>
                    </a:lnTo>
                    <a:lnTo>
                      <a:pt x="46" y="52"/>
                    </a:lnTo>
                    <a:lnTo>
                      <a:pt x="47" y="52"/>
                    </a:lnTo>
                    <a:lnTo>
                      <a:pt x="47" y="52"/>
                    </a:lnTo>
                    <a:lnTo>
                      <a:pt x="49" y="53"/>
                    </a:lnTo>
                    <a:lnTo>
                      <a:pt x="49" y="55"/>
                    </a:lnTo>
                    <a:lnTo>
                      <a:pt x="49" y="56"/>
                    </a:lnTo>
                    <a:lnTo>
                      <a:pt x="47" y="56"/>
                    </a:lnTo>
                    <a:lnTo>
                      <a:pt x="56" y="56"/>
                    </a:lnTo>
                    <a:lnTo>
                      <a:pt x="56" y="4"/>
                    </a:lnTo>
                    <a:lnTo>
                      <a:pt x="56" y="3"/>
                    </a:lnTo>
                    <a:lnTo>
                      <a:pt x="54" y="1"/>
                    </a:lnTo>
                    <a:lnTo>
                      <a:pt x="53" y="0"/>
                    </a:lnTo>
                    <a:lnTo>
                      <a:pt x="52" y="0"/>
                    </a:lnTo>
                    <a:lnTo>
                      <a:pt x="18" y="0"/>
                    </a:lnTo>
                    <a:lnTo>
                      <a:pt x="18" y="13"/>
                    </a:lnTo>
                    <a:lnTo>
                      <a:pt x="18" y="15"/>
                    </a:lnTo>
                    <a:lnTo>
                      <a:pt x="17" y="17"/>
                    </a:lnTo>
                    <a:lnTo>
                      <a:pt x="14" y="18"/>
                    </a:lnTo>
                    <a:lnTo>
                      <a:pt x="12" y="18"/>
                    </a:lnTo>
                    <a:lnTo>
                      <a:pt x="0" y="18"/>
                    </a:lnTo>
                    <a:lnTo>
                      <a:pt x="0" y="56"/>
                    </a:lnTo>
                    <a:lnTo>
                      <a:pt x="7" y="56"/>
                    </a:lnTo>
                    <a:lnTo>
                      <a:pt x="7" y="56"/>
                    </a:lnTo>
                    <a:close/>
                    <a:moveTo>
                      <a:pt x="24" y="20"/>
                    </a:moveTo>
                    <a:lnTo>
                      <a:pt x="24" y="18"/>
                    </a:lnTo>
                    <a:lnTo>
                      <a:pt x="24" y="18"/>
                    </a:lnTo>
                    <a:lnTo>
                      <a:pt x="26" y="17"/>
                    </a:lnTo>
                    <a:lnTo>
                      <a:pt x="46" y="17"/>
                    </a:lnTo>
                    <a:lnTo>
                      <a:pt x="47" y="17"/>
                    </a:lnTo>
                    <a:lnTo>
                      <a:pt x="47" y="18"/>
                    </a:lnTo>
                    <a:lnTo>
                      <a:pt x="49" y="18"/>
                    </a:lnTo>
                    <a:lnTo>
                      <a:pt x="49" y="20"/>
                    </a:lnTo>
                    <a:lnTo>
                      <a:pt x="49" y="21"/>
                    </a:lnTo>
                    <a:lnTo>
                      <a:pt x="47" y="22"/>
                    </a:lnTo>
                    <a:lnTo>
                      <a:pt x="47" y="22"/>
                    </a:lnTo>
                    <a:lnTo>
                      <a:pt x="46" y="22"/>
                    </a:lnTo>
                    <a:lnTo>
                      <a:pt x="26" y="22"/>
                    </a:lnTo>
                    <a:lnTo>
                      <a:pt x="25" y="22"/>
                    </a:lnTo>
                    <a:lnTo>
                      <a:pt x="24" y="22"/>
                    </a:lnTo>
                    <a:lnTo>
                      <a:pt x="24" y="21"/>
                    </a:lnTo>
                    <a:lnTo>
                      <a:pt x="24" y="20"/>
                    </a:lnTo>
                    <a:close/>
                    <a:moveTo>
                      <a:pt x="8" y="29"/>
                    </a:moveTo>
                    <a:lnTo>
                      <a:pt x="8" y="29"/>
                    </a:lnTo>
                    <a:lnTo>
                      <a:pt x="10" y="28"/>
                    </a:lnTo>
                    <a:lnTo>
                      <a:pt x="46" y="28"/>
                    </a:lnTo>
                    <a:lnTo>
                      <a:pt x="47" y="29"/>
                    </a:lnTo>
                    <a:lnTo>
                      <a:pt x="47" y="29"/>
                    </a:lnTo>
                    <a:lnTo>
                      <a:pt x="49" y="31"/>
                    </a:lnTo>
                    <a:lnTo>
                      <a:pt x="49" y="32"/>
                    </a:lnTo>
                    <a:lnTo>
                      <a:pt x="47" y="34"/>
                    </a:lnTo>
                    <a:lnTo>
                      <a:pt x="47" y="34"/>
                    </a:lnTo>
                    <a:lnTo>
                      <a:pt x="46" y="34"/>
                    </a:lnTo>
                    <a:lnTo>
                      <a:pt x="10" y="34"/>
                    </a:lnTo>
                    <a:lnTo>
                      <a:pt x="8" y="34"/>
                    </a:lnTo>
                    <a:lnTo>
                      <a:pt x="8" y="34"/>
                    </a:lnTo>
                    <a:lnTo>
                      <a:pt x="7" y="31"/>
                    </a:lnTo>
                    <a:lnTo>
                      <a:pt x="8" y="29"/>
                    </a:lnTo>
                    <a:close/>
                    <a:moveTo>
                      <a:pt x="8" y="41"/>
                    </a:moveTo>
                    <a:lnTo>
                      <a:pt x="8" y="41"/>
                    </a:lnTo>
                    <a:lnTo>
                      <a:pt x="10" y="41"/>
                    </a:lnTo>
                    <a:lnTo>
                      <a:pt x="46" y="41"/>
                    </a:lnTo>
                    <a:lnTo>
                      <a:pt x="47" y="41"/>
                    </a:lnTo>
                    <a:lnTo>
                      <a:pt x="47" y="41"/>
                    </a:lnTo>
                    <a:lnTo>
                      <a:pt x="49" y="42"/>
                    </a:lnTo>
                    <a:lnTo>
                      <a:pt x="49" y="43"/>
                    </a:lnTo>
                    <a:lnTo>
                      <a:pt x="47" y="45"/>
                    </a:lnTo>
                    <a:lnTo>
                      <a:pt x="47" y="45"/>
                    </a:lnTo>
                    <a:lnTo>
                      <a:pt x="46" y="46"/>
                    </a:lnTo>
                    <a:lnTo>
                      <a:pt x="10" y="46"/>
                    </a:lnTo>
                    <a:lnTo>
                      <a:pt x="8" y="45"/>
                    </a:lnTo>
                    <a:lnTo>
                      <a:pt x="8" y="45"/>
                    </a:lnTo>
                    <a:lnTo>
                      <a:pt x="7" y="43"/>
                    </a:lnTo>
                    <a:lnTo>
                      <a:pt x="8" y="41"/>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62"/>
              <p:cNvSpPr>
                <a:spLocks/>
              </p:cNvSpPr>
              <p:nvPr/>
            </p:nvSpPr>
            <p:spPr bwMode="auto">
              <a:xfrm>
                <a:off x="3525838" y="2941638"/>
                <a:ext cx="92075" cy="69850"/>
              </a:xfrm>
              <a:custGeom>
                <a:avLst/>
                <a:gdLst>
                  <a:gd name="T0" fmla="*/ 0 w 42"/>
                  <a:gd name="T1" fmla="*/ 24 h 31"/>
                  <a:gd name="T2" fmla="*/ 1 w 42"/>
                  <a:gd name="T3" fmla="*/ 26 h 31"/>
                  <a:gd name="T4" fmla="*/ 6 w 42"/>
                  <a:gd name="T5" fmla="*/ 28 h 31"/>
                  <a:gd name="T6" fmla="*/ 13 w 42"/>
                  <a:gd name="T7" fmla="*/ 30 h 31"/>
                  <a:gd name="T8" fmla="*/ 21 w 42"/>
                  <a:gd name="T9" fmla="*/ 31 h 31"/>
                  <a:gd name="T10" fmla="*/ 36 w 42"/>
                  <a:gd name="T11" fmla="*/ 28 h 31"/>
                  <a:gd name="T12" fmla="*/ 41 w 42"/>
                  <a:gd name="T13" fmla="*/ 26 h 31"/>
                  <a:gd name="T14" fmla="*/ 42 w 42"/>
                  <a:gd name="T15" fmla="*/ 24 h 31"/>
                  <a:gd name="T16" fmla="*/ 42 w 42"/>
                  <a:gd name="T17" fmla="*/ 22 h 31"/>
                  <a:gd name="T18" fmla="*/ 42 w 42"/>
                  <a:gd name="T19" fmla="*/ 0 h 31"/>
                  <a:gd name="T20" fmla="*/ 0 w 42"/>
                  <a:gd name="T21" fmla="*/ 0 h 31"/>
                  <a:gd name="T22" fmla="*/ 0 w 42"/>
                  <a:gd name="T23" fmla="*/ 22 h 31"/>
                  <a:gd name="T24" fmla="*/ 0 w 42"/>
                  <a:gd name="T2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31">
                    <a:moveTo>
                      <a:pt x="0" y="24"/>
                    </a:moveTo>
                    <a:cubicBezTo>
                      <a:pt x="1" y="26"/>
                      <a:pt x="1" y="26"/>
                      <a:pt x="1" y="26"/>
                    </a:cubicBezTo>
                    <a:cubicBezTo>
                      <a:pt x="6" y="28"/>
                      <a:pt x="6" y="28"/>
                      <a:pt x="6" y="28"/>
                    </a:cubicBezTo>
                    <a:cubicBezTo>
                      <a:pt x="13" y="30"/>
                      <a:pt x="13" y="30"/>
                      <a:pt x="13" y="30"/>
                    </a:cubicBezTo>
                    <a:cubicBezTo>
                      <a:pt x="15" y="31"/>
                      <a:pt x="18" y="31"/>
                      <a:pt x="21" y="31"/>
                    </a:cubicBezTo>
                    <a:cubicBezTo>
                      <a:pt x="27" y="31"/>
                      <a:pt x="32" y="30"/>
                      <a:pt x="36" y="28"/>
                    </a:cubicBezTo>
                    <a:cubicBezTo>
                      <a:pt x="38" y="28"/>
                      <a:pt x="39" y="27"/>
                      <a:pt x="41" y="26"/>
                    </a:cubicBezTo>
                    <a:cubicBezTo>
                      <a:pt x="41" y="25"/>
                      <a:pt x="41" y="25"/>
                      <a:pt x="42" y="24"/>
                    </a:cubicBezTo>
                    <a:cubicBezTo>
                      <a:pt x="42" y="24"/>
                      <a:pt x="42" y="23"/>
                      <a:pt x="42" y="22"/>
                    </a:cubicBezTo>
                    <a:cubicBezTo>
                      <a:pt x="42" y="0"/>
                      <a:pt x="42" y="0"/>
                      <a:pt x="42" y="0"/>
                    </a:cubicBezTo>
                    <a:cubicBezTo>
                      <a:pt x="0" y="0"/>
                      <a:pt x="0" y="0"/>
                      <a:pt x="0" y="0"/>
                    </a:cubicBezTo>
                    <a:cubicBezTo>
                      <a:pt x="0" y="22"/>
                      <a:pt x="0" y="22"/>
                      <a:pt x="0" y="22"/>
                    </a:cubicBezTo>
                    <a:lnTo>
                      <a:pt x="0" y="24"/>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63"/>
              <p:cNvSpPr>
                <a:spLocks/>
              </p:cNvSpPr>
              <p:nvPr/>
            </p:nvSpPr>
            <p:spPr bwMode="auto">
              <a:xfrm>
                <a:off x="3382963" y="3013075"/>
                <a:ext cx="66675" cy="9525"/>
              </a:xfrm>
              <a:custGeom>
                <a:avLst/>
                <a:gdLst>
                  <a:gd name="T0" fmla="*/ 1 w 42"/>
                  <a:gd name="T1" fmla="*/ 6 h 6"/>
                  <a:gd name="T2" fmla="*/ 3 w 42"/>
                  <a:gd name="T3" fmla="*/ 6 h 6"/>
                  <a:gd name="T4" fmla="*/ 39 w 42"/>
                  <a:gd name="T5" fmla="*/ 6 h 6"/>
                  <a:gd name="T6" fmla="*/ 40 w 42"/>
                  <a:gd name="T7" fmla="*/ 6 h 6"/>
                  <a:gd name="T8" fmla="*/ 40 w 42"/>
                  <a:gd name="T9" fmla="*/ 6 h 6"/>
                  <a:gd name="T10" fmla="*/ 42 w 42"/>
                  <a:gd name="T11" fmla="*/ 4 h 6"/>
                  <a:gd name="T12" fmla="*/ 42 w 42"/>
                  <a:gd name="T13" fmla="*/ 3 h 6"/>
                  <a:gd name="T14" fmla="*/ 40 w 42"/>
                  <a:gd name="T15" fmla="*/ 1 h 6"/>
                  <a:gd name="T16" fmla="*/ 40 w 42"/>
                  <a:gd name="T17" fmla="*/ 1 h 6"/>
                  <a:gd name="T18" fmla="*/ 39 w 42"/>
                  <a:gd name="T19" fmla="*/ 0 h 6"/>
                  <a:gd name="T20" fmla="*/ 3 w 42"/>
                  <a:gd name="T21" fmla="*/ 0 h 6"/>
                  <a:gd name="T22" fmla="*/ 1 w 42"/>
                  <a:gd name="T23" fmla="*/ 1 h 6"/>
                  <a:gd name="T24" fmla="*/ 1 w 42"/>
                  <a:gd name="T25" fmla="*/ 1 h 6"/>
                  <a:gd name="T26" fmla="*/ 0 w 42"/>
                  <a:gd name="T27" fmla="*/ 3 h 6"/>
                  <a:gd name="T28" fmla="*/ 1 w 42"/>
                  <a:gd name="T29" fmla="*/ 6 h 6"/>
                  <a:gd name="T30" fmla="*/ 1 w 4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6">
                    <a:moveTo>
                      <a:pt x="1" y="6"/>
                    </a:moveTo>
                    <a:lnTo>
                      <a:pt x="3" y="6"/>
                    </a:lnTo>
                    <a:lnTo>
                      <a:pt x="39" y="6"/>
                    </a:lnTo>
                    <a:lnTo>
                      <a:pt x="40" y="6"/>
                    </a:lnTo>
                    <a:lnTo>
                      <a:pt x="40" y="6"/>
                    </a:lnTo>
                    <a:lnTo>
                      <a:pt x="42" y="4"/>
                    </a:lnTo>
                    <a:lnTo>
                      <a:pt x="42" y="3"/>
                    </a:lnTo>
                    <a:lnTo>
                      <a:pt x="40" y="1"/>
                    </a:lnTo>
                    <a:lnTo>
                      <a:pt x="40" y="1"/>
                    </a:lnTo>
                    <a:lnTo>
                      <a:pt x="39" y="0"/>
                    </a:lnTo>
                    <a:lnTo>
                      <a:pt x="3" y="0"/>
                    </a:lnTo>
                    <a:lnTo>
                      <a:pt x="1" y="1"/>
                    </a:lnTo>
                    <a:lnTo>
                      <a:pt x="1" y="1"/>
                    </a:lnTo>
                    <a:lnTo>
                      <a:pt x="0" y="3"/>
                    </a:lnTo>
                    <a:lnTo>
                      <a:pt x="1" y="6"/>
                    </a:lnTo>
                    <a:lnTo>
                      <a:pt x="1"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64"/>
              <p:cNvSpPr>
                <a:spLocks/>
              </p:cNvSpPr>
              <p:nvPr/>
            </p:nvSpPr>
            <p:spPr bwMode="auto">
              <a:xfrm>
                <a:off x="3409950" y="2995613"/>
                <a:ext cx="39688" cy="7938"/>
              </a:xfrm>
              <a:custGeom>
                <a:avLst/>
                <a:gdLst>
                  <a:gd name="T0" fmla="*/ 1 w 25"/>
                  <a:gd name="T1" fmla="*/ 5 h 5"/>
                  <a:gd name="T2" fmla="*/ 2 w 25"/>
                  <a:gd name="T3" fmla="*/ 5 h 5"/>
                  <a:gd name="T4" fmla="*/ 22 w 25"/>
                  <a:gd name="T5" fmla="*/ 5 h 5"/>
                  <a:gd name="T6" fmla="*/ 23 w 25"/>
                  <a:gd name="T7" fmla="*/ 5 h 5"/>
                  <a:gd name="T8" fmla="*/ 23 w 25"/>
                  <a:gd name="T9" fmla="*/ 5 h 5"/>
                  <a:gd name="T10" fmla="*/ 25 w 25"/>
                  <a:gd name="T11" fmla="*/ 4 h 5"/>
                  <a:gd name="T12" fmla="*/ 25 w 25"/>
                  <a:gd name="T13" fmla="*/ 3 h 5"/>
                  <a:gd name="T14" fmla="*/ 25 w 25"/>
                  <a:gd name="T15" fmla="*/ 1 h 5"/>
                  <a:gd name="T16" fmla="*/ 23 w 25"/>
                  <a:gd name="T17" fmla="*/ 1 h 5"/>
                  <a:gd name="T18" fmla="*/ 23 w 25"/>
                  <a:gd name="T19" fmla="*/ 0 h 5"/>
                  <a:gd name="T20" fmla="*/ 22 w 25"/>
                  <a:gd name="T21" fmla="*/ 0 h 5"/>
                  <a:gd name="T22" fmla="*/ 2 w 25"/>
                  <a:gd name="T23" fmla="*/ 0 h 5"/>
                  <a:gd name="T24" fmla="*/ 0 w 25"/>
                  <a:gd name="T25" fmla="*/ 1 h 5"/>
                  <a:gd name="T26" fmla="*/ 0 w 25"/>
                  <a:gd name="T27" fmla="*/ 1 h 5"/>
                  <a:gd name="T28" fmla="*/ 0 w 25"/>
                  <a:gd name="T29" fmla="*/ 3 h 5"/>
                  <a:gd name="T30" fmla="*/ 0 w 25"/>
                  <a:gd name="T31" fmla="*/ 4 h 5"/>
                  <a:gd name="T32" fmla="*/ 0 w 25"/>
                  <a:gd name="T33" fmla="*/ 5 h 5"/>
                  <a:gd name="T34" fmla="*/ 1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1" y="5"/>
                    </a:moveTo>
                    <a:lnTo>
                      <a:pt x="2" y="5"/>
                    </a:lnTo>
                    <a:lnTo>
                      <a:pt x="22" y="5"/>
                    </a:lnTo>
                    <a:lnTo>
                      <a:pt x="23" y="5"/>
                    </a:lnTo>
                    <a:lnTo>
                      <a:pt x="23" y="5"/>
                    </a:lnTo>
                    <a:lnTo>
                      <a:pt x="25" y="4"/>
                    </a:lnTo>
                    <a:lnTo>
                      <a:pt x="25" y="3"/>
                    </a:lnTo>
                    <a:lnTo>
                      <a:pt x="25" y="1"/>
                    </a:lnTo>
                    <a:lnTo>
                      <a:pt x="23" y="1"/>
                    </a:lnTo>
                    <a:lnTo>
                      <a:pt x="23" y="0"/>
                    </a:lnTo>
                    <a:lnTo>
                      <a:pt x="22" y="0"/>
                    </a:lnTo>
                    <a:lnTo>
                      <a:pt x="2" y="0"/>
                    </a:lnTo>
                    <a:lnTo>
                      <a:pt x="0" y="1"/>
                    </a:lnTo>
                    <a:lnTo>
                      <a:pt x="0" y="1"/>
                    </a:lnTo>
                    <a:lnTo>
                      <a:pt x="0" y="3"/>
                    </a:lnTo>
                    <a:lnTo>
                      <a:pt x="0" y="4"/>
                    </a:lnTo>
                    <a:lnTo>
                      <a:pt x="0" y="5"/>
                    </a:lnTo>
                    <a:lnTo>
                      <a:pt x="1"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65"/>
              <p:cNvSpPr>
                <a:spLocks/>
              </p:cNvSpPr>
              <p:nvPr/>
            </p:nvSpPr>
            <p:spPr bwMode="auto">
              <a:xfrm>
                <a:off x="3382963" y="3033713"/>
                <a:ext cx="66675" cy="7938"/>
              </a:xfrm>
              <a:custGeom>
                <a:avLst/>
                <a:gdLst>
                  <a:gd name="T0" fmla="*/ 1 w 42"/>
                  <a:gd name="T1" fmla="*/ 4 h 5"/>
                  <a:gd name="T2" fmla="*/ 3 w 42"/>
                  <a:gd name="T3" fmla="*/ 5 h 5"/>
                  <a:gd name="T4" fmla="*/ 39 w 42"/>
                  <a:gd name="T5" fmla="*/ 5 h 5"/>
                  <a:gd name="T6" fmla="*/ 40 w 42"/>
                  <a:gd name="T7" fmla="*/ 4 h 5"/>
                  <a:gd name="T8" fmla="*/ 40 w 42"/>
                  <a:gd name="T9" fmla="*/ 4 h 5"/>
                  <a:gd name="T10" fmla="*/ 42 w 42"/>
                  <a:gd name="T11" fmla="*/ 2 h 5"/>
                  <a:gd name="T12" fmla="*/ 42 w 42"/>
                  <a:gd name="T13" fmla="*/ 1 h 5"/>
                  <a:gd name="T14" fmla="*/ 40 w 42"/>
                  <a:gd name="T15" fmla="*/ 0 h 5"/>
                  <a:gd name="T16" fmla="*/ 40 w 42"/>
                  <a:gd name="T17" fmla="*/ 0 h 5"/>
                  <a:gd name="T18" fmla="*/ 39 w 42"/>
                  <a:gd name="T19" fmla="*/ 0 h 5"/>
                  <a:gd name="T20" fmla="*/ 3 w 42"/>
                  <a:gd name="T21" fmla="*/ 0 h 5"/>
                  <a:gd name="T22" fmla="*/ 1 w 42"/>
                  <a:gd name="T23" fmla="*/ 0 h 5"/>
                  <a:gd name="T24" fmla="*/ 1 w 42"/>
                  <a:gd name="T25" fmla="*/ 0 h 5"/>
                  <a:gd name="T26" fmla="*/ 0 w 42"/>
                  <a:gd name="T27" fmla="*/ 2 h 5"/>
                  <a:gd name="T28" fmla="*/ 1 w 42"/>
                  <a:gd name="T29" fmla="*/ 4 h 5"/>
                  <a:gd name="T30" fmla="*/ 1 w 42"/>
                  <a:gd name="T3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1" y="4"/>
                    </a:moveTo>
                    <a:lnTo>
                      <a:pt x="3" y="5"/>
                    </a:lnTo>
                    <a:lnTo>
                      <a:pt x="39" y="5"/>
                    </a:lnTo>
                    <a:lnTo>
                      <a:pt x="40" y="4"/>
                    </a:lnTo>
                    <a:lnTo>
                      <a:pt x="40" y="4"/>
                    </a:lnTo>
                    <a:lnTo>
                      <a:pt x="42" y="2"/>
                    </a:lnTo>
                    <a:lnTo>
                      <a:pt x="42" y="1"/>
                    </a:lnTo>
                    <a:lnTo>
                      <a:pt x="40" y="0"/>
                    </a:lnTo>
                    <a:lnTo>
                      <a:pt x="40" y="0"/>
                    </a:lnTo>
                    <a:lnTo>
                      <a:pt x="39" y="0"/>
                    </a:lnTo>
                    <a:lnTo>
                      <a:pt x="3" y="0"/>
                    </a:lnTo>
                    <a:lnTo>
                      <a:pt x="1" y="0"/>
                    </a:lnTo>
                    <a:lnTo>
                      <a:pt x="1" y="0"/>
                    </a:lnTo>
                    <a:lnTo>
                      <a:pt x="0" y="2"/>
                    </a:lnTo>
                    <a:lnTo>
                      <a:pt x="1" y="4"/>
                    </a:lnTo>
                    <a:lnTo>
                      <a:pt x="1"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66"/>
              <p:cNvSpPr>
                <a:spLocks/>
              </p:cNvSpPr>
              <p:nvPr/>
            </p:nvSpPr>
            <p:spPr bwMode="auto">
              <a:xfrm>
                <a:off x="3382963" y="3057525"/>
                <a:ext cx="63500" cy="1588"/>
              </a:xfrm>
              <a:custGeom>
                <a:avLst/>
                <a:gdLst>
                  <a:gd name="T0" fmla="*/ 1 w 40"/>
                  <a:gd name="T1" fmla="*/ 0 h 1"/>
                  <a:gd name="T2" fmla="*/ 1 w 40"/>
                  <a:gd name="T3" fmla="*/ 1 h 1"/>
                  <a:gd name="T4" fmla="*/ 3 w 40"/>
                  <a:gd name="T5" fmla="*/ 1 h 1"/>
                  <a:gd name="T6" fmla="*/ 39 w 40"/>
                  <a:gd name="T7" fmla="*/ 1 h 1"/>
                  <a:gd name="T8" fmla="*/ 40 w 40"/>
                  <a:gd name="T9" fmla="*/ 1 h 1"/>
                  <a:gd name="T10" fmla="*/ 40 w 40"/>
                  <a:gd name="T11" fmla="*/ 0 h 1"/>
                  <a:gd name="T12" fmla="*/ 40 w 40"/>
                  <a:gd name="T13" fmla="*/ 0 h 1"/>
                  <a:gd name="T14" fmla="*/ 0 w 40"/>
                  <a:gd name="T15" fmla="*/ 0 h 1"/>
                  <a:gd name="T16" fmla="*/ 1 w 40"/>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
                    <a:moveTo>
                      <a:pt x="1" y="0"/>
                    </a:moveTo>
                    <a:lnTo>
                      <a:pt x="1" y="1"/>
                    </a:lnTo>
                    <a:lnTo>
                      <a:pt x="3" y="1"/>
                    </a:lnTo>
                    <a:lnTo>
                      <a:pt x="39" y="1"/>
                    </a:lnTo>
                    <a:lnTo>
                      <a:pt x="40" y="1"/>
                    </a:lnTo>
                    <a:lnTo>
                      <a:pt x="40" y="0"/>
                    </a:lnTo>
                    <a:lnTo>
                      <a:pt x="40" y="0"/>
                    </a:lnTo>
                    <a:lnTo>
                      <a:pt x="0" y="0"/>
                    </a:lnTo>
                    <a:lnTo>
                      <a:pt x="1"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67"/>
              <p:cNvSpPr>
                <a:spLocks/>
              </p:cNvSpPr>
              <p:nvPr/>
            </p:nvSpPr>
            <p:spPr bwMode="auto">
              <a:xfrm>
                <a:off x="3382963" y="3051175"/>
                <a:ext cx="66675" cy="6350"/>
              </a:xfrm>
              <a:custGeom>
                <a:avLst/>
                <a:gdLst>
                  <a:gd name="T0" fmla="*/ 42 w 42"/>
                  <a:gd name="T1" fmla="*/ 3 h 4"/>
                  <a:gd name="T2" fmla="*/ 42 w 42"/>
                  <a:gd name="T3" fmla="*/ 1 h 4"/>
                  <a:gd name="T4" fmla="*/ 40 w 42"/>
                  <a:gd name="T5" fmla="*/ 0 h 4"/>
                  <a:gd name="T6" fmla="*/ 40 w 42"/>
                  <a:gd name="T7" fmla="*/ 0 h 4"/>
                  <a:gd name="T8" fmla="*/ 39 w 42"/>
                  <a:gd name="T9" fmla="*/ 0 h 4"/>
                  <a:gd name="T10" fmla="*/ 3 w 42"/>
                  <a:gd name="T11" fmla="*/ 0 h 4"/>
                  <a:gd name="T12" fmla="*/ 1 w 42"/>
                  <a:gd name="T13" fmla="*/ 0 h 4"/>
                  <a:gd name="T14" fmla="*/ 1 w 42"/>
                  <a:gd name="T15" fmla="*/ 0 h 4"/>
                  <a:gd name="T16" fmla="*/ 0 w 42"/>
                  <a:gd name="T17" fmla="*/ 3 h 4"/>
                  <a:gd name="T18" fmla="*/ 0 w 42"/>
                  <a:gd name="T19" fmla="*/ 4 h 4"/>
                  <a:gd name="T20" fmla="*/ 0 w 42"/>
                  <a:gd name="T21" fmla="*/ 4 h 4"/>
                  <a:gd name="T22" fmla="*/ 40 w 42"/>
                  <a:gd name="T23" fmla="*/ 4 h 4"/>
                  <a:gd name="T24" fmla="*/ 42 w 42"/>
                  <a:gd name="T25" fmla="*/ 4 h 4"/>
                  <a:gd name="T26" fmla="*/ 42 w 42"/>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
                    <a:moveTo>
                      <a:pt x="42" y="3"/>
                    </a:moveTo>
                    <a:lnTo>
                      <a:pt x="42" y="1"/>
                    </a:lnTo>
                    <a:lnTo>
                      <a:pt x="40" y="0"/>
                    </a:lnTo>
                    <a:lnTo>
                      <a:pt x="40" y="0"/>
                    </a:lnTo>
                    <a:lnTo>
                      <a:pt x="39" y="0"/>
                    </a:lnTo>
                    <a:lnTo>
                      <a:pt x="3" y="0"/>
                    </a:lnTo>
                    <a:lnTo>
                      <a:pt x="1" y="0"/>
                    </a:lnTo>
                    <a:lnTo>
                      <a:pt x="1" y="0"/>
                    </a:lnTo>
                    <a:lnTo>
                      <a:pt x="0" y="3"/>
                    </a:lnTo>
                    <a:lnTo>
                      <a:pt x="0" y="4"/>
                    </a:lnTo>
                    <a:lnTo>
                      <a:pt x="0" y="4"/>
                    </a:lnTo>
                    <a:lnTo>
                      <a:pt x="40" y="4"/>
                    </a:lnTo>
                    <a:lnTo>
                      <a:pt x="42" y="4"/>
                    </a:lnTo>
                    <a:lnTo>
                      <a:pt x="42" y="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68"/>
              <p:cNvSpPr>
                <a:spLocks/>
              </p:cNvSpPr>
              <p:nvPr/>
            </p:nvSpPr>
            <p:spPr bwMode="auto">
              <a:xfrm>
                <a:off x="3362325" y="2959100"/>
                <a:ext cx="106363" cy="98425"/>
              </a:xfrm>
              <a:custGeom>
                <a:avLst/>
                <a:gdLst>
                  <a:gd name="T0" fmla="*/ 66 w 67"/>
                  <a:gd name="T1" fmla="*/ 5 h 62"/>
                  <a:gd name="T2" fmla="*/ 65 w 67"/>
                  <a:gd name="T3" fmla="*/ 3 h 62"/>
                  <a:gd name="T4" fmla="*/ 63 w 67"/>
                  <a:gd name="T5" fmla="*/ 2 h 62"/>
                  <a:gd name="T6" fmla="*/ 60 w 67"/>
                  <a:gd name="T7" fmla="*/ 0 h 62"/>
                  <a:gd name="T8" fmla="*/ 21 w 67"/>
                  <a:gd name="T9" fmla="*/ 0 h 62"/>
                  <a:gd name="T10" fmla="*/ 0 w 67"/>
                  <a:gd name="T11" fmla="*/ 21 h 62"/>
                  <a:gd name="T12" fmla="*/ 0 w 67"/>
                  <a:gd name="T13" fmla="*/ 62 h 62"/>
                  <a:gd name="T14" fmla="*/ 6 w 67"/>
                  <a:gd name="T15" fmla="*/ 62 h 62"/>
                  <a:gd name="T16" fmla="*/ 6 w 67"/>
                  <a:gd name="T17" fmla="*/ 24 h 62"/>
                  <a:gd name="T18" fmla="*/ 18 w 67"/>
                  <a:gd name="T19" fmla="*/ 24 h 62"/>
                  <a:gd name="T20" fmla="*/ 20 w 67"/>
                  <a:gd name="T21" fmla="*/ 24 h 62"/>
                  <a:gd name="T22" fmla="*/ 23 w 67"/>
                  <a:gd name="T23" fmla="*/ 23 h 62"/>
                  <a:gd name="T24" fmla="*/ 24 w 67"/>
                  <a:gd name="T25" fmla="*/ 21 h 62"/>
                  <a:gd name="T26" fmla="*/ 24 w 67"/>
                  <a:gd name="T27" fmla="*/ 19 h 62"/>
                  <a:gd name="T28" fmla="*/ 24 w 67"/>
                  <a:gd name="T29" fmla="*/ 6 h 62"/>
                  <a:gd name="T30" fmla="*/ 58 w 67"/>
                  <a:gd name="T31" fmla="*/ 6 h 62"/>
                  <a:gd name="T32" fmla="*/ 59 w 67"/>
                  <a:gd name="T33" fmla="*/ 6 h 62"/>
                  <a:gd name="T34" fmla="*/ 60 w 67"/>
                  <a:gd name="T35" fmla="*/ 7 h 62"/>
                  <a:gd name="T36" fmla="*/ 62 w 67"/>
                  <a:gd name="T37" fmla="*/ 9 h 62"/>
                  <a:gd name="T38" fmla="*/ 62 w 67"/>
                  <a:gd name="T39" fmla="*/ 10 h 62"/>
                  <a:gd name="T40" fmla="*/ 62 w 67"/>
                  <a:gd name="T41" fmla="*/ 62 h 62"/>
                  <a:gd name="T42" fmla="*/ 67 w 67"/>
                  <a:gd name="T43" fmla="*/ 62 h 62"/>
                  <a:gd name="T44" fmla="*/ 67 w 67"/>
                  <a:gd name="T45" fmla="*/ 7 h 62"/>
                  <a:gd name="T46" fmla="*/ 66 w 67"/>
                  <a:gd name="T47" fmla="*/ 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2">
                    <a:moveTo>
                      <a:pt x="66" y="5"/>
                    </a:moveTo>
                    <a:lnTo>
                      <a:pt x="65" y="3"/>
                    </a:lnTo>
                    <a:lnTo>
                      <a:pt x="63" y="2"/>
                    </a:lnTo>
                    <a:lnTo>
                      <a:pt x="60" y="0"/>
                    </a:lnTo>
                    <a:lnTo>
                      <a:pt x="21" y="0"/>
                    </a:lnTo>
                    <a:lnTo>
                      <a:pt x="0" y="21"/>
                    </a:lnTo>
                    <a:lnTo>
                      <a:pt x="0" y="62"/>
                    </a:lnTo>
                    <a:lnTo>
                      <a:pt x="6" y="62"/>
                    </a:lnTo>
                    <a:lnTo>
                      <a:pt x="6" y="24"/>
                    </a:lnTo>
                    <a:lnTo>
                      <a:pt x="18" y="24"/>
                    </a:lnTo>
                    <a:lnTo>
                      <a:pt x="20" y="24"/>
                    </a:lnTo>
                    <a:lnTo>
                      <a:pt x="23" y="23"/>
                    </a:lnTo>
                    <a:lnTo>
                      <a:pt x="24" y="21"/>
                    </a:lnTo>
                    <a:lnTo>
                      <a:pt x="24" y="19"/>
                    </a:lnTo>
                    <a:lnTo>
                      <a:pt x="24" y="6"/>
                    </a:lnTo>
                    <a:lnTo>
                      <a:pt x="58" y="6"/>
                    </a:lnTo>
                    <a:lnTo>
                      <a:pt x="59" y="6"/>
                    </a:lnTo>
                    <a:lnTo>
                      <a:pt x="60" y="7"/>
                    </a:lnTo>
                    <a:lnTo>
                      <a:pt x="62" y="9"/>
                    </a:lnTo>
                    <a:lnTo>
                      <a:pt x="62" y="10"/>
                    </a:lnTo>
                    <a:lnTo>
                      <a:pt x="62" y="62"/>
                    </a:lnTo>
                    <a:lnTo>
                      <a:pt x="67" y="62"/>
                    </a:lnTo>
                    <a:lnTo>
                      <a:pt x="67" y="7"/>
                    </a:lnTo>
                    <a:lnTo>
                      <a:pt x="66"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Rectangle 169"/>
              <p:cNvSpPr>
                <a:spLocks noChangeArrowheads="1"/>
              </p:cNvSpPr>
              <p:nvPr/>
            </p:nvSpPr>
            <p:spPr bwMode="auto">
              <a:xfrm>
                <a:off x="3411538" y="3375025"/>
                <a:ext cx="195263" cy="666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93"/>
              <p:cNvSpPr>
                <a:spLocks noEditPoints="1"/>
              </p:cNvSpPr>
              <p:nvPr/>
            </p:nvSpPr>
            <p:spPr bwMode="auto">
              <a:xfrm>
                <a:off x="3276600" y="2284413"/>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4" name="Rectangle 212"/>
            <p:cNvSpPr>
              <a:spLocks noChangeArrowheads="1"/>
            </p:cNvSpPr>
            <p:nvPr/>
          </p:nvSpPr>
          <p:spPr bwMode="auto">
            <a:xfrm>
              <a:off x="1731071" y="3236788"/>
              <a:ext cx="746125" cy="481013"/>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14"/>
            <p:cNvSpPr>
              <a:spLocks noEditPoints="1"/>
            </p:cNvSpPr>
            <p:nvPr/>
          </p:nvSpPr>
          <p:spPr bwMode="auto">
            <a:xfrm>
              <a:off x="1702496" y="3209801"/>
              <a:ext cx="796925" cy="612775"/>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9" name="Group 388"/>
          <p:cNvGrpSpPr/>
          <p:nvPr/>
        </p:nvGrpSpPr>
        <p:grpSpPr>
          <a:xfrm>
            <a:off x="1300172" y="3927350"/>
            <a:ext cx="1828800" cy="2728674"/>
            <a:chOff x="1300172" y="3927350"/>
            <a:chExt cx="1828800" cy="2728674"/>
          </a:xfrm>
        </p:grpSpPr>
        <p:sp>
          <p:nvSpPr>
            <p:cNvPr id="6" name="TextBox 5"/>
            <p:cNvSpPr txBox="1"/>
            <p:nvPr/>
          </p:nvSpPr>
          <p:spPr>
            <a:xfrm>
              <a:off x="1300172" y="5446462"/>
              <a:ext cx="1828800" cy="1209562"/>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Loosely coupled components</a:t>
              </a:r>
            </a:p>
          </p:txBody>
        </p:sp>
        <p:cxnSp>
          <p:nvCxnSpPr>
            <p:cNvPr id="3" name="Straight Arrow Connector 2"/>
            <p:cNvCxnSpPr/>
            <p:nvPr/>
          </p:nvCxnSpPr>
          <p:spPr>
            <a:xfrm>
              <a:off x="2107309" y="3927350"/>
              <a:ext cx="26077" cy="389227"/>
            </a:xfrm>
            <a:prstGeom prst="straightConnector1">
              <a:avLst/>
            </a:prstGeom>
            <a:ln w="571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Freeform 109"/>
            <p:cNvSpPr>
              <a:spLocks noEditPoints="1"/>
            </p:cNvSpPr>
            <p:nvPr/>
          </p:nvSpPr>
          <p:spPr bwMode="auto">
            <a:xfrm>
              <a:off x="2381328" y="4611742"/>
              <a:ext cx="82550" cy="95250"/>
            </a:xfrm>
            <a:custGeom>
              <a:avLst/>
              <a:gdLst>
                <a:gd name="T0" fmla="*/ 19 w 37"/>
                <a:gd name="T1" fmla="*/ 2 h 43"/>
                <a:gd name="T2" fmla="*/ 34 w 37"/>
                <a:gd name="T3" fmla="*/ 6 h 43"/>
                <a:gd name="T4" fmla="*/ 19 w 37"/>
                <a:gd name="T5" fmla="*/ 11 h 43"/>
                <a:gd name="T6" fmla="*/ 3 w 37"/>
                <a:gd name="T7" fmla="*/ 6 h 43"/>
                <a:gd name="T8" fmla="*/ 19 w 37"/>
                <a:gd name="T9" fmla="*/ 2 h 43"/>
                <a:gd name="T10" fmla="*/ 19 w 37"/>
                <a:gd name="T11" fmla="*/ 0 h 43"/>
                <a:gd name="T12" fmla="*/ 12 w 37"/>
                <a:gd name="T13" fmla="*/ 0 h 43"/>
                <a:gd name="T14" fmla="*/ 6 w 37"/>
                <a:gd name="T15" fmla="*/ 2 h 43"/>
                <a:gd name="T16" fmla="*/ 2 w 37"/>
                <a:gd name="T17" fmla="*/ 4 h 43"/>
                <a:gd name="T18" fmla="*/ 1 w 37"/>
                <a:gd name="T19" fmla="*/ 6 h 43"/>
                <a:gd name="T20" fmla="*/ 0 w 37"/>
                <a:gd name="T21" fmla="*/ 7 h 43"/>
                <a:gd name="T22" fmla="*/ 0 w 37"/>
                <a:gd name="T23" fmla="*/ 36 h 43"/>
                <a:gd name="T24" fmla="*/ 1 w 37"/>
                <a:gd name="T25" fmla="*/ 37 h 43"/>
                <a:gd name="T26" fmla="*/ 2 w 37"/>
                <a:gd name="T27" fmla="*/ 39 h 43"/>
                <a:gd name="T28" fmla="*/ 6 w 37"/>
                <a:gd name="T29" fmla="*/ 41 h 43"/>
                <a:gd name="T30" fmla="*/ 12 w 37"/>
                <a:gd name="T31" fmla="*/ 42 h 43"/>
                <a:gd name="T32" fmla="*/ 19 w 37"/>
                <a:gd name="T33" fmla="*/ 43 h 43"/>
                <a:gd name="T34" fmla="*/ 32 w 37"/>
                <a:gd name="T35" fmla="*/ 41 h 43"/>
                <a:gd name="T36" fmla="*/ 35 w 37"/>
                <a:gd name="T37" fmla="*/ 39 h 43"/>
                <a:gd name="T38" fmla="*/ 36 w 37"/>
                <a:gd name="T39" fmla="*/ 37 h 43"/>
                <a:gd name="T40" fmla="*/ 37 w 37"/>
                <a:gd name="T41" fmla="*/ 36 h 43"/>
                <a:gd name="T42" fmla="*/ 37 w 37"/>
                <a:gd name="T43" fmla="*/ 7 h 43"/>
                <a:gd name="T44" fmla="*/ 35 w 37"/>
                <a:gd name="T45" fmla="*/ 4 h 43"/>
                <a:gd name="T46" fmla="*/ 32 w 37"/>
                <a:gd name="T47" fmla="*/ 2 h 43"/>
                <a:gd name="T48" fmla="*/ 26 w 37"/>
                <a:gd name="T49" fmla="*/ 0 h 43"/>
                <a:gd name="T50" fmla="*/ 19 w 37"/>
                <a:gd name="T5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43">
                  <a:moveTo>
                    <a:pt x="19" y="2"/>
                  </a:moveTo>
                  <a:cubicBezTo>
                    <a:pt x="27" y="2"/>
                    <a:pt x="34" y="4"/>
                    <a:pt x="34" y="6"/>
                  </a:cubicBezTo>
                  <a:cubicBezTo>
                    <a:pt x="34" y="9"/>
                    <a:pt x="27" y="11"/>
                    <a:pt x="19" y="11"/>
                  </a:cubicBezTo>
                  <a:cubicBezTo>
                    <a:pt x="10" y="11"/>
                    <a:pt x="3" y="9"/>
                    <a:pt x="3" y="6"/>
                  </a:cubicBezTo>
                  <a:cubicBezTo>
                    <a:pt x="3" y="4"/>
                    <a:pt x="10" y="2"/>
                    <a:pt x="19" y="2"/>
                  </a:cubicBezTo>
                  <a:close/>
                  <a:moveTo>
                    <a:pt x="19" y="0"/>
                  </a:moveTo>
                  <a:cubicBezTo>
                    <a:pt x="12" y="0"/>
                    <a:pt x="12" y="0"/>
                    <a:pt x="12" y="0"/>
                  </a:cubicBezTo>
                  <a:cubicBezTo>
                    <a:pt x="6" y="2"/>
                    <a:pt x="6" y="2"/>
                    <a:pt x="6" y="2"/>
                  </a:cubicBezTo>
                  <a:cubicBezTo>
                    <a:pt x="2" y="4"/>
                    <a:pt x="2" y="4"/>
                    <a:pt x="2" y="4"/>
                  </a:cubicBezTo>
                  <a:cubicBezTo>
                    <a:pt x="1" y="6"/>
                    <a:pt x="1" y="6"/>
                    <a:pt x="1" y="6"/>
                  </a:cubicBezTo>
                  <a:cubicBezTo>
                    <a:pt x="0" y="7"/>
                    <a:pt x="0" y="7"/>
                    <a:pt x="0" y="7"/>
                  </a:cubicBezTo>
                  <a:cubicBezTo>
                    <a:pt x="0" y="36"/>
                    <a:pt x="0" y="36"/>
                    <a:pt x="0" y="36"/>
                  </a:cubicBezTo>
                  <a:cubicBezTo>
                    <a:pt x="1" y="37"/>
                    <a:pt x="1" y="37"/>
                    <a:pt x="1" y="37"/>
                  </a:cubicBezTo>
                  <a:cubicBezTo>
                    <a:pt x="2" y="39"/>
                    <a:pt x="2" y="39"/>
                    <a:pt x="2" y="39"/>
                  </a:cubicBezTo>
                  <a:cubicBezTo>
                    <a:pt x="6" y="41"/>
                    <a:pt x="6" y="41"/>
                    <a:pt x="6" y="41"/>
                  </a:cubicBezTo>
                  <a:cubicBezTo>
                    <a:pt x="12" y="42"/>
                    <a:pt x="12" y="42"/>
                    <a:pt x="12" y="42"/>
                  </a:cubicBezTo>
                  <a:cubicBezTo>
                    <a:pt x="14" y="43"/>
                    <a:pt x="16" y="43"/>
                    <a:pt x="19" y="43"/>
                  </a:cubicBezTo>
                  <a:cubicBezTo>
                    <a:pt x="24" y="43"/>
                    <a:pt x="28" y="42"/>
                    <a:pt x="32" y="41"/>
                  </a:cubicBezTo>
                  <a:cubicBezTo>
                    <a:pt x="33" y="40"/>
                    <a:pt x="35" y="39"/>
                    <a:pt x="35" y="39"/>
                  </a:cubicBezTo>
                  <a:cubicBezTo>
                    <a:pt x="36" y="38"/>
                    <a:pt x="36" y="38"/>
                    <a:pt x="36" y="37"/>
                  </a:cubicBezTo>
                  <a:cubicBezTo>
                    <a:pt x="37" y="37"/>
                    <a:pt x="37" y="36"/>
                    <a:pt x="37" y="36"/>
                  </a:cubicBezTo>
                  <a:cubicBezTo>
                    <a:pt x="37" y="7"/>
                    <a:pt x="37" y="7"/>
                    <a:pt x="37" y="7"/>
                  </a:cubicBezTo>
                  <a:cubicBezTo>
                    <a:pt x="37" y="6"/>
                    <a:pt x="36" y="5"/>
                    <a:pt x="35" y="4"/>
                  </a:cubicBezTo>
                  <a:cubicBezTo>
                    <a:pt x="35" y="3"/>
                    <a:pt x="33" y="3"/>
                    <a:pt x="32" y="2"/>
                  </a:cubicBezTo>
                  <a:cubicBezTo>
                    <a:pt x="30" y="1"/>
                    <a:pt x="28" y="1"/>
                    <a:pt x="26" y="0"/>
                  </a:cubicBezTo>
                  <a:cubicBezTo>
                    <a:pt x="24" y="0"/>
                    <a:pt x="21" y="0"/>
                    <a:pt x="19"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10"/>
            <p:cNvSpPr>
              <a:spLocks noEditPoints="1"/>
            </p:cNvSpPr>
            <p:nvPr/>
          </p:nvSpPr>
          <p:spPr bwMode="auto">
            <a:xfrm>
              <a:off x="2497595" y="4771259"/>
              <a:ext cx="92075" cy="106363"/>
            </a:xfrm>
            <a:custGeom>
              <a:avLst/>
              <a:gdLst>
                <a:gd name="T0" fmla="*/ 21 w 41"/>
                <a:gd name="T1" fmla="*/ 3 h 48"/>
                <a:gd name="T2" fmla="*/ 38 w 41"/>
                <a:gd name="T3" fmla="*/ 7 h 48"/>
                <a:gd name="T4" fmla="*/ 21 w 41"/>
                <a:gd name="T5" fmla="*/ 12 h 48"/>
                <a:gd name="T6" fmla="*/ 4 w 41"/>
                <a:gd name="T7" fmla="*/ 7 h 48"/>
                <a:gd name="T8" fmla="*/ 21 w 41"/>
                <a:gd name="T9" fmla="*/ 3 h 48"/>
                <a:gd name="T10" fmla="*/ 21 w 41"/>
                <a:gd name="T11" fmla="*/ 0 h 48"/>
                <a:gd name="T12" fmla="*/ 13 w 41"/>
                <a:gd name="T13" fmla="*/ 1 h 48"/>
                <a:gd name="T14" fmla="*/ 6 w 41"/>
                <a:gd name="T15" fmla="*/ 2 h 48"/>
                <a:gd name="T16" fmla="*/ 2 w 41"/>
                <a:gd name="T17" fmla="*/ 5 h 48"/>
                <a:gd name="T18" fmla="*/ 1 w 41"/>
                <a:gd name="T19" fmla="*/ 7 h 48"/>
                <a:gd name="T20" fmla="*/ 0 w 41"/>
                <a:gd name="T21" fmla="*/ 8 h 48"/>
                <a:gd name="T22" fmla="*/ 0 w 41"/>
                <a:gd name="T23" fmla="*/ 40 h 48"/>
                <a:gd name="T24" fmla="*/ 1 w 41"/>
                <a:gd name="T25" fmla="*/ 42 h 48"/>
                <a:gd name="T26" fmla="*/ 2 w 41"/>
                <a:gd name="T27" fmla="*/ 43 h 48"/>
                <a:gd name="T28" fmla="*/ 6 w 41"/>
                <a:gd name="T29" fmla="*/ 46 h 48"/>
                <a:gd name="T30" fmla="*/ 13 w 41"/>
                <a:gd name="T31" fmla="*/ 48 h 48"/>
                <a:gd name="T32" fmla="*/ 21 w 41"/>
                <a:gd name="T33" fmla="*/ 48 h 48"/>
                <a:gd name="T34" fmla="*/ 35 w 41"/>
                <a:gd name="T35" fmla="*/ 46 h 48"/>
                <a:gd name="T36" fmla="*/ 40 w 41"/>
                <a:gd name="T37" fmla="*/ 43 h 48"/>
                <a:gd name="T38" fmla="*/ 41 w 41"/>
                <a:gd name="T39" fmla="*/ 42 h 48"/>
                <a:gd name="T40" fmla="*/ 41 w 41"/>
                <a:gd name="T41" fmla="*/ 40 h 48"/>
                <a:gd name="T42" fmla="*/ 41 w 41"/>
                <a:gd name="T43" fmla="*/ 8 h 48"/>
                <a:gd name="T44" fmla="*/ 40 w 41"/>
                <a:gd name="T45" fmla="*/ 5 h 48"/>
                <a:gd name="T46" fmla="*/ 35 w 41"/>
                <a:gd name="T47" fmla="*/ 2 h 48"/>
                <a:gd name="T48" fmla="*/ 29 w 41"/>
                <a:gd name="T49" fmla="*/ 1 h 48"/>
                <a:gd name="T50" fmla="*/ 21 w 41"/>
                <a:gd name="T5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48">
                  <a:moveTo>
                    <a:pt x="21" y="3"/>
                  </a:moveTo>
                  <a:cubicBezTo>
                    <a:pt x="30" y="3"/>
                    <a:pt x="38" y="5"/>
                    <a:pt x="38" y="7"/>
                  </a:cubicBezTo>
                  <a:cubicBezTo>
                    <a:pt x="38" y="10"/>
                    <a:pt x="30" y="12"/>
                    <a:pt x="21" y="12"/>
                  </a:cubicBezTo>
                  <a:cubicBezTo>
                    <a:pt x="11" y="12"/>
                    <a:pt x="4" y="10"/>
                    <a:pt x="4" y="7"/>
                  </a:cubicBezTo>
                  <a:cubicBezTo>
                    <a:pt x="4" y="5"/>
                    <a:pt x="11" y="3"/>
                    <a:pt x="21" y="3"/>
                  </a:cubicBezTo>
                  <a:close/>
                  <a:moveTo>
                    <a:pt x="21" y="0"/>
                  </a:moveTo>
                  <a:cubicBezTo>
                    <a:pt x="13" y="1"/>
                    <a:pt x="13" y="1"/>
                    <a:pt x="13" y="1"/>
                  </a:cubicBezTo>
                  <a:cubicBezTo>
                    <a:pt x="6" y="2"/>
                    <a:pt x="6" y="2"/>
                    <a:pt x="6" y="2"/>
                  </a:cubicBezTo>
                  <a:cubicBezTo>
                    <a:pt x="2" y="5"/>
                    <a:pt x="2" y="5"/>
                    <a:pt x="2" y="5"/>
                  </a:cubicBezTo>
                  <a:cubicBezTo>
                    <a:pt x="1" y="7"/>
                    <a:pt x="1" y="7"/>
                    <a:pt x="1" y="7"/>
                  </a:cubicBezTo>
                  <a:cubicBezTo>
                    <a:pt x="0" y="8"/>
                    <a:pt x="0" y="8"/>
                    <a:pt x="0" y="8"/>
                  </a:cubicBezTo>
                  <a:cubicBezTo>
                    <a:pt x="0" y="40"/>
                    <a:pt x="0" y="40"/>
                    <a:pt x="0" y="40"/>
                  </a:cubicBezTo>
                  <a:cubicBezTo>
                    <a:pt x="1" y="42"/>
                    <a:pt x="1" y="42"/>
                    <a:pt x="1" y="42"/>
                  </a:cubicBezTo>
                  <a:cubicBezTo>
                    <a:pt x="2" y="43"/>
                    <a:pt x="2" y="43"/>
                    <a:pt x="2" y="43"/>
                  </a:cubicBezTo>
                  <a:cubicBezTo>
                    <a:pt x="6" y="46"/>
                    <a:pt x="6" y="46"/>
                    <a:pt x="6" y="46"/>
                  </a:cubicBezTo>
                  <a:cubicBezTo>
                    <a:pt x="13" y="48"/>
                    <a:pt x="13" y="48"/>
                    <a:pt x="13" y="48"/>
                  </a:cubicBezTo>
                  <a:cubicBezTo>
                    <a:pt x="15" y="48"/>
                    <a:pt x="18" y="48"/>
                    <a:pt x="21" y="48"/>
                  </a:cubicBezTo>
                  <a:cubicBezTo>
                    <a:pt x="26" y="48"/>
                    <a:pt x="31" y="47"/>
                    <a:pt x="35" y="46"/>
                  </a:cubicBezTo>
                  <a:cubicBezTo>
                    <a:pt x="37" y="45"/>
                    <a:pt x="38" y="44"/>
                    <a:pt x="40" y="43"/>
                  </a:cubicBezTo>
                  <a:cubicBezTo>
                    <a:pt x="40" y="43"/>
                    <a:pt x="40" y="42"/>
                    <a:pt x="41" y="42"/>
                  </a:cubicBezTo>
                  <a:cubicBezTo>
                    <a:pt x="41" y="41"/>
                    <a:pt x="41" y="41"/>
                    <a:pt x="41" y="40"/>
                  </a:cubicBezTo>
                  <a:cubicBezTo>
                    <a:pt x="41" y="8"/>
                    <a:pt x="41" y="8"/>
                    <a:pt x="41" y="8"/>
                  </a:cubicBezTo>
                  <a:cubicBezTo>
                    <a:pt x="41" y="7"/>
                    <a:pt x="41" y="6"/>
                    <a:pt x="40" y="5"/>
                  </a:cubicBezTo>
                  <a:cubicBezTo>
                    <a:pt x="38" y="4"/>
                    <a:pt x="37" y="3"/>
                    <a:pt x="35" y="2"/>
                  </a:cubicBezTo>
                  <a:cubicBezTo>
                    <a:pt x="33" y="2"/>
                    <a:pt x="31" y="1"/>
                    <a:pt x="29" y="1"/>
                  </a:cubicBezTo>
                  <a:cubicBezTo>
                    <a:pt x="26" y="0"/>
                    <a:pt x="24" y="0"/>
                    <a:pt x="21"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11"/>
            <p:cNvSpPr>
              <a:spLocks noEditPoints="1"/>
            </p:cNvSpPr>
            <p:nvPr/>
          </p:nvSpPr>
          <p:spPr bwMode="auto">
            <a:xfrm>
              <a:off x="2375357" y="5212056"/>
              <a:ext cx="122238" cy="142875"/>
            </a:xfrm>
            <a:custGeom>
              <a:avLst/>
              <a:gdLst>
                <a:gd name="T0" fmla="*/ 27 w 55"/>
                <a:gd name="T1" fmla="*/ 4 h 64"/>
                <a:gd name="T2" fmla="*/ 50 w 55"/>
                <a:gd name="T3" fmla="*/ 10 h 64"/>
                <a:gd name="T4" fmla="*/ 27 w 55"/>
                <a:gd name="T5" fmla="*/ 16 h 64"/>
                <a:gd name="T6" fmla="*/ 5 w 55"/>
                <a:gd name="T7" fmla="*/ 10 h 64"/>
                <a:gd name="T8" fmla="*/ 27 w 55"/>
                <a:gd name="T9" fmla="*/ 4 h 64"/>
                <a:gd name="T10" fmla="*/ 28 w 55"/>
                <a:gd name="T11" fmla="*/ 0 h 64"/>
                <a:gd name="T12" fmla="*/ 17 w 55"/>
                <a:gd name="T13" fmla="*/ 1 h 64"/>
                <a:gd name="T14" fmla="*/ 8 w 55"/>
                <a:gd name="T15" fmla="*/ 3 h 64"/>
                <a:gd name="T16" fmla="*/ 3 w 55"/>
                <a:gd name="T17" fmla="*/ 7 h 64"/>
                <a:gd name="T18" fmla="*/ 1 w 55"/>
                <a:gd name="T19" fmla="*/ 9 h 64"/>
                <a:gd name="T20" fmla="*/ 0 w 55"/>
                <a:gd name="T21" fmla="*/ 11 h 64"/>
                <a:gd name="T22" fmla="*/ 0 w 55"/>
                <a:gd name="T23" fmla="*/ 54 h 64"/>
                <a:gd name="T24" fmla="*/ 1 w 55"/>
                <a:gd name="T25" fmla="*/ 56 h 64"/>
                <a:gd name="T26" fmla="*/ 3 w 55"/>
                <a:gd name="T27" fmla="*/ 58 h 64"/>
                <a:gd name="T28" fmla="*/ 8 w 55"/>
                <a:gd name="T29" fmla="*/ 61 h 64"/>
                <a:gd name="T30" fmla="*/ 17 w 55"/>
                <a:gd name="T31" fmla="*/ 64 h 64"/>
                <a:gd name="T32" fmla="*/ 28 w 55"/>
                <a:gd name="T33" fmla="*/ 64 h 64"/>
                <a:gd name="T34" fmla="*/ 47 w 55"/>
                <a:gd name="T35" fmla="*/ 61 h 64"/>
                <a:gd name="T36" fmla="*/ 53 w 55"/>
                <a:gd name="T37" fmla="*/ 58 h 64"/>
                <a:gd name="T38" fmla="*/ 54 w 55"/>
                <a:gd name="T39" fmla="*/ 56 h 64"/>
                <a:gd name="T40" fmla="*/ 55 w 55"/>
                <a:gd name="T41" fmla="*/ 54 h 64"/>
                <a:gd name="T42" fmla="*/ 55 w 55"/>
                <a:gd name="T43" fmla="*/ 11 h 64"/>
                <a:gd name="T44" fmla="*/ 53 w 55"/>
                <a:gd name="T45" fmla="*/ 7 h 64"/>
                <a:gd name="T46" fmla="*/ 47 w 55"/>
                <a:gd name="T47" fmla="*/ 3 h 64"/>
                <a:gd name="T48" fmla="*/ 38 w 55"/>
                <a:gd name="T49" fmla="*/ 1 h 64"/>
                <a:gd name="T50" fmla="*/ 28 w 55"/>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4">
                  <a:moveTo>
                    <a:pt x="27" y="4"/>
                  </a:moveTo>
                  <a:cubicBezTo>
                    <a:pt x="40" y="4"/>
                    <a:pt x="50" y="6"/>
                    <a:pt x="50" y="10"/>
                  </a:cubicBezTo>
                  <a:cubicBezTo>
                    <a:pt x="50" y="13"/>
                    <a:pt x="40" y="16"/>
                    <a:pt x="27" y="16"/>
                  </a:cubicBezTo>
                  <a:cubicBezTo>
                    <a:pt x="15" y="16"/>
                    <a:pt x="5" y="13"/>
                    <a:pt x="5" y="10"/>
                  </a:cubicBezTo>
                  <a:cubicBezTo>
                    <a:pt x="5" y="6"/>
                    <a:pt x="15" y="4"/>
                    <a:pt x="27" y="4"/>
                  </a:cubicBezTo>
                  <a:close/>
                  <a:moveTo>
                    <a:pt x="28" y="0"/>
                  </a:moveTo>
                  <a:cubicBezTo>
                    <a:pt x="17" y="1"/>
                    <a:pt x="17" y="1"/>
                    <a:pt x="17" y="1"/>
                  </a:cubicBezTo>
                  <a:cubicBezTo>
                    <a:pt x="8" y="3"/>
                    <a:pt x="8" y="3"/>
                    <a:pt x="8" y="3"/>
                  </a:cubicBezTo>
                  <a:cubicBezTo>
                    <a:pt x="3" y="7"/>
                    <a:pt x="3" y="7"/>
                    <a:pt x="3" y="7"/>
                  </a:cubicBezTo>
                  <a:cubicBezTo>
                    <a:pt x="1" y="9"/>
                    <a:pt x="1" y="9"/>
                    <a:pt x="1" y="9"/>
                  </a:cubicBezTo>
                  <a:cubicBezTo>
                    <a:pt x="0" y="11"/>
                    <a:pt x="0" y="11"/>
                    <a:pt x="0" y="11"/>
                  </a:cubicBezTo>
                  <a:cubicBezTo>
                    <a:pt x="0" y="54"/>
                    <a:pt x="0" y="54"/>
                    <a:pt x="0" y="54"/>
                  </a:cubicBezTo>
                  <a:cubicBezTo>
                    <a:pt x="1" y="56"/>
                    <a:pt x="1" y="56"/>
                    <a:pt x="1" y="56"/>
                  </a:cubicBezTo>
                  <a:cubicBezTo>
                    <a:pt x="3" y="58"/>
                    <a:pt x="3" y="58"/>
                    <a:pt x="3" y="58"/>
                  </a:cubicBezTo>
                  <a:cubicBezTo>
                    <a:pt x="8" y="61"/>
                    <a:pt x="8" y="61"/>
                    <a:pt x="8" y="61"/>
                  </a:cubicBezTo>
                  <a:cubicBezTo>
                    <a:pt x="17" y="64"/>
                    <a:pt x="17" y="64"/>
                    <a:pt x="17" y="64"/>
                  </a:cubicBezTo>
                  <a:cubicBezTo>
                    <a:pt x="20" y="64"/>
                    <a:pt x="24" y="64"/>
                    <a:pt x="28" y="64"/>
                  </a:cubicBezTo>
                  <a:cubicBezTo>
                    <a:pt x="35" y="64"/>
                    <a:pt x="42" y="63"/>
                    <a:pt x="47" y="61"/>
                  </a:cubicBezTo>
                  <a:cubicBezTo>
                    <a:pt x="49" y="60"/>
                    <a:pt x="51" y="59"/>
                    <a:pt x="53" y="58"/>
                  </a:cubicBezTo>
                  <a:cubicBezTo>
                    <a:pt x="53" y="57"/>
                    <a:pt x="54" y="57"/>
                    <a:pt x="54" y="56"/>
                  </a:cubicBezTo>
                  <a:cubicBezTo>
                    <a:pt x="54" y="55"/>
                    <a:pt x="55" y="54"/>
                    <a:pt x="55" y="54"/>
                  </a:cubicBezTo>
                  <a:cubicBezTo>
                    <a:pt x="55" y="11"/>
                    <a:pt x="55" y="11"/>
                    <a:pt x="55" y="11"/>
                  </a:cubicBezTo>
                  <a:cubicBezTo>
                    <a:pt x="55" y="10"/>
                    <a:pt x="54" y="8"/>
                    <a:pt x="53" y="7"/>
                  </a:cubicBezTo>
                  <a:cubicBezTo>
                    <a:pt x="51" y="6"/>
                    <a:pt x="49" y="4"/>
                    <a:pt x="47" y="3"/>
                  </a:cubicBezTo>
                  <a:cubicBezTo>
                    <a:pt x="44" y="2"/>
                    <a:pt x="41" y="2"/>
                    <a:pt x="38" y="1"/>
                  </a:cubicBezTo>
                  <a:cubicBezTo>
                    <a:pt x="35" y="1"/>
                    <a:pt x="31" y="0"/>
                    <a:pt x="28"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12"/>
            <p:cNvSpPr>
              <a:spLocks noEditPoints="1"/>
            </p:cNvSpPr>
            <p:nvPr/>
          </p:nvSpPr>
          <p:spPr bwMode="auto">
            <a:xfrm>
              <a:off x="2452856" y="4941888"/>
              <a:ext cx="109538" cy="128588"/>
            </a:xfrm>
            <a:custGeom>
              <a:avLst/>
              <a:gdLst>
                <a:gd name="T0" fmla="*/ 24 w 49"/>
                <a:gd name="T1" fmla="*/ 3 h 58"/>
                <a:gd name="T2" fmla="*/ 45 w 49"/>
                <a:gd name="T3" fmla="*/ 9 h 58"/>
                <a:gd name="T4" fmla="*/ 24 w 49"/>
                <a:gd name="T5" fmla="*/ 15 h 58"/>
                <a:gd name="T6" fmla="*/ 4 w 49"/>
                <a:gd name="T7" fmla="*/ 9 h 58"/>
                <a:gd name="T8" fmla="*/ 24 w 49"/>
                <a:gd name="T9" fmla="*/ 3 h 58"/>
                <a:gd name="T10" fmla="*/ 24 w 49"/>
                <a:gd name="T11" fmla="*/ 0 h 58"/>
                <a:gd name="T12" fmla="*/ 15 w 49"/>
                <a:gd name="T13" fmla="*/ 1 h 58"/>
                <a:gd name="T14" fmla="*/ 7 w 49"/>
                <a:gd name="T15" fmla="*/ 3 h 58"/>
                <a:gd name="T16" fmla="*/ 2 w 49"/>
                <a:gd name="T17" fmla="*/ 6 h 58"/>
                <a:gd name="T18" fmla="*/ 0 w 49"/>
                <a:gd name="T19" fmla="*/ 8 h 58"/>
                <a:gd name="T20" fmla="*/ 0 w 49"/>
                <a:gd name="T21" fmla="*/ 10 h 58"/>
                <a:gd name="T22" fmla="*/ 0 w 49"/>
                <a:gd name="T23" fmla="*/ 48 h 58"/>
                <a:gd name="T24" fmla="*/ 0 w 49"/>
                <a:gd name="T25" fmla="*/ 50 h 58"/>
                <a:gd name="T26" fmla="*/ 2 w 49"/>
                <a:gd name="T27" fmla="*/ 52 h 58"/>
                <a:gd name="T28" fmla="*/ 7 w 49"/>
                <a:gd name="T29" fmla="*/ 55 h 58"/>
                <a:gd name="T30" fmla="*/ 15 w 49"/>
                <a:gd name="T31" fmla="*/ 57 h 58"/>
                <a:gd name="T32" fmla="*/ 24 w 49"/>
                <a:gd name="T33" fmla="*/ 58 h 58"/>
                <a:gd name="T34" fmla="*/ 42 w 49"/>
                <a:gd name="T35" fmla="*/ 55 h 58"/>
                <a:gd name="T36" fmla="*/ 47 w 49"/>
                <a:gd name="T37" fmla="*/ 52 h 58"/>
                <a:gd name="T38" fmla="*/ 48 w 49"/>
                <a:gd name="T39" fmla="*/ 50 h 58"/>
                <a:gd name="T40" fmla="*/ 49 w 49"/>
                <a:gd name="T41" fmla="*/ 48 h 58"/>
                <a:gd name="T42" fmla="*/ 49 w 49"/>
                <a:gd name="T43" fmla="*/ 10 h 58"/>
                <a:gd name="T44" fmla="*/ 47 w 49"/>
                <a:gd name="T45" fmla="*/ 6 h 58"/>
                <a:gd name="T46" fmla="*/ 42 w 49"/>
                <a:gd name="T47" fmla="*/ 3 h 58"/>
                <a:gd name="T48" fmla="*/ 34 w 49"/>
                <a:gd name="T49" fmla="*/ 1 h 58"/>
                <a:gd name="T50" fmla="*/ 24 w 49"/>
                <a:gd name="T5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8">
                  <a:moveTo>
                    <a:pt x="24" y="3"/>
                  </a:moveTo>
                  <a:cubicBezTo>
                    <a:pt x="36" y="3"/>
                    <a:pt x="45" y="6"/>
                    <a:pt x="45" y="9"/>
                  </a:cubicBezTo>
                  <a:cubicBezTo>
                    <a:pt x="45" y="12"/>
                    <a:pt x="36" y="15"/>
                    <a:pt x="24" y="15"/>
                  </a:cubicBezTo>
                  <a:cubicBezTo>
                    <a:pt x="13" y="15"/>
                    <a:pt x="4" y="12"/>
                    <a:pt x="4" y="9"/>
                  </a:cubicBezTo>
                  <a:cubicBezTo>
                    <a:pt x="4" y="6"/>
                    <a:pt x="13" y="3"/>
                    <a:pt x="24" y="3"/>
                  </a:cubicBezTo>
                  <a:close/>
                  <a:moveTo>
                    <a:pt x="24" y="0"/>
                  </a:moveTo>
                  <a:cubicBezTo>
                    <a:pt x="15" y="1"/>
                    <a:pt x="15" y="1"/>
                    <a:pt x="15" y="1"/>
                  </a:cubicBezTo>
                  <a:cubicBezTo>
                    <a:pt x="7" y="3"/>
                    <a:pt x="7" y="3"/>
                    <a:pt x="7" y="3"/>
                  </a:cubicBezTo>
                  <a:cubicBezTo>
                    <a:pt x="2" y="6"/>
                    <a:pt x="2" y="6"/>
                    <a:pt x="2" y="6"/>
                  </a:cubicBezTo>
                  <a:cubicBezTo>
                    <a:pt x="0" y="8"/>
                    <a:pt x="0" y="8"/>
                    <a:pt x="0" y="8"/>
                  </a:cubicBezTo>
                  <a:cubicBezTo>
                    <a:pt x="0" y="10"/>
                    <a:pt x="0" y="10"/>
                    <a:pt x="0" y="10"/>
                  </a:cubicBezTo>
                  <a:cubicBezTo>
                    <a:pt x="0" y="48"/>
                    <a:pt x="0" y="48"/>
                    <a:pt x="0" y="48"/>
                  </a:cubicBezTo>
                  <a:cubicBezTo>
                    <a:pt x="0" y="50"/>
                    <a:pt x="0" y="50"/>
                    <a:pt x="0" y="50"/>
                  </a:cubicBezTo>
                  <a:cubicBezTo>
                    <a:pt x="2" y="52"/>
                    <a:pt x="2" y="52"/>
                    <a:pt x="2" y="52"/>
                  </a:cubicBezTo>
                  <a:cubicBezTo>
                    <a:pt x="7" y="55"/>
                    <a:pt x="7" y="55"/>
                    <a:pt x="7" y="55"/>
                  </a:cubicBezTo>
                  <a:cubicBezTo>
                    <a:pt x="15" y="57"/>
                    <a:pt x="15" y="57"/>
                    <a:pt x="15" y="57"/>
                  </a:cubicBezTo>
                  <a:cubicBezTo>
                    <a:pt x="18" y="58"/>
                    <a:pt x="21" y="58"/>
                    <a:pt x="24" y="58"/>
                  </a:cubicBezTo>
                  <a:cubicBezTo>
                    <a:pt x="31" y="58"/>
                    <a:pt x="37" y="57"/>
                    <a:pt x="42" y="55"/>
                  </a:cubicBezTo>
                  <a:cubicBezTo>
                    <a:pt x="44" y="54"/>
                    <a:pt x="46" y="53"/>
                    <a:pt x="47" y="52"/>
                  </a:cubicBezTo>
                  <a:cubicBezTo>
                    <a:pt x="48" y="52"/>
                    <a:pt x="48" y="51"/>
                    <a:pt x="48" y="50"/>
                  </a:cubicBezTo>
                  <a:cubicBezTo>
                    <a:pt x="49" y="50"/>
                    <a:pt x="49" y="49"/>
                    <a:pt x="49" y="48"/>
                  </a:cubicBezTo>
                  <a:cubicBezTo>
                    <a:pt x="49" y="10"/>
                    <a:pt x="49" y="10"/>
                    <a:pt x="49" y="10"/>
                  </a:cubicBezTo>
                  <a:cubicBezTo>
                    <a:pt x="49" y="8"/>
                    <a:pt x="48" y="7"/>
                    <a:pt x="47" y="6"/>
                  </a:cubicBezTo>
                  <a:cubicBezTo>
                    <a:pt x="46" y="5"/>
                    <a:pt x="44" y="4"/>
                    <a:pt x="42" y="3"/>
                  </a:cubicBezTo>
                  <a:cubicBezTo>
                    <a:pt x="40" y="2"/>
                    <a:pt x="37" y="1"/>
                    <a:pt x="34" y="1"/>
                  </a:cubicBezTo>
                  <a:cubicBezTo>
                    <a:pt x="31" y="0"/>
                    <a:pt x="28" y="0"/>
                    <a:pt x="24"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3" name="Group 382"/>
            <p:cNvGrpSpPr/>
            <p:nvPr/>
          </p:nvGrpSpPr>
          <p:grpSpPr>
            <a:xfrm>
              <a:off x="1766902" y="4991182"/>
              <a:ext cx="155575" cy="190500"/>
              <a:chOff x="2833697" y="4784581"/>
              <a:chExt cx="155575" cy="190500"/>
            </a:xfrm>
          </p:grpSpPr>
          <p:sp>
            <p:nvSpPr>
              <p:cNvPr id="326" name="Freeform 114"/>
              <p:cNvSpPr>
                <a:spLocks/>
              </p:cNvSpPr>
              <p:nvPr/>
            </p:nvSpPr>
            <p:spPr bwMode="auto">
              <a:xfrm>
                <a:off x="2862272" y="4862369"/>
                <a:ext cx="96838" cy="12700"/>
              </a:xfrm>
              <a:custGeom>
                <a:avLst/>
                <a:gdLst>
                  <a:gd name="T0" fmla="*/ 57 w 61"/>
                  <a:gd name="T1" fmla="*/ 8 h 8"/>
                  <a:gd name="T2" fmla="*/ 4 w 61"/>
                  <a:gd name="T3" fmla="*/ 8 h 8"/>
                  <a:gd name="T4" fmla="*/ 3 w 61"/>
                  <a:gd name="T5" fmla="*/ 8 h 8"/>
                  <a:gd name="T6" fmla="*/ 3 w 61"/>
                  <a:gd name="T7" fmla="*/ 8 h 8"/>
                  <a:gd name="T8" fmla="*/ 0 w 61"/>
                  <a:gd name="T9" fmla="*/ 4 h 8"/>
                  <a:gd name="T10" fmla="*/ 3 w 61"/>
                  <a:gd name="T11" fmla="*/ 2 h 8"/>
                  <a:gd name="T12" fmla="*/ 3 w 61"/>
                  <a:gd name="T13" fmla="*/ 1 h 8"/>
                  <a:gd name="T14" fmla="*/ 4 w 61"/>
                  <a:gd name="T15" fmla="*/ 0 h 8"/>
                  <a:gd name="T16" fmla="*/ 57 w 61"/>
                  <a:gd name="T17" fmla="*/ 0 h 8"/>
                  <a:gd name="T18" fmla="*/ 59 w 61"/>
                  <a:gd name="T19" fmla="*/ 1 h 8"/>
                  <a:gd name="T20" fmla="*/ 60 w 61"/>
                  <a:gd name="T21" fmla="*/ 2 h 8"/>
                  <a:gd name="T22" fmla="*/ 61 w 61"/>
                  <a:gd name="T23" fmla="*/ 4 h 8"/>
                  <a:gd name="T24" fmla="*/ 61 w 61"/>
                  <a:gd name="T25" fmla="*/ 7 h 8"/>
                  <a:gd name="T26" fmla="*/ 60 w 61"/>
                  <a:gd name="T27" fmla="*/ 8 h 8"/>
                  <a:gd name="T28" fmla="*/ 59 w 61"/>
                  <a:gd name="T29" fmla="*/ 8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8"/>
                    </a:lnTo>
                    <a:lnTo>
                      <a:pt x="3" y="8"/>
                    </a:lnTo>
                    <a:lnTo>
                      <a:pt x="0" y="4"/>
                    </a:lnTo>
                    <a:lnTo>
                      <a:pt x="3" y="2"/>
                    </a:lnTo>
                    <a:lnTo>
                      <a:pt x="3" y="1"/>
                    </a:lnTo>
                    <a:lnTo>
                      <a:pt x="4" y="0"/>
                    </a:lnTo>
                    <a:lnTo>
                      <a:pt x="57" y="0"/>
                    </a:lnTo>
                    <a:lnTo>
                      <a:pt x="59" y="1"/>
                    </a:lnTo>
                    <a:lnTo>
                      <a:pt x="60" y="2"/>
                    </a:lnTo>
                    <a:lnTo>
                      <a:pt x="61" y="4"/>
                    </a:lnTo>
                    <a:lnTo>
                      <a:pt x="61" y="7"/>
                    </a:lnTo>
                    <a:lnTo>
                      <a:pt x="60" y="8"/>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15"/>
              <p:cNvSpPr>
                <a:spLocks/>
              </p:cNvSpPr>
              <p:nvPr/>
            </p:nvSpPr>
            <p:spPr bwMode="auto">
              <a:xfrm>
                <a:off x="2901959" y="4836969"/>
                <a:ext cx="57150" cy="14288"/>
              </a:xfrm>
              <a:custGeom>
                <a:avLst/>
                <a:gdLst>
                  <a:gd name="T0" fmla="*/ 32 w 36"/>
                  <a:gd name="T1" fmla="*/ 9 h 9"/>
                  <a:gd name="T2" fmla="*/ 3 w 36"/>
                  <a:gd name="T3" fmla="*/ 9 h 9"/>
                  <a:gd name="T4" fmla="*/ 1 w 36"/>
                  <a:gd name="T5" fmla="*/ 7 h 9"/>
                  <a:gd name="T6" fmla="*/ 0 w 36"/>
                  <a:gd name="T7" fmla="*/ 7 h 9"/>
                  <a:gd name="T8" fmla="*/ 0 w 36"/>
                  <a:gd name="T9" fmla="*/ 4 h 9"/>
                  <a:gd name="T10" fmla="*/ 0 w 36"/>
                  <a:gd name="T11" fmla="*/ 4 h 9"/>
                  <a:gd name="T12" fmla="*/ 0 w 36"/>
                  <a:gd name="T13" fmla="*/ 2 h 9"/>
                  <a:gd name="T14" fmla="*/ 0 w 36"/>
                  <a:gd name="T15" fmla="*/ 0 h 9"/>
                  <a:gd name="T16" fmla="*/ 3 w 36"/>
                  <a:gd name="T17" fmla="*/ 0 h 9"/>
                  <a:gd name="T18" fmla="*/ 32 w 36"/>
                  <a:gd name="T19" fmla="*/ 0 h 9"/>
                  <a:gd name="T20" fmla="*/ 34 w 36"/>
                  <a:gd name="T21" fmla="*/ 0 h 9"/>
                  <a:gd name="T22" fmla="*/ 35 w 36"/>
                  <a:gd name="T23" fmla="*/ 0 h 9"/>
                  <a:gd name="T24" fmla="*/ 36 w 36"/>
                  <a:gd name="T25" fmla="*/ 2 h 9"/>
                  <a:gd name="T26" fmla="*/ 36 w 36"/>
                  <a:gd name="T27" fmla="*/ 4 h 9"/>
                  <a:gd name="T28" fmla="*/ 36 w 36"/>
                  <a:gd name="T29" fmla="*/ 4 h 9"/>
                  <a:gd name="T30" fmla="*/ 35 w 36"/>
                  <a:gd name="T31" fmla="*/ 7 h 9"/>
                  <a:gd name="T32" fmla="*/ 34 w 36"/>
                  <a:gd name="T33" fmla="*/ 7 h 9"/>
                  <a:gd name="T34" fmla="*/ 32 w 36"/>
                  <a:gd name="T35"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9">
                    <a:moveTo>
                      <a:pt x="32" y="9"/>
                    </a:moveTo>
                    <a:lnTo>
                      <a:pt x="3" y="9"/>
                    </a:lnTo>
                    <a:lnTo>
                      <a:pt x="1" y="7"/>
                    </a:lnTo>
                    <a:lnTo>
                      <a:pt x="0" y="7"/>
                    </a:lnTo>
                    <a:lnTo>
                      <a:pt x="0" y="4"/>
                    </a:lnTo>
                    <a:lnTo>
                      <a:pt x="0" y="4"/>
                    </a:lnTo>
                    <a:lnTo>
                      <a:pt x="0" y="2"/>
                    </a:lnTo>
                    <a:lnTo>
                      <a:pt x="0" y="0"/>
                    </a:lnTo>
                    <a:lnTo>
                      <a:pt x="3" y="0"/>
                    </a:lnTo>
                    <a:lnTo>
                      <a:pt x="32" y="0"/>
                    </a:lnTo>
                    <a:lnTo>
                      <a:pt x="34" y="0"/>
                    </a:lnTo>
                    <a:lnTo>
                      <a:pt x="35" y="0"/>
                    </a:lnTo>
                    <a:lnTo>
                      <a:pt x="36" y="2"/>
                    </a:lnTo>
                    <a:lnTo>
                      <a:pt x="36" y="4"/>
                    </a:lnTo>
                    <a:lnTo>
                      <a:pt x="36" y="4"/>
                    </a:lnTo>
                    <a:lnTo>
                      <a:pt x="35" y="7"/>
                    </a:lnTo>
                    <a:lnTo>
                      <a:pt x="34" y="7"/>
                    </a:lnTo>
                    <a:lnTo>
                      <a:pt x="32" y="9"/>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16"/>
              <p:cNvSpPr>
                <a:spLocks/>
              </p:cNvSpPr>
              <p:nvPr/>
            </p:nvSpPr>
            <p:spPr bwMode="auto">
              <a:xfrm>
                <a:off x="2862272" y="4890944"/>
                <a:ext cx="96838" cy="12700"/>
              </a:xfrm>
              <a:custGeom>
                <a:avLst/>
                <a:gdLst>
                  <a:gd name="T0" fmla="*/ 57 w 61"/>
                  <a:gd name="T1" fmla="*/ 8 h 8"/>
                  <a:gd name="T2" fmla="*/ 4 w 61"/>
                  <a:gd name="T3" fmla="*/ 8 h 8"/>
                  <a:gd name="T4" fmla="*/ 3 w 61"/>
                  <a:gd name="T5" fmla="*/ 7 h 8"/>
                  <a:gd name="T6" fmla="*/ 3 w 61"/>
                  <a:gd name="T7" fmla="*/ 5 h 8"/>
                  <a:gd name="T8" fmla="*/ 0 w 61"/>
                  <a:gd name="T9" fmla="*/ 4 h 8"/>
                  <a:gd name="T10" fmla="*/ 3 w 61"/>
                  <a:gd name="T11" fmla="*/ 1 h 8"/>
                  <a:gd name="T12" fmla="*/ 3 w 61"/>
                  <a:gd name="T13" fmla="*/ 0 h 8"/>
                  <a:gd name="T14" fmla="*/ 4 w 61"/>
                  <a:gd name="T15" fmla="*/ 0 h 8"/>
                  <a:gd name="T16" fmla="*/ 57 w 61"/>
                  <a:gd name="T17" fmla="*/ 0 h 8"/>
                  <a:gd name="T18" fmla="*/ 59 w 61"/>
                  <a:gd name="T19" fmla="*/ 0 h 8"/>
                  <a:gd name="T20" fmla="*/ 60 w 61"/>
                  <a:gd name="T21" fmla="*/ 1 h 8"/>
                  <a:gd name="T22" fmla="*/ 61 w 61"/>
                  <a:gd name="T23" fmla="*/ 1 h 8"/>
                  <a:gd name="T24" fmla="*/ 61 w 61"/>
                  <a:gd name="T25" fmla="*/ 4 h 8"/>
                  <a:gd name="T26" fmla="*/ 60 w 61"/>
                  <a:gd name="T27" fmla="*/ 5 h 8"/>
                  <a:gd name="T28" fmla="*/ 59 w 61"/>
                  <a:gd name="T29" fmla="*/ 7 h 8"/>
                  <a:gd name="T30" fmla="*/ 57 w 61"/>
                  <a:gd name="T3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1" h="8">
                    <a:moveTo>
                      <a:pt x="57" y="8"/>
                    </a:moveTo>
                    <a:lnTo>
                      <a:pt x="4" y="8"/>
                    </a:lnTo>
                    <a:lnTo>
                      <a:pt x="3" y="7"/>
                    </a:lnTo>
                    <a:lnTo>
                      <a:pt x="3" y="5"/>
                    </a:lnTo>
                    <a:lnTo>
                      <a:pt x="0" y="4"/>
                    </a:lnTo>
                    <a:lnTo>
                      <a:pt x="3" y="1"/>
                    </a:lnTo>
                    <a:lnTo>
                      <a:pt x="3" y="0"/>
                    </a:lnTo>
                    <a:lnTo>
                      <a:pt x="4" y="0"/>
                    </a:lnTo>
                    <a:lnTo>
                      <a:pt x="57" y="0"/>
                    </a:lnTo>
                    <a:lnTo>
                      <a:pt x="59" y="0"/>
                    </a:lnTo>
                    <a:lnTo>
                      <a:pt x="60" y="1"/>
                    </a:lnTo>
                    <a:lnTo>
                      <a:pt x="61" y="1"/>
                    </a:lnTo>
                    <a:lnTo>
                      <a:pt x="61" y="4"/>
                    </a:lnTo>
                    <a:lnTo>
                      <a:pt x="60" y="5"/>
                    </a:lnTo>
                    <a:lnTo>
                      <a:pt x="59" y="7"/>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17"/>
              <p:cNvSpPr>
                <a:spLocks/>
              </p:cNvSpPr>
              <p:nvPr/>
            </p:nvSpPr>
            <p:spPr bwMode="auto">
              <a:xfrm>
                <a:off x="2862272" y="4917931"/>
                <a:ext cx="96838" cy="12700"/>
              </a:xfrm>
              <a:custGeom>
                <a:avLst/>
                <a:gdLst>
                  <a:gd name="T0" fmla="*/ 57 w 61"/>
                  <a:gd name="T1" fmla="*/ 8 h 8"/>
                  <a:gd name="T2" fmla="*/ 4 w 61"/>
                  <a:gd name="T3" fmla="*/ 8 h 8"/>
                  <a:gd name="T4" fmla="*/ 3 w 61"/>
                  <a:gd name="T5" fmla="*/ 8 h 8"/>
                  <a:gd name="T6" fmla="*/ 3 w 61"/>
                  <a:gd name="T7" fmla="*/ 7 h 8"/>
                  <a:gd name="T8" fmla="*/ 1 w 61"/>
                  <a:gd name="T9" fmla="*/ 5 h 8"/>
                  <a:gd name="T10" fmla="*/ 0 w 61"/>
                  <a:gd name="T11" fmla="*/ 4 h 8"/>
                  <a:gd name="T12" fmla="*/ 3 w 61"/>
                  <a:gd name="T13" fmla="*/ 0 h 8"/>
                  <a:gd name="T14" fmla="*/ 3 w 61"/>
                  <a:gd name="T15" fmla="*/ 0 h 8"/>
                  <a:gd name="T16" fmla="*/ 4 w 61"/>
                  <a:gd name="T17" fmla="*/ 0 h 8"/>
                  <a:gd name="T18" fmla="*/ 57 w 61"/>
                  <a:gd name="T19" fmla="*/ 0 h 8"/>
                  <a:gd name="T20" fmla="*/ 59 w 61"/>
                  <a:gd name="T21" fmla="*/ 0 h 8"/>
                  <a:gd name="T22" fmla="*/ 60 w 61"/>
                  <a:gd name="T23" fmla="*/ 0 h 8"/>
                  <a:gd name="T24" fmla="*/ 61 w 61"/>
                  <a:gd name="T25" fmla="*/ 2 h 8"/>
                  <a:gd name="T26" fmla="*/ 61 w 61"/>
                  <a:gd name="T27" fmla="*/ 4 h 8"/>
                  <a:gd name="T28" fmla="*/ 61 w 61"/>
                  <a:gd name="T29" fmla="*/ 5 h 8"/>
                  <a:gd name="T30" fmla="*/ 60 w 61"/>
                  <a:gd name="T31" fmla="*/ 7 h 8"/>
                  <a:gd name="T32" fmla="*/ 59 w 61"/>
                  <a:gd name="T33" fmla="*/ 8 h 8"/>
                  <a:gd name="T34" fmla="*/ 57 w 6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8">
                    <a:moveTo>
                      <a:pt x="57" y="8"/>
                    </a:moveTo>
                    <a:lnTo>
                      <a:pt x="4" y="8"/>
                    </a:lnTo>
                    <a:lnTo>
                      <a:pt x="3" y="8"/>
                    </a:lnTo>
                    <a:lnTo>
                      <a:pt x="3" y="7"/>
                    </a:lnTo>
                    <a:lnTo>
                      <a:pt x="1" y="5"/>
                    </a:lnTo>
                    <a:lnTo>
                      <a:pt x="0" y="4"/>
                    </a:lnTo>
                    <a:lnTo>
                      <a:pt x="3" y="0"/>
                    </a:lnTo>
                    <a:lnTo>
                      <a:pt x="3" y="0"/>
                    </a:lnTo>
                    <a:lnTo>
                      <a:pt x="4" y="0"/>
                    </a:lnTo>
                    <a:lnTo>
                      <a:pt x="57" y="0"/>
                    </a:lnTo>
                    <a:lnTo>
                      <a:pt x="59" y="0"/>
                    </a:lnTo>
                    <a:lnTo>
                      <a:pt x="60" y="0"/>
                    </a:lnTo>
                    <a:lnTo>
                      <a:pt x="61" y="2"/>
                    </a:lnTo>
                    <a:lnTo>
                      <a:pt x="61" y="4"/>
                    </a:lnTo>
                    <a:lnTo>
                      <a:pt x="61" y="5"/>
                    </a:lnTo>
                    <a:lnTo>
                      <a:pt x="60" y="7"/>
                    </a:lnTo>
                    <a:lnTo>
                      <a:pt x="59" y="8"/>
                    </a:lnTo>
                    <a:lnTo>
                      <a:pt x="57" y="8"/>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18"/>
              <p:cNvSpPr>
                <a:spLocks noEditPoints="1"/>
              </p:cNvSpPr>
              <p:nvPr/>
            </p:nvSpPr>
            <p:spPr bwMode="auto">
              <a:xfrm>
                <a:off x="2833697" y="4784581"/>
                <a:ext cx="155575" cy="190500"/>
              </a:xfrm>
              <a:custGeom>
                <a:avLst/>
                <a:gdLst>
                  <a:gd name="T0" fmla="*/ 88 w 98"/>
                  <a:gd name="T1" fmla="*/ 0 h 120"/>
                  <a:gd name="T2" fmla="*/ 32 w 98"/>
                  <a:gd name="T3" fmla="*/ 0 h 120"/>
                  <a:gd name="T4" fmla="*/ 0 w 98"/>
                  <a:gd name="T5" fmla="*/ 30 h 120"/>
                  <a:gd name="T6" fmla="*/ 0 w 98"/>
                  <a:gd name="T7" fmla="*/ 110 h 120"/>
                  <a:gd name="T8" fmla="*/ 1 w 98"/>
                  <a:gd name="T9" fmla="*/ 114 h 120"/>
                  <a:gd name="T10" fmla="*/ 2 w 98"/>
                  <a:gd name="T11" fmla="*/ 117 h 120"/>
                  <a:gd name="T12" fmla="*/ 5 w 98"/>
                  <a:gd name="T13" fmla="*/ 119 h 120"/>
                  <a:gd name="T14" fmla="*/ 9 w 98"/>
                  <a:gd name="T15" fmla="*/ 120 h 120"/>
                  <a:gd name="T16" fmla="*/ 98 w 98"/>
                  <a:gd name="T17" fmla="*/ 120 h 120"/>
                  <a:gd name="T18" fmla="*/ 98 w 98"/>
                  <a:gd name="T19" fmla="*/ 11 h 120"/>
                  <a:gd name="T20" fmla="*/ 96 w 98"/>
                  <a:gd name="T21" fmla="*/ 7 h 120"/>
                  <a:gd name="T22" fmla="*/ 95 w 98"/>
                  <a:gd name="T23" fmla="*/ 4 h 120"/>
                  <a:gd name="T24" fmla="*/ 92 w 98"/>
                  <a:gd name="T25" fmla="*/ 1 h 120"/>
                  <a:gd name="T26" fmla="*/ 88 w 98"/>
                  <a:gd name="T27" fmla="*/ 0 h 120"/>
                  <a:gd name="T28" fmla="*/ 91 w 98"/>
                  <a:gd name="T29" fmla="*/ 112 h 120"/>
                  <a:gd name="T30" fmla="*/ 14 w 98"/>
                  <a:gd name="T31" fmla="*/ 112 h 120"/>
                  <a:gd name="T32" fmla="*/ 12 w 98"/>
                  <a:gd name="T33" fmla="*/ 112 h 120"/>
                  <a:gd name="T34" fmla="*/ 9 w 98"/>
                  <a:gd name="T35" fmla="*/ 110 h 120"/>
                  <a:gd name="T36" fmla="*/ 8 w 98"/>
                  <a:gd name="T37" fmla="*/ 107 h 120"/>
                  <a:gd name="T38" fmla="*/ 8 w 98"/>
                  <a:gd name="T39" fmla="*/ 106 h 120"/>
                  <a:gd name="T40" fmla="*/ 8 w 98"/>
                  <a:gd name="T41" fmla="*/ 35 h 120"/>
                  <a:gd name="T42" fmla="*/ 26 w 98"/>
                  <a:gd name="T43" fmla="*/ 35 h 120"/>
                  <a:gd name="T44" fmla="*/ 29 w 98"/>
                  <a:gd name="T45" fmla="*/ 35 h 120"/>
                  <a:gd name="T46" fmla="*/ 32 w 98"/>
                  <a:gd name="T47" fmla="*/ 33 h 120"/>
                  <a:gd name="T48" fmla="*/ 35 w 98"/>
                  <a:gd name="T49" fmla="*/ 30 h 120"/>
                  <a:gd name="T50" fmla="*/ 35 w 98"/>
                  <a:gd name="T51" fmla="*/ 26 h 120"/>
                  <a:gd name="T52" fmla="*/ 35 w 98"/>
                  <a:gd name="T53" fmla="*/ 8 h 120"/>
                  <a:gd name="T54" fmla="*/ 85 w 98"/>
                  <a:gd name="T55" fmla="*/ 8 h 120"/>
                  <a:gd name="T56" fmla="*/ 86 w 98"/>
                  <a:gd name="T57" fmla="*/ 8 h 120"/>
                  <a:gd name="T58" fmla="*/ 88 w 98"/>
                  <a:gd name="T59" fmla="*/ 9 h 120"/>
                  <a:gd name="T60" fmla="*/ 91 w 98"/>
                  <a:gd name="T61" fmla="*/ 12 h 120"/>
                  <a:gd name="T62" fmla="*/ 91 w 98"/>
                  <a:gd name="T63" fmla="*/ 15 h 120"/>
                  <a:gd name="T64" fmla="*/ 91 w 98"/>
                  <a:gd name="T65"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8" h="120">
                    <a:moveTo>
                      <a:pt x="88" y="0"/>
                    </a:moveTo>
                    <a:lnTo>
                      <a:pt x="32" y="0"/>
                    </a:lnTo>
                    <a:lnTo>
                      <a:pt x="0" y="30"/>
                    </a:lnTo>
                    <a:lnTo>
                      <a:pt x="0" y="110"/>
                    </a:lnTo>
                    <a:lnTo>
                      <a:pt x="1" y="114"/>
                    </a:lnTo>
                    <a:lnTo>
                      <a:pt x="2" y="117"/>
                    </a:lnTo>
                    <a:lnTo>
                      <a:pt x="5" y="119"/>
                    </a:lnTo>
                    <a:lnTo>
                      <a:pt x="9" y="120"/>
                    </a:lnTo>
                    <a:lnTo>
                      <a:pt x="98" y="120"/>
                    </a:lnTo>
                    <a:lnTo>
                      <a:pt x="98" y="11"/>
                    </a:lnTo>
                    <a:lnTo>
                      <a:pt x="96" y="7"/>
                    </a:lnTo>
                    <a:lnTo>
                      <a:pt x="95" y="4"/>
                    </a:lnTo>
                    <a:lnTo>
                      <a:pt x="92" y="1"/>
                    </a:lnTo>
                    <a:lnTo>
                      <a:pt x="88" y="0"/>
                    </a:lnTo>
                    <a:close/>
                    <a:moveTo>
                      <a:pt x="91" y="112"/>
                    </a:moveTo>
                    <a:lnTo>
                      <a:pt x="14" y="112"/>
                    </a:lnTo>
                    <a:lnTo>
                      <a:pt x="12" y="112"/>
                    </a:lnTo>
                    <a:lnTo>
                      <a:pt x="9" y="110"/>
                    </a:lnTo>
                    <a:lnTo>
                      <a:pt x="8" y="107"/>
                    </a:lnTo>
                    <a:lnTo>
                      <a:pt x="8" y="106"/>
                    </a:lnTo>
                    <a:lnTo>
                      <a:pt x="8" y="35"/>
                    </a:lnTo>
                    <a:lnTo>
                      <a:pt x="26" y="35"/>
                    </a:lnTo>
                    <a:lnTo>
                      <a:pt x="29" y="35"/>
                    </a:lnTo>
                    <a:lnTo>
                      <a:pt x="32" y="33"/>
                    </a:lnTo>
                    <a:lnTo>
                      <a:pt x="35" y="30"/>
                    </a:lnTo>
                    <a:lnTo>
                      <a:pt x="35" y="26"/>
                    </a:lnTo>
                    <a:lnTo>
                      <a:pt x="35" y="8"/>
                    </a:lnTo>
                    <a:lnTo>
                      <a:pt x="85" y="8"/>
                    </a:lnTo>
                    <a:lnTo>
                      <a:pt x="86" y="8"/>
                    </a:lnTo>
                    <a:lnTo>
                      <a:pt x="88" y="9"/>
                    </a:lnTo>
                    <a:lnTo>
                      <a:pt x="91" y="12"/>
                    </a:lnTo>
                    <a:lnTo>
                      <a:pt x="91" y="15"/>
                    </a:lnTo>
                    <a:lnTo>
                      <a:pt x="91" y="11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4" name="Group 383"/>
            <p:cNvGrpSpPr/>
            <p:nvPr/>
          </p:nvGrpSpPr>
          <p:grpSpPr>
            <a:xfrm>
              <a:off x="2127639" y="4556847"/>
              <a:ext cx="111125" cy="133350"/>
              <a:chOff x="3300422" y="4609956"/>
              <a:chExt cx="111125" cy="133350"/>
            </a:xfrm>
          </p:grpSpPr>
          <p:sp>
            <p:nvSpPr>
              <p:cNvPr id="331" name="Freeform 119"/>
              <p:cNvSpPr>
                <a:spLocks/>
              </p:cNvSpPr>
              <p:nvPr/>
            </p:nvSpPr>
            <p:spPr bwMode="auto">
              <a:xfrm>
                <a:off x="3322647" y="4663931"/>
                <a:ext cx="66675" cy="11113"/>
              </a:xfrm>
              <a:custGeom>
                <a:avLst/>
                <a:gdLst>
                  <a:gd name="T0" fmla="*/ 39 w 42"/>
                  <a:gd name="T1" fmla="*/ 7 h 7"/>
                  <a:gd name="T2" fmla="*/ 1 w 42"/>
                  <a:gd name="T3" fmla="*/ 7 h 7"/>
                  <a:gd name="T4" fmla="*/ 1 w 42"/>
                  <a:gd name="T5" fmla="*/ 7 h 7"/>
                  <a:gd name="T6" fmla="*/ 1 w 42"/>
                  <a:gd name="T7" fmla="*/ 6 h 7"/>
                  <a:gd name="T8" fmla="*/ 0 w 42"/>
                  <a:gd name="T9" fmla="*/ 4 h 7"/>
                  <a:gd name="T10" fmla="*/ 1 w 42"/>
                  <a:gd name="T11" fmla="*/ 3 h 7"/>
                  <a:gd name="T12" fmla="*/ 1 w 42"/>
                  <a:gd name="T13" fmla="*/ 1 h 7"/>
                  <a:gd name="T14" fmla="*/ 1 w 42"/>
                  <a:gd name="T15" fmla="*/ 0 h 7"/>
                  <a:gd name="T16" fmla="*/ 39 w 42"/>
                  <a:gd name="T17" fmla="*/ 0 h 7"/>
                  <a:gd name="T18" fmla="*/ 40 w 42"/>
                  <a:gd name="T19" fmla="*/ 1 h 7"/>
                  <a:gd name="T20" fmla="*/ 42 w 42"/>
                  <a:gd name="T21" fmla="*/ 3 h 7"/>
                  <a:gd name="T22" fmla="*/ 42 w 42"/>
                  <a:gd name="T23" fmla="*/ 4 h 7"/>
                  <a:gd name="T24" fmla="*/ 42 w 42"/>
                  <a:gd name="T25" fmla="*/ 6 h 7"/>
                  <a:gd name="T26" fmla="*/ 42 w 42"/>
                  <a:gd name="T27" fmla="*/ 6 h 7"/>
                  <a:gd name="T28" fmla="*/ 40 w 42"/>
                  <a:gd name="T29" fmla="*/ 7 h 7"/>
                  <a:gd name="T30" fmla="*/ 39 w 42"/>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7">
                    <a:moveTo>
                      <a:pt x="39" y="7"/>
                    </a:moveTo>
                    <a:lnTo>
                      <a:pt x="1" y="7"/>
                    </a:lnTo>
                    <a:lnTo>
                      <a:pt x="1" y="7"/>
                    </a:lnTo>
                    <a:lnTo>
                      <a:pt x="1" y="6"/>
                    </a:lnTo>
                    <a:lnTo>
                      <a:pt x="0" y="4"/>
                    </a:lnTo>
                    <a:lnTo>
                      <a:pt x="1" y="3"/>
                    </a:lnTo>
                    <a:lnTo>
                      <a:pt x="1" y="1"/>
                    </a:lnTo>
                    <a:lnTo>
                      <a:pt x="1" y="0"/>
                    </a:lnTo>
                    <a:lnTo>
                      <a:pt x="39" y="0"/>
                    </a:lnTo>
                    <a:lnTo>
                      <a:pt x="40" y="1"/>
                    </a:lnTo>
                    <a:lnTo>
                      <a:pt x="42" y="3"/>
                    </a:lnTo>
                    <a:lnTo>
                      <a:pt x="42" y="4"/>
                    </a:lnTo>
                    <a:lnTo>
                      <a:pt x="42" y="6"/>
                    </a:lnTo>
                    <a:lnTo>
                      <a:pt x="42" y="6"/>
                    </a:lnTo>
                    <a:lnTo>
                      <a:pt x="40" y="7"/>
                    </a:lnTo>
                    <a:lnTo>
                      <a:pt x="39" y="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20"/>
              <p:cNvSpPr>
                <a:spLocks/>
              </p:cNvSpPr>
              <p:nvPr/>
            </p:nvSpPr>
            <p:spPr bwMode="auto">
              <a:xfrm>
                <a:off x="3349634" y="4646469"/>
                <a:ext cx="39688" cy="7938"/>
              </a:xfrm>
              <a:custGeom>
                <a:avLst/>
                <a:gdLst>
                  <a:gd name="T0" fmla="*/ 22 w 25"/>
                  <a:gd name="T1" fmla="*/ 5 h 5"/>
                  <a:gd name="T2" fmla="*/ 2 w 25"/>
                  <a:gd name="T3" fmla="*/ 5 h 5"/>
                  <a:gd name="T4" fmla="*/ 1 w 25"/>
                  <a:gd name="T5" fmla="*/ 5 h 5"/>
                  <a:gd name="T6" fmla="*/ 0 w 25"/>
                  <a:gd name="T7" fmla="*/ 5 h 5"/>
                  <a:gd name="T8" fmla="*/ 0 w 25"/>
                  <a:gd name="T9" fmla="*/ 4 h 5"/>
                  <a:gd name="T10" fmla="*/ 0 w 25"/>
                  <a:gd name="T11" fmla="*/ 3 h 5"/>
                  <a:gd name="T12" fmla="*/ 0 w 25"/>
                  <a:gd name="T13" fmla="*/ 1 h 5"/>
                  <a:gd name="T14" fmla="*/ 0 w 25"/>
                  <a:gd name="T15" fmla="*/ 1 h 5"/>
                  <a:gd name="T16" fmla="*/ 2 w 25"/>
                  <a:gd name="T17" fmla="*/ 0 h 5"/>
                  <a:gd name="T18" fmla="*/ 22 w 25"/>
                  <a:gd name="T19" fmla="*/ 0 h 5"/>
                  <a:gd name="T20" fmla="*/ 23 w 25"/>
                  <a:gd name="T21" fmla="*/ 0 h 5"/>
                  <a:gd name="T22" fmla="*/ 25 w 25"/>
                  <a:gd name="T23" fmla="*/ 1 h 5"/>
                  <a:gd name="T24" fmla="*/ 25 w 25"/>
                  <a:gd name="T25" fmla="*/ 1 h 5"/>
                  <a:gd name="T26" fmla="*/ 25 w 25"/>
                  <a:gd name="T27" fmla="*/ 3 h 5"/>
                  <a:gd name="T28" fmla="*/ 25 w 25"/>
                  <a:gd name="T29" fmla="*/ 4 h 5"/>
                  <a:gd name="T30" fmla="*/ 25 w 25"/>
                  <a:gd name="T31" fmla="*/ 5 h 5"/>
                  <a:gd name="T32" fmla="*/ 23 w 25"/>
                  <a:gd name="T33" fmla="*/ 5 h 5"/>
                  <a:gd name="T34" fmla="*/ 22 w 25"/>
                  <a:gd name="T35"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2" y="5"/>
                    </a:moveTo>
                    <a:lnTo>
                      <a:pt x="2" y="5"/>
                    </a:lnTo>
                    <a:lnTo>
                      <a:pt x="1" y="5"/>
                    </a:lnTo>
                    <a:lnTo>
                      <a:pt x="0" y="5"/>
                    </a:lnTo>
                    <a:lnTo>
                      <a:pt x="0" y="4"/>
                    </a:lnTo>
                    <a:lnTo>
                      <a:pt x="0" y="3"/>
                    </a:lnTo>
                    <a:lnTo>
                      <a:pt x="0" y="1"/>
                    </a:lnTo>
                    <a:lnTo>
                      <a:pt x="0" y="1"/>
                    </a:lnTo>
                    <a:lnTo>
                      <a:pt x="2" y="0"/>
                    </a:lnTo>
                    <a:lnTo>
                      <a:pt x="22" y="0"/>
                    </a:lnTo>
                    <a:lnTo>
                      <a:pt x="23" y="0"/>
                    </a:lnTo>
                    <a:lnTo>
                      <a:pt x="25" y="1"/>
                    </a:lnTo>
                    <a:lnTo>
                      <a:pt x="25" y="1"/>
                    </a:lnTo>
                    <a:lnTo>
                      <a:pt x="25" y="3"/>
                    </a:lnTo>
                    <a:lnTo>
                      <a:pt x="25" y="4"/>
                    </a:lnTo>
                    <a:lnTo>
                      <a:pt x="25" y="5"/>
                    </a:lnTo>
                    <a:lnTo>
                      <a:pt x="23" y="5"/>
                    </a:lnTo>
                    <a:lnTo>
                      <a:pt x="22"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21"/>
              <p:cNvSpPr>
                <a:spLocks/>
              </p:cNvSpPr>
              <p:nvPr/>
            </p:nvSpPr>
            <p:spPr bwMode="auto">
              <a:xfrm>
                <a:off x="3322647" y="4684569"/>
                <a:ext cx="66675" cy="7938"/>
              </a:xfrm>
              <a:custGeom>
                <a:avLst/>
                <a:gdLst>
                  <a:gd name="T0" fmla="*/ 39 w 42"/>
                  <a:gd name="T1" fmla="*/ 5 h 5"/>
                  <a:gd name="T2" fmla="*/ 1 w 42"/>
                  <a:gd name="T3" fmla="*/ 5 h 5"/>
                  <a:gd name="T4" fmla="*/ 1 w 42"/>
                  <a:gd name="T5" fmla="*/ 5 h 5"/>
                  <a:gd name="T6" fmla="*/ 1 w 42"/>
                  <a:gd name="T7" fmla="*/ 4 h 5"/>
                  <a:gd name="T8" fmla="*/ 0 w 42"/>
                  <a:gd name="T9" fmla="*/ 2 h 5"/>
                  <a:gd name="T10" fmla="*/ 1 w 42"/>
                  <a:gd name="T11" fmla="*/ 1 h 5"/>
                  <a:gd name="T12" fmla="*/ 1 w 42"/>
                  <a:gd name="T13" fmla="*/ 0 h 5"/>
                  <a:gd name="T14" fmla="*/ 1 w 42"/>
                  <a:gd name="T15" fmla="*/ 0 h 5"/>
                  <a:gd name="T16" fmla="*/ 39 w 42"/>
                  <a:gd name="T17" fmla="*/ 0 h 5"/>
                  <a:gd name="T18" fmla="*/ 40 w 42"/>
                  <a:gd name="T19" fmla="*/ 0 h 5"/>
                  <a:gd name="T20" fmla="*/ 42 w 42"/>
                  <a:gd name="T21" fmla="*/ 1 h 5"/>
                  <a:gd name="T22" fmla="*/ 42 w 42"/>
                  <a:gd name="T23" fmla="*/ 1 h 5"/>
                  <a:gd name="T24" fmla="*/ 42 w 42"/>
                  <a:gd name="T25" fmla="*/ 2 h 5"/>
                  <a:gd name="T26" fmla="*/ 42 w 42"/>
                  <a:gd name="T27" fmla="*/ 4 h 5"/>
                  <a:gd name="T28" fmla="*/ 40 w 42"/>
                  <a:gd name="T29" fmla="*/ 5 h 5"/>
                  <a:gd name="T30" fmla="*/ 39 w 42"/>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5">
                    <a:moveTo>
                      <a:pt x="39" y="5"/>
                    </a:moveTo>
                    <a:lnTo>
                      <a:pt x="1" y="5"/>
                    </a:lnTo>
                    <a:lnTo>
                      <a:pt x="1" y="5"/>
                    </a:lnTo>
                    <a:lnTo>
                      <a:pt x="1" y="4"/>
                    </a:lnTo>
                    <a:lnTo>
                      <a:pt x="0" y="2"/>
                    </a:lnTo>
                    <a:lnTo>
                      <a:pt x="1" y="1"/>
                    </a:lnTo>
                    <a:lnTo>
                      <a:pt x="1" y="0"/>
                    </a:lnTo>
                    <a:lnTo>
                      <a:pt x="1" y="0"/>
                    </a:lnTo>
                    <a:lnTo>
                      <a:pt x="39" y="0"/>
                    </a:lnTo>
                    <a:lnTo>
                      <a:pt x="40" y="0"/>
                    </a:lnTo>
                    <a:lnTo>
                      <a:pt x="42" y="1"/>
                    </a:lnTo>
                    <a:lnTo>
                      <a:pt x="42" y="1"/>
                    </a:lnTo>
                    <a:lnTo>
                      <a:pt x="42" y="2"/>
                    </a:lnTo>
                    <a:lnTo>
                      <a:pt x="42" y="4"/>
                    </a:lnTo>
                    <a:lnTo>
                      <a:pt x="40" y="5"/>
                    </a:lnTo>
                    <a:lnTo>
                      <a:pt x="39" y="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22"/>
              <p:cNvSpPr>
                <a:spLocks/>
              </p:cNvSpPr>
              <p:nvPr/>
            </p:nvSpPr>
            <p:spPr bwMode="auto">
              <a:xfrm>
                <a:off x="3322647" y="4703619"/>
                <a:ext cx="66675" cy="9525"/>
              </a:xfrm>
              <a:custGeom>
                <a:avLst/>
                <a:gdLst>
                  <a:gd name="T0" fmla="*/ 39 w 42"/>
                  <a:gd name="T1" fmla="*/ 6 h 6"/>
                  <a:gd name="T2" fmla="*/ 1 w 42"/>
                  <a:gd name="T3" fmla="*/ 6 h 6"/>
                  <a:gd name="T4" fmla="*/ 1 w 42"/>
                  <a:gd name="T5" fmla="*/ 6 h 6"/>
                  <a:gd name="T6" fmla="*/ 1 w 42"/>
                  <a:gd name="T7" fmla="*/ 4 h 6"/>
                  <a:gd name="T8" fmla="*/ 0 w 42"/>
                  <a:gd name="T9" fmla="*/ 4 h 6"/>
                  <a:gd name="T10" fmla="*/ 0 w 42"/>
                  <a:gd name="T11" fmla="*/ 3 h 6"/>
                  <a:gd name="T12" fmla="*/ 1 w 42"/>
                  <a:gd name="T13" fmla="*/ 0 h 6"/>
                  <a:gd name="T14" fmla="*/ 1 w 42"/>
                  <a:gd name="T15" fmla="*/ 0 h 6"/>
                  <a:gd name="T16" fmla="*/ 1 w 42"/>
                  <a:gd name="T17" fmla="*/ 0 h 6"/>
                  <a:gd name="T18" fmla="*/ 39 w 42"/>
                  <a:gd name="T19" fmla="*/ 0 h 6"/>
                  <a:gd name="T20" fmla="*/ 40 w 42"/>
                  <a:gd name="T21" fmla="*/ 0 h 6"/>
                  <a:gd name="T22" fmla="*/ 42 w 42"/>
                  <a:gd name="T23" fmla="*/ 0 h 6"/>
                  <a:gd name="T24" fmla="*/ 42 w 42"/>
                  <a:gd name="T25" fmla="*/ 2 h 6"/>
                  <a:gd name="T26" fmla="*/ 42 w 42"/>
                  <a:gd name="T27" fmla="*/ 3 h 6"/>
                  <a:gd name="T28" fmla="*/ 42 w 42"/>
                  <a:gd name="T29" fmla="*/ 4 h 6"/>
                  <a:gd name="T30" fmla="*/ 42 w 42"/>
                  <a:gd name="T31" fmla="*/ 4 h 6"/>
                  <a:gd name="T32" fmla="*/ 40 w 42"/>
                  <a:gd name="T33" fmla="*/ 6 h 6"/>
                  <a:gd name="T34" fmla="*/ 39 w 42"/>
                  <a:gd name="T3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6">
                    <a:moveTo>
                      <a:pt x="39" y="6"/>
                    </a:moveTo>
                    <a:lnTo>
                      <a:pt x="1" y="6"/>
                    </a:lnTo>
                    <a:lnTo>
                      <a:pt x="1" y="6"/>
                    </a:lnTo>
                    <a:lnTo>
                      <a:pt x="1" y="4"/>
                    </a:lnTo>
                    <a:lnTo>
                      <a:pt x="0" y="4"/>
                    </a:lnTo>
                    <a:lnTo>
                      <a:pt x="0" y="3"/>
                    </a:lnTo>
                    <a:lnTo>
                      <a:pt x="1" y="0"/>
                    </a:lnTo>
                    <a:lnTo>
                      <a:pt x="1" y="0"/>
                    </a:lnTo>
                    <a:lnTo>
                      <a:pt x="1" y="0"/>
                    </a:lnTo>
                    <a:lnTo>
                      <a:pt x="39" y="0"/>
                    </a:lnTo>
                    <a:lnTo>
                      <a:pt x="40" y="0"/>
                    </a:lnTo>
                    <a:lnTo>
                      <a:pt x="42" y="0"/>
                    </a:lnTo>
                    <a:lnTo>
                      <a:pt x="42" y="2"/>
                    </a:lnTo>
                    <a:lnTo>
                      <a:pt x="42" y="3"/>
                    </a:lnTo>
                    <a:lnTo>
                      <a:pt x="42" y="4"/>
                    </a:lnTo>
                    <a:lnTo>
                      <a:pt x="42" y="4"/>
                    </a:lnTo>
                    <a:lnTo>
                      <a:pt x="40" y="6"/>
                    </a:lnTo>
                    <a:lnTo>
                      <a:pt x="39" y="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23"/>
              <p:cNvSpPr>
                <a:spLocks noEditPoints="1"/>
              </p:cNvSpPr>
              <p:nvPr/>
            </p:nvSpPr>
            <p:spPr bwMode="auto">
              <a:xfrm>
                <a:off x="3300422" y="4609956"/>
                <a:ext cx="111125" cy="133350"/>
              </a:xfrm>
              <a:custGeom>
                <a:avLst/>
                <a:gdLst>
                  <a:gd name="T0" fmla="*/ 63 w 70"/>
                  <a:gd name="T1" fmla="*/ 0 h 84"/>
                  <a:gd name="T2" fmla="*/ 22 w 70"/>
                  <a:gd name="T3" fmla="*/ 0 h 84"/>
                  <a:gd name="T4" fmla="*/ 0 w 70"/>
                  <a:gd name="T5" fmla="*/ 21 h 84"/>
                  <a:gd name="T6" fmla="*/ 0 w 70"/>
                  <a:gd name="T7" fmla="*/ 77 h 84"/>
                  <a:gd name="T8" fmla="*/ 1 w 70"/>
                  <a:gd name="T9" fmla="*/ 80 h 84"/>
                  <a:gd name="T10" fmla="*/ 3 w 70"/>
                  <a:gd name="T11" fmla="*/ 83 h 84"/>
                  <a:gd name="T12" fmla="*/ 4 w 70"/>
                  <a:gd name="T13" fmla="*/ 84 h 84"/>
                  <a:gd name="T14" fmla="*/ 7 w 70"/>
                  <a:gd name="T15" fmla="*/ 84 h 84"/>
                  <a:gd name="T16" fmla="*/ 70 w 70"/>
                  <a:gd name="T17" fmla="*/ 84 h 84"/>
                  <a:gd name="T18" fmla="*/ 70 w 70"/>
                  <a:gd name="T19" fmla="*/ 7 h 84"/>
                  <a:gd name="T20" fmla="*/ 68 w 70"/>
                  <a:gd name="T21" fmla="*/ 5 h 84"/>
                  <a:gd name="T22" fmla="*/ 67 w 70"/>
                  <a:gd name="T23" fmla="*/ 2 h 84"/>
                  <a:gd name="T24" fmla="*/ 66 w 70"/>
                  <a:gd name="T25" fmla="*/ 0 h 84"/>
                  <a:gd name="T26" fmla="*/ 63 w 70"/>
                  <a:gd name="T27" fmla="*/ 0 h 84"/>
                  <a:gd name="T28" fmla="*/ 64 w 70"/>
                  <a:gd name="T29" fmla="*/ 79 h 84"/>
                  <a:gd name="T30" fmla="*/ 10 w 70"/>
                  <a:gd name="T31" fmla="*/ 79 h 84"/>
                  <a:gd name="T32" fmla="*/ 8 w 70"/>
                  <a:gd name="T33" fmla="*/ 79 h 84"/>
                  <a:gd name="T34" fmla="*/ 7 w 70"/>
                  <a:gd name="T35" fmla="*/ 77 h 84"/>
                  <a:gd name="T36" fmla="*/ 5 w 70"/>
                  <a:gd name="T37" fmla="*/ 76 h 84"/>
                  <a:gd name="T38" fmla="*/ 5 w 70"/>
                  <a:gd name="T39" fmla="*/ 75 h 84"/>
                  <a:gd name="T40" fmla="*/ 5 w 70"/>
                  <a:gd name="T41" fmla="*/ 24 h 84"/>
                  <a:gd name="T42" fmla="*/ 19 w 70"/>
                  <a:gd name="T43" fmla="*/ 24 h 84"/>
                  <a:gd name="T44" fmla="*/ 21 w 70"/>
                  <a:gd name="T45" fmla="*/ 24 h 84"/>
                  <a:gd name="T46" fmla="*/ 24 w 70"/>
                  <a:gd name="T47" fmla="*/ 23 h 84"/>
                  <a:gd name="T48" fmla="*/ 25 w 70"/>
                  <a:gd name="T49" fmla="*/ 21 h 84"/>
                  <a:gd name="T50" fmla="*/ 25 w 70"/>
                  <a:gd name="T51" fmla="*/ 19 h 84"/>
                  <a:gd name="T52" fmla="*/ 25 w 70"/>
                  <a:gd name="T53" fmla="*/ 6 h 84"/>
                  <a:gd name="T54" fmla="*/ 60 w 70"/>
                  <a:gd name="T55" fmla="*/ 6 h 84"/>
                  <a:gd name="T56" fmla="*/ 61 w 70"/>
                  <a:gd name="T57" fmla="*/ 6 h 84"/>
                  <a:gd name="T58" fmla="*/ 63 w 70"/>
                  <a:gd name="T59" fmla="*/ 6 h 84"/>
                  <a:gd name="T60" fmla="*/ 64 w 70"/>
                  <a:gd name="T61" fmla="*/ 9 h 84"/>
                  <a:gd name="T62" fmla="*/ 64 w 70"/>
                  <a:gd name="T63" fmla="*/ 10 h 84"/>
                  <a:gd name="T64" fmla="*/ 64 w 70"/>
                  <a:gd name="T65"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84">
                    <a:moveTo>
                      <a:pt x="63" y="0"/>
                    </a:moveTo>
                    <a:lnTo>
                      <a:pt x="22" y="0"/>
                    </a:lnTo>
                    <a:lnTo>
                      <a:pt x="0" y="21"/>
                    </a:lnTo>
                    <a:lnTo>
                      <a:pt x="0" y="77"/>
                    </a:lnTo>
                    <a:lnTo>
                      <a:pt x="1" y="80"/>
                    </a:lnTo>
                    <a:lnTo>
                      <a:pt x="3" y="83"/>
                    </a:lnTo>
                    <a:lnTo>
                      <a:pt x="4" y="84"/>
                    </a:lnTo>
                    <a:lnTo>
                      <a:pt x="7" y="84"/>
                    </a:lnTo>
                    <a:lnTo>
                      <a:pt x="70" y="84"/>
                    </a:lnTo>
                    <a:lnTo>
                      <a:pt x="70" y="7"/>
                    </a:lnTo>
                    <a:lnTo>
                      <a:pt x="68" y="5"/>
                    </a:lnTo>
                    <a:lnTo>
                      <a:pt x="67" y="2"/>
                    </a:lnTo>
                    <a:lnTo>
                      <a:pt x="66" y="0"/>
                    </a:lnTo>
                    <a:lnTo>
                      <a:pt x="63" y="0"/>
                    </a:lnTo>
                    <a:close/>
                    <a:moveTo>
                      <a:pt x="64" y="79"/>
                    </a:moveTo>
                    <a:lnTo>
                      <a:pt x="10" y="79"/>
                    </a:lnTo>
                    <a:lnTo>
                      <a:pt x="8" y="79"/>
                    </a:lnTo>
                    <a:lnTo>
                      <a:pt x="7" y="77"/>
                    </a:lnTo>
                    <a:lnTo>
                      <a:pt x="5" y="76"/>
                    </a:lnTo>
                    <a:lnTo>
                      <a:pt x="5" y="75"/>
                    </a:lnTo>
                    <a:lnTo>
                      <a:pt x="5" y="24"/>
                    </a:lnTo>
                    <a:lnTo>
                      <a:pt x="19" y="24"/>
                    </a:lnTo>
                    <a:lnTo>
                      <a:pt x="21" y="24"/>
                    </a:lnTo>
                    <a:lnTo>
                      <a:pt x="24" y="23"/>
                    </a:lnTo>
                    <a:lnTo>
                      <a:pt x="25" y="21"/>
                    </a:lnTo>
                    <a:lnTo>
                      <a:pt x="25" y="19"/>
                    </a:lnTo>
                    <a:lnTo>
                      <a:pt x="25" y="6"/>
                    </a:lnTo>
                    <a:lnTo>
                      <a:pt x="60" y="6"/>
                    </a:lnTo>
                    <a:lnTo>
                      <a:pt x="61" y="6"/>
                    </a:lnTo>
                    <a:lnTo>
                      <a:pt x="63" y="6"/>
                    </a:lnTo>
                    <a:lnTo>
                      <a:pt x="64" y="9"/>
                    </a:lnTo>
                    <a:lnTo>
                      <a:pt x="64" y="10"/>
                    </a:lnTo>
                    <a:lnTo>
                      <a:pt x="64" y="79"/>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6" name="Group 385"/>
            <p:cNvGrpSpPr/>
            <p:nvPr/>
          </p:nvGrpSpPr>
          <p:grpSpPr>
            <a:xfrm>
              <a:off x="2042601" y="4857202"/>
              <a:ext cx="209550" cy="206375"/>
              <a:chOff x="3036897" y="4681394"/>
              <a:chExt cx="209550" cy="206375"/>
            </a:xfrm>
          </p:grpSpPr>
          <p:sp>
            <p:nvSpPr>
              <p:cNvPr id="336" name="Freeform 124"/>
              <p:cNvSpPr>
                <a:spLocks/>
              </p:cNvSpPr>
              <p:nvPr/>
            </p:nvSpPr>
            <p:spPr bwMode="auto">
              <a:xfrm>
                <a:off x="3036897"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125"/>
              <p:cNvSpPr>
                <a:spLocks/>
              </p:cNvSpPr>
              <p:nvPr/>
            </p:nvSpPr>
            <p:spPr bwMode="auto">
              <a:xfrm>
                <a:off x="3092459" y="4714731"/>
                <a:ext cx="46038" cy="77788"/>
              </a:xfrm>
              <a:custGeom>
                <a:avLst/>
                <a:gdLst>
                  <a:gd name="T0" fmla="*/ 0 w 29"/>
                  <a:gd name="T1" fmla="*/ 17 h 49"/>
                  <a:gd name="T2" fmla="*/ 0 w 29"/>
                  <a:gd name="T3" fmla="*/ 49 h 49"/>
                  <a:gd name="T4" fmla="*/ 29 w 29"/>
                  <a:gd name="T5" fmla="*/ 32 h 49"/>
                  <a:gd name="T6" fmla="*/ 29 w 29"/>
                  <a:gd name="T7" fmla="*/ 0 h 49"/>
                  <a:gd name="T8" fmla="*/ 0 w 29"/>
                  <a:gd name="T9" fmla="*/ 17 h 49"/>
                </a:gdLst>
                <a:ahLst/>
                <a:cxnLst>
                  <a:cxn ang="0">
                    <a:pos x="T0" y="T1"/>
                  </a:cxn>
                  <a:cxn ang="0">
                    <a:pos x="T2" y="T3"/>
                  </a:cxn>
                  <a:cxn ang="0">
                    <a:pos x="T4" y="T5"/>
                  </a:cxn>
                  <a:cxn ang="0">
                    <a:pos x="T6" y="T7"/>
                  </a:cxn>
                  <a:cxn ang="0">
                    <a:pos x="T8" y="T9"/>
                  </a:cxn>
                </a:cxnLst>
                <a:rect l="0" t="0" r="r" b="b"/>
                <a:pathLst>
                  <a:path w="29" h="49">
                    <a:moveTo>
                      <a:pt x="0" y="17"/>
                    </a:moveTo>
                    <a:lnTo>
                      <a:pt x="0" y="49"/>
                    </a:lnTo>
                    <a:lnTo>
                      <a:pt x="29" y="32"/>
                    </a:lnTo>
                    <a:lnTo>
                      <a:pt x="29"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26"/>
              <p:cNvSpPr>
                <a:spLocks/>
              </p:cNvSpPr>
              <p:nvPr/>
            </p:nvSpPr>
            <p:spPr bwMode="auto">
              <a:xfrm>
                <a:off x="3041659"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27"/>
              <p:cNvSpPr>
                <a:spLocks/>
              </p:cNvSpPr>
              <p:nvPr/>
            </p:nvSpPr>
            <p:spPr bwMode="auto">
              <a:xfrm>
                <a:off x="3149609" y="4714731"/>
                <a:ext cx="44450" cy="77788"/>
              </a:xfrm>
              <a:custGeom>
                <a:avLst/>
                <a:gdLst>
                  <a:gd name="T0" fmla="*/ 28 w 28"/>
                  <a:gd name="T1" fmla="*/ 17 h 49"/>
                  <a:gd name="T2" fmla="*/ 28 w 28"/>
                  <a:gd name="T3" fmla="*/ 49 h 49"/>
                  <a:gd name="T4" fmla="*/ 0 w 28"/>
                  <a:gd name="T5" fmla="*/ 32 h 49"/>
                  <a:gd name="T6" fmla="*/ 0 w 28"/>
                  <a:gd name="T7" fmla="*/ 0 h 49"/>
                  <a:gd name="T8" fmla="*/ 28 w 28"/>
                  <a:gd name="T9" fmla="*/ 17 h 49"/>
                </a:gdLst>
                <a:ahLst/>
                <a:cxnLst>
                  <a:cxn ang="0">
                    <a:pos x="T0" y="T1"/>
                  </a:cxn>
                  <a:cxn ang="0">
                    <a:pos x="T2" y="T3"/>
                  </a:cxn>
                  <a:cxn ang="0">
                    <a:pos x="T4" y="T5"/>
                  </a:cxn>
                  <a:cxn ang="0">
                    <a:pos x="T6" y="T7"/>
                  </a:cxn>
                  <a:cxn ang="0">
                    <a:pos x="T8" y="T9"/>
                  </a:cxn>
                </a:cxnLst>
                <a:rect l="0" t="0" r="r" b="b"/>
                <a:pathLst>
                  <a:path w="28" h="49">
                    <a:moveTo>
                      <a:pt x="28" y="17"/>
                    </a:moveTo>
                    <a:lnTo>
                      <a:pt x="28" y="49"/>
                    </a:lnTo>
                    <a:lnTo>
                      <a:pt x="0" y="32"/>
                    </a:lnTo>
                    <a:lnTo>
                      <a:pt x="0" y="0"/>
                    </a:lnTo>
                    <a:lnTo>
                      <a:pt x="28"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28"/>
              <p:cNvSpPr>
                <a:spLocks/>
              </p:cNvSpPr>
              <p:nvPr/>
            </p:nvSpPr>
            <p:spPr bwMode="auto">
              <a:xfrm>
                <a:off x="3205172" y="4714731"/>
                <a:ext cx="41275" cy="77788"/>
              </a:xfrm>
              <a:custGeom>
                <a:avLst/>
                <a:gdLst>
                  <a:gd name="T0" fmla="*/ 0 w 26"/>
                  <a:gd name="T1" fmla="*/ 17 h 49"/>
                  <a:gd name="T2" fmla="*/ 0 w 26"/>
                  <a:gd name="T3" fmla="*/ 49 h 49"/>
                  <a:gd name="T4" fmla="*/ 26 w 26"/>
                  <a:gd name="T5" fmla="*/ 32 h 49"/>
                  <a:gd name="T6" fmla="*/ 26 w 26"/>
                  <a:gd name="T7" fmla="*/ 0 h 49"/>
                  <a:gd name="T8" fmla="*/ 0 w 26"/>
                  <a:gd name="T9" fmla="*/ 17 h 49"/>
                </a:gdLst>
                <a:ahLst/>
                <a:cxnLst>
                  <a:cxn ang="0">
                    <a:pos x="T0" y="T1"/>
                  </a:cxn>
                  <a:cxn ang="0">
                    <a:pos x="T2" y="T3"/>
                  </a:cxn>
                  <a:cxn ang="0">
                    <a:pos x="T4" y="T5"/>
                  </a:cxn>
                  <a:cxn ang="0">
                    <a:pos x="T6" y="T7"/>
                  </a:cxn>
                  <a:cxn ang="0">
                    <a:pos x="T8" y="T9"/>
                  </a:cxn>
                </a:cxnLst>
                <a:rect l="0" t="0" r="r" b="b"/>
                <a:pathLst>
                  <a:path w="26" h="49">
                    <a:moveTo>
                      <a:pt x="0" y="17"/>
                    </a:moveTo>
                    <a:lnTo>
                      <a:pt x="0" y="49"/>
                    </a:lnTo>
                    <a:lnTo>
                      <a:pt x="26" y="32"/>
                    </a:lnTo>
                    <a:lnTo>
                      <a:pt x="26" y="0"/>
                    </a:lnTo>
                    <a:lnTo>
                      <a:pt x="0" y="17"/>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29"/>
              <p:cNvSpPr>
                <a:spLocks/>
              </p:cNvSpPr>
              <p:nvPr/>
            </p:nvSpPr>
            <p:spPr bwMode="auto">
              <a:xfrm>
                <a:off x="3152784" y="4681394"/>
                <a:ext cx="88900" cy="50800"/>
              </a:xfrm>
              <a:custGeom>
                <a:avLst/>
                <a:gdLst>
                  <a:gd name="T0" fmla="*/ 28 w 56"/>
                  <a:gd name="T1" fmla="*/ 32 h 32"/>
                  <a:gd name="T2" fmla="*/ 0 w 56"/>
                  <a:gd name="T3" fmla="*/ 16 h 32"/>
                  <a:gd name="T4" fmla="*/ 28 w 56"/>
                  <a:gd name="T5" fmla="*/ 0 h 32"/>
                  <a:gd name="T6" fmla="*/ 56 w 56"/>
                  <a:gd name="T7" fmla="*/ 16 h 32"/>
                  <a:gd name="T8" fmla="*/ 28 w 56"/>
                  <a:gd name="T9" fmla="*/ 32 h 32"/>
                </a:gdLst>
                <a:ahLst/>
                <a:cxnLst>
                  <a:cxn ang="0">
                    <a:pos x="T0" y="T1"/>
                  </a:cxn>
                  <a:cxn ang="0">
                    <a:pos x="T2" y="T3"/>
                  </a:cxn>
                  <a:cxn ang="0">
                    <a:pos x="T4" y="T5"/>
                  </a:cxn>
                  <a:cxn ang="0">
                    <a:pos x="T6" y="T7"/>
                  </a:cxn>
                  <a:cxn ang="0">
                    <a:pos x="T8" y="T9"/>
                  </a:cxn>
                </a:cxnLst>
                <a:rect l="0" t="0" r="r" b="b"/>
                <a:pathLst>
                  <a:path w="56" h="32">
                    <a:moveTo>
                      <a:pt x="28" y="32"/>
                    </a:moveTo>
                    <a:lnTo>
                      <a:pt x="0" y="16"/>
                    </a:lnTo>
                    <a:lnTo>
                      <a:pt x="28" y="0"/>
                    </a:lnTo>
                    <a:lnTo>
                      <a:pt x="56" y="16"/>
                    </a:lnTo>
                    <a:lnTo>
                      <a:pt x="28" y="32"/>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30"/>
              <p:cNvSpPr>
                <a:spLocks/>
              </p:cNvSpPr>
              <p:nvPr/>
            </p:nvSpPr>
            <p:spPr bwMode="auto">
              <a:xfrm>
                <a:off x="3092459" y="4813156"/>
                <a:ext cx="46038" cy="74613"/>
              </a:xfrm>
              <a:custGeom>
                <a:avLst/>
                <a:gdLst>
                  <a:gd name="T0" fmla="*/ 29 w 29"/>
                  <a:gd name="T1" fmla="*/ 15 h 47"/>
                  <a:gd name="T2" fmla="*/ 29 w 29"/>
                  <a:gd name="T3" fmla="*/ 47 h 47"/>
                  <a:gd name="T4" fmla="*/ 0 w 29"/>
                  <a:gd name="T5" fmla="*/ 31 h 47"/>
                  <a:gd name="T6" fmla="*/ 0 w 29"/>
                  <a:gd name="T7" fmla="*/ 0 h 47"/>
                  <a:gd name="T8" fmla="*/ 29 w 29"/>
                  <a:gd name="T9" fmla="*/ 15 h 47"/>
                </a:gdLst>
                <a:ahLst/>
                <a:cxnLst>
                  <a:cxn ang="0">
                    <a:pos x="T0" y="T1"/>
                  </a:cxn>
                  <a:cxn ang="0">
                    <a:pos x="T2" y="T3"/>
                  </a:cxn>
                  <a:cxn ang="0">
                    <a:pos x="T4" y="T5"/>
                  </a:cxn>
                  <a:cxn ang="0">
                    <a:pos x="T6" y="T7"/>
                  </a:cxn>
                  <a:cxn ang="0">
                    <a:pos x="T8" y="T9"/>
                  </a:cxn>
                </a:cxnLst>
                <a:rect l="0" t="0" r="r" b="b"/>
                <a:pathLst>
                  <a:path w="29" h="47">
                    <a:moveTo>
                      <a:pt x="29" y="15"/>
                    </a:moveTo>
                    <a:lnTo>
                      <a:pt x="29" y="47"/>
                    </a:lnTo>
                    <a:lnTo>
                      <a:pt x="0" y="31"/>
                    </a:lnTo>
                    <a:lnTo>
                      <a:pt x="0" y="0"/>
                    </a:lnTo>
                    <a:lnTo>
                      <a:pt x="29"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31"/>
              <p:cNvSpPr>
                <a:spLocks/>
              </p:cNvSpPr>
              <p:nvPr/>
            </p:nvSpPr>
            <p:spPr bwMode="auto">
              <a:xfrm>
                <a:off x="3149609" y="4813156"/>
                <a:ext cx="44450" cy="74613"/>
              </a:xfrm>
              <a:custGeom>
                <a:avLst/>
                <a:gdLst>
                  <a:gd name="T0" fmla="*/ 0 w 28"/>
                  <a:gd name="T1" fmla="*/ 15 h 47"/>
                  <a:gd name="T2" fmla="*/ 0 w 28"/>
                  <a:gd name="T3" fmla="*/ 47 h 47"/>
                  <a:gd name="T4" fmla="*/ 28 w 28"/>
                  <a:gd name="T5" fmla="*/ 31 h 47"/>
                  <a:gd name="T6" fmla="*/ 28 w 28"/>
                  <a:gd name="T7" fmla="*/ 0 h 47"/>
                  <a:gd name="T8" fmla="*/ 0 w 28"/>
                  <a:gd name="T9" fmla="*/ 15 h 47"/>
                </a:gdLst>
                <a:ahLst/>
                <a:cxnLst>
                  <a:cxn ang="0">
                    <a:pos x="T0" y="T1"/>
                  </a:cxn>
                  <a:cxn ang="0">
                    <a:pos x="T2" y="T3"/>
                  </a:cxn>
                  <a:cxn ang="0">
                    <a:pos x="T4" y="T5"/>
                  </a:cxn>
                  <a:cxn ang="0">
                    <a:pos x="T6" y="T7"/>
                  </a:cxn>
                  <a:cxn ang="0">
                    <a:pos x="T8" y="T9"/>
                  </a:cxn>
                </a:cxnLst>
                <a:rect l="0" t="0" r="r" b="b"/>
                <a:pathLst>
                  <a:path w="28" h="47">
                    <a:moveTo>
                      <a:pt x="0" y="15"/>
                    </a:moveTo>
                    <a:lnTo>
                      <a:pt x="0" y="47"/>
                    </a:lnTo>
                    <a:lnTo>
                      <a:pt x="28" y="31"/>
                    </a:lnTo>
                    <a:lnTo>
                      <a:pt x="28" y="0"/>
                    </a:lnTo>
                    <a:lnTo>
                      <a:pt x="0" y="15"/>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32"/>
              <p:cNvSpPr>
                <a:spLocks/>
              </p:cNvSpPr>
              <p:nvPr/>
            </p:nvSpPr>
            <p:spPr bwMode="auto">
              <a:xfrm>
                <a:off x="3097222" y="4776644"/>
                <a:ext cx="88900" cy="52388"/>
              </a:xfrm>
              <a:custGeom>
                <a:avLst/>
                <a:gdLst>
                  <a:gd name="T0" fmla="*/ 28 w 56"/>
                  <a:gd name="T1" fmla="*/ 33 h 33"/>
                  <a:gd name="T2" fmla="*/ 0 w 56"/>
                  <a:gd name="T3" fmla="*/ 16 h 33"/>
                  <a:gd name="T4" fmla="*/ 28 w 56"/>
                  <a:gd name="T5" fmla="*/ 0 h 33"/>
                  <a:gd name="T6" fmla="*/ 56 w 56"/>
                  <a:gd name="T7" fmla="*/ 16 h 33"/>
                  <a:gd name="T8" fmla="*/ 28 w 56"/>
                  <a:gd name="T9" fmla="*/ 33 h 33"/>
                </a:gdLst>
                <a:ahLst/>
                <a:cxnLst>
                  <a:cxn ang="0">
                    <a:pos x="T0" y="T1"/>
                  </a:cxn>
                  <a:cxn ang="0">
                    <a:pos x="T2" y="T3"/>
                  </a:cxn>
                  <a:cxn ang="0">
                    <a:pos x="T4" y="T5"/>
                  </a:cxn>
                  <a:cxn ang="0">
                    <a:pos x="T6" y="T7"/>
                  </a:cxn>
                  <a:cxn ang="0">
                    <a:pos x="T8" y="T9"/>
                  </a:cxn>
                </a:cxnLst>
                <a:rect l="0" t="0" r="r" b="b"/>
                <a:pathLst>
                  <a:path w="56" h="33">
                    <a:moveTo>
                      <a:pt x="28" y="33"/>
                    </a:moveTo>
                    <a:lnTo>
                      <a:pt x="0" y="16"/>
                    </a:lnTo>
                    <a:lnTo>
                      <a:pt x="28" y="0"/>
                    </a:lnTo>
                    <a:lnTo>
                      <a:pt x="56" y="16"/>
                    </a:lnTo>
                    <a:lnTo>
                      <a:pt x="28" y="33"/>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7" name="Group 386"/>
            <p:cNvGrpSpPr/>
            <p:nvPr/>
          </p:nvGrpSpPr>
          <p:grpSpPr>
            <a:xfrm>
              <a:off x="1980688" y="5301500"/>
              <a:ext cx="182563" cy="104775"/>
              <a:chOff x="3041659" y="4935394"/>
              <a:chExt cx="182563" cy="104775"/>
            </a:xfrm>
          </p:grpSpPr>
          <p:sp>
            <p:nvSpPr>
              <p:cNvPr id="345" name="Freeform 133"/>
              <p:cNvSpPr>
                <a:spLocks/>
              </p:cNvSpPr>
              <p:nvPr/>
            </p:nvSpPr>
            <p:spPr bwMode="auto">
              <a:xfrm>
                <a:off x="30464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6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3" y="5"/>
                      <a:pt x="2" y="6"/>
                    </a:cubicBezTo>
                    <a:cubicBezTo>
                      <a:pt x="2" y="6"/>
                      <a:pt x="1" y="6"/>
                      <a:pt x="1" y="6"/>
                    </a:cubicBezTo>
                    <a:cubicBezTo>
                      <a:pt x="1" y="6"/>
                      <a:pt x="0" y="6"/>
                      <a:pt x="0" y="6"/>
                    </a:cubicBezTo>
                    <a:cubicBezTo>
                      <a:pt x="0" y="2"/>
                      <a:pt x="0" y="2"/>
                      <a:pt x="0" y="2"/>
                    </a:cubicBezTo>
                    <a:cubicBezTo>
                      <a:pt x="1" y="2"/>
                      <a:pt x="2" y="2"/>
                      <a:pt x="3" y="1"/>
                    </a:cubicBezTo>
                    <a:cubicBezTo>
                      <a:pt x="4" y="1"/>
                      <a:pt x="5" y="0"/>
                      <a:pt x="6"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34"/>
              <p:cNvSpPr>
                <a:spLocks noEditPoints="1"/>
              </p:cNvSpPr>
              <p:nvPr/>
            </p:nvSpPr>
            <p:spPr bwMode="auto">
              <a:xfrm>
                <a:off x="3079759" y="4935394"/>
                <a:ext cx="33338" cy="41275"/>
              </a:xfrm>
              <a:custGeom>
                <a:avLst/>
                <a:gdLst>
                  <a:gd name="T0" fmla="*/ 8 w 15"/>
                  <a:gd name="T1" fmla="*/ 19 h 19"/>
                  <a:gd name="T2" fmla="*/ 0 w 15"/>
                  <a:gd name="T3" fmla="*/ 10 h 19"/>
                  <a:gd name="T4" fmla="*/ 2 w 15"/>
                  <a:gd name="T5" fmla="*/ 2 h 19"/>
                  <a:gd name="T6" fmla="*/ 8 w 15"/>
                  <a:gd name="T7" fmla="*/ 0 h 19"/>
                  <a:gd name="T8" fmla="*/ 15 w 15"/>
                  <a:gd name="T9" fmla="*/ 10 h 19"/>
                  <a:gd name="T10" fmla="*/ 13 w 15"/>
                  <a:gd name="T11" fmla="*/ 17 h 19"/>
                  <a:gd name="T12" fmla="*/ 8 w 15"/>
                  <a:gd name="T13" fmla="*/ 19 h 19"/>
                  <a:gd name="T14" fmla="*/ 8 w 15"/>
                  <a:gd name="T15" fmla="*/ 3 h 19"/>
                  <a:gd name="T16" fmla="*/ 5 w 15"/>
                  <a:gd name="T17" fmla="*/ 10 h 19"/>
                  <a:gd name="T18" fmla="*/ 8 w 15"/>
                  <a:gd name="T19" fmla="*/ 16 h 19"/>
                  <a:gd name="T20" fmla="*/ 10 w 15"/>
                  <a:gd name="T21" fmla="*/ 10 h 19"/>
                  <a:gd name="T22" fmla="*/ 8 w 15"/>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8" y="19"/>
                    </a:moveTo>
                    <a:cubicBezTo>
                      <a:pt x="2" y="19"/>
                      <a:pt x="0" y="17"/>
                      <a:pt x="0" y="10"/>
                    </a:cubicBezTo>
                    <a:cubicBezTo>
                      <a:pt x="0" y="6"/>
                      <a:pt x="1" y="4"/>
                      <a:pt x="2" y="2"/>
                    </a:cubicBezTo>
                    <a:cubicBezTo>
                      <a:pt x="3" y="1"/>
                      <a:pt x="5" y="0"/>
                      <a:pt x="8" y="0"/>
                    </a:cubicBezTo>
                    <a:cubicBezTo>
                      <a:pt x="12" y="0"/>
                      <a:pt x="15" y="3"/>
                      <a:pt x="15" y="10"/>
                    </a:cubicBezTo>
                    <a:cubicBezTo>
                      <a:pt x="15" y="13"/>
                      <a:pt x="14" y="15"/>
                      <a:pt x="13" y="17"/>
                    </a:cubicBezTo>
                    <a:cubicBezTo>
                      <a:pt x="11" y="19"/>
                      <a:pt x="10" y="19"/>
                      <a:pt x="8" y="19"/>
                    </a:cubicBezTo>
                    <a:close/>
                    <a:moveTo>
                      <a:pt x="8" y="3"/>
                    </a:moveTo>
                    <a:cubicBezTo>
                      <a:pt x="5" y="3"/>
                      <a:pt x="5" y="5"/>
                      <a:pt x="5" y="10"/>
                    </a:cubicBezTo>
                    <a:cubicBezTo>
                      <a:pt x="5" y="14"/>
                      <a:pt x="5" y="16"/>
                      <a:pt x="8" y="16"/>
                    </a:cubicBezTo>
                    <a:cubicBezTo>
                      <a:pt x="9" y="16"/>
                      <a:pt x="10" y="14"/>
                      <a:pt x="10" y="10"/>
                    </a:cubicBezTo>
                    <a:cubicBezTo>
                      <a:pt x="10" y="5"/>
                      <a:pt x="9" y="3"/>
                      <a:pt x="8"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35"/>
              <p:cNvSpPr>
                <a:spLocks/>
              </p:cNvSpPr>
              <p:nvPr/>
            </p:nvSpPr>
            <p:spPr bwMode="auto">
              <a:xfrm>
                <a:off x="3122622" y="4935394"/>
                <a:ext cx="17463" cy="41275"/>
              </a:xfrm>
              <a:custGeom>
                <a:avLst/>
                <a:gdLst>
                  <a:gd name="T0" fmla="*/ 8 w 8"/>
                  <a:gd name="T1" fmla="*/ 0 h 19"/>
                  <a:gd name="T2" fmla="*/ 8 w 8"/>
                  <a:gd name="T3" fmla="*/ 19 h 19"/>
                  <a:gd name="T4" fmla="*/ 4 w 8"/>
                  <a:gd name="T5" fmla="*/ 19 h 19"/>
                  <a:gd name="T6" fmla="*/ 4 w 8"/>
                  <a:gd name="T7" fmla="*/ 4 h 19"/>
                  <a:gd name="T8" fmla="*/ 3 w 8"/>
                  <a:gd name="T9" fmla="*/ 5 h 19"/>
                  <a:gd name="T10" fmla="*/ 2 w 8"/>
                  <a:gd name="T11" fmla="*/ 6 h 19"/>
                  <a:gd name="T12" fmla="*/ 1 w 8"/>
                  <a:gd name="T13" fmla="*/ 6 h 19"/>
                  <a:gd name="T14" fmla="*/ 0 w 8"/>
                  <a:gd name="T15" fmla="*/ 6 h 19"/>
                  <a:gd name="T16" fmla="*/ 0 w 8"/>
                  <a:gd name="T17" fmla="*/ 2 h 19"/>
                  <a:gd name="T18" fmla="*/ 3 w 8"/>
                  <a:gd name="T19" fmla="*/ 1 h 19"/>
                  <a:gd name="T20" fmla="*/ 5 w 8"/>
                  <a:gd name="T21" fmla="*/ 0 h 19"/>
                  <a:gd name="T22" fmla="*/ 8 w 8"/>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9">
                    <a:moveTo>
                      <a:pt x="8" y="0"/>
                    </a:moveTo>
                    <a:cubicBezTo>
                      <a:pt x="8" y="19"/>
                      <a:pt x="8" y="19"/>
                      <a:pt x="8" y="19"/>
                    </a:cubicBezTo>
                    <a:cubicBezTo>
                      <a:pt x="4" y="19"/>
                      <a:pt x="4" y="19"/>
                      <a:pt x="4" y="19"/>
                    </a:cubicBezTo>
                    <a:cubicBezTo>
                      <a:pt x="4" y="4"/>
                      <a:pt x="4" y="4"/>
                      <a:pt x="4" y="4"/>
                    </a:cubicBezTo>
                    <a:cubicBezTo>
                      <a:pt x="4" y="4"/>
                      <a:pt x="3" y="5"/>
                      <a:pt x="3" y="5"/>
                    </a:cubicBezTo>
                    <a:cubicBezTo>
                      <a:pt x="3" y="5"/>
                      <a:pt x="2" y="5"/>
                      <a:pt x="2" y="6"/>
                    </a:cubicBezTo>
                    <a:cubicBezTo>
                      <a:pt x="2" y="6"/>
                      <a:pt x="1" y="6"/>
                      <a:pt x="1" y="6"/>
                    </a:cubicBezTo>
                    <a:cubicBezTo>
                      <a:pt x="0" y="6"/>
                      <a:pt x="0" y="6"/>
                      <a:pt x="0" y="6"/>
                    </a:cubicBezTo>
                    <a:cubicBezTo>
                      <a:pt x="0" y="2"/>
                      <a:pt x="0" y="2"/>
                      <a:pt x="0" y="2"/>
                    </a:cubicBezTo>
                    <a:cubicBezTo>
                      <a:pt x="1" y="2"/>
                      <a:pt x="2" y="2"/>
                      <a:pt x="3" y="1"/>
                    </a:cubicBezTo>
                    <a:cubicBezTo>
                      <a:pt x="4" y="1"/>
                      <a:pt x="5" y="0"/>
                      <a:pt x="5" y="0"/>
                    </a:cubicBezTo>
                    <a:lnTo>
                      <a:pt x="8"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36"/>
              <p:cNvSpPr>
                <a:spLocks noEditPoints="1"/>
              </p:cNvSpPr>
              <p:nvPr/>
            </p:nvSpPr>
            <p:spPr bwMode="auto">
              <a:xfrm>
                <a:off x="3041659" y="4995719"/>
                <a:ext cx="31750" cy="44450"/>
              </a:xfrm>
              <a:custGeom>
                <a:avLst/>
                <a:gdLst>
                  <a:gd name="T0" fmla="*/ 7 w 14"/>
                  <a:gd name="T1" fmla="*/ 20 h 20"/>
                  <a:gd name="T2" fmla="*/ 0 w 14"/>
                  <a:gd name="T3" fmla="*/ 10 h 20"/>
                  <a:gd name="T4" fmla="*/ 2 w 14"/>
                  <a:gd name="T5" fmla="*/ 3 h 20"/>
                  <a:gd name="T6" fmla="*/ 8 w 14"/>
                  <a:gd name="T7" fmla="*/ 0 h 20"/>
                  <a:gd name="T8" fmla="*/ 14 w 14"/>
                  <a:gd name="T9" fmla="*/ 10 h 20"/>
                  <a:gd name="T10" fmla="*/ 13 w 14"/>
                  <a:gd name="T11" fmla="*/ 18 h 20"/>
                  <a:gd name="T12" fmla="*/ 7 w 14"/>
                  <a:gd name="T13" fmla="*/ 20 h 20"/>
                  <a:gd name="T14" fmla="*/ 7 w 14"/>
                  <a:gd name="T15" fmla="*/ 4 h 20"/>
                  <a:gd name="T16" fmla="*/ 4 w 14"/>
                  <a:gd name="T17" fmla="*/ 10 h 20"/>
                  <a:gd name="T18" fmla="*/ 7 w 14"/>
                  <a:gd name="T19" fmla="*/ 17 h 20"/>
                  <a:gd name="T20" fmla="*/ 10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1" y="5"/>
                      <a:pt x="2" y="3"/>
                    </a:cubicBezTo>
                    <a:cubicBezTo>
                      <a:pt x="3" y="1"/>
                      <a:pt x="5" y="0"/>
                      <a:pt x="8" y="0"/>
                    </a:cubicBezTo>
                    <a:cubicBezTo>
                      <a:pt x="12" y="0"/>
                      <a:pt x="14" y="4"/>
                      <a:pt x="14" y="10"/>
                    </a:cubicBezTo>
                    <a:cubicBezTo>
                      <a:pt x="14" y="13"/>
                      <a:pt x="14" y="16"/>
                      <a:pt x="13" y="18"/>
                    </a:cubicBezTo>
                    <a:cubicBezTo>
                      <a:pt x="11" y="19"/>
                      <a:pt x="9" y="20"/>
                      <a:pt x="7" y="20"/>
                    </a:cubicBezTo>
                    <a:close/>
                    <a:moveTo>
                      <a:pt x="7" y="4"/>
                    </a:moveTo>
                    <a:cubicBezTo>
                      <a:pt x="6" y="4"/>
                      <a:pt x="4" y="6"/>
                      <a:pt x="4" y="10"/>
                    </a:cubicBezTo>
                    <a:cubicBezTo>
                      <a:pt x="4" y="15"/>
                      <a:pt x="6" y="17"/>
                      <a:pt x="7" y="17"/>
                    </a:cubicBezTo>
                    <a:cubicBezTo>
                      <a:pt x="9" y="17"/>
                      <a:pt x="10" y="15"/>
                      <a:pt x="10" y="10"/>
                    </a:cubicBezTo>
                    <a:cubicBezTo>
                      <a:pt x="10"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37"/>
              <p:cNvSpPr>
                <a:spLocks/>
              </p:cNvSpPr>
              <p:nvPr/>
            </p:nvSpPr>
            <p:spPr bwMode="auto">
              <a:xfrm>
                <a:off x="3084522" y="4995719"/>
                <a:ext cx="19050" cy="44450"/>
              </a:xfrm>
              <a:custGeom>
                <a:avLst/>
                <a:gdLst>
                  <a:gd name="T0" fmla="*/ 9 w 9"/>
                  <a:gd name="T1" fmla="*/ 0 h 20"/>
                  <a:gd name="T2" fmla="*/ 9 w 9"/>
                  <a:gd name="T3" fmla="*/ 20 h 20"/>
                  <a:gd name="T4" fmla="*/ 4 w 9"/>
                  <a:gd name="T5" fmla="*/ 20 h 20"/>
                  <a:gd name="T6" fmla="*/ 4 w 9"/>
                  <a:gd name="T7" fmla="*/ 5 h 20"/>
                  <a:gd name="T8" fmla="*/ 4 w 9"/>
                  <a:gd name="T9" fmla="*/ 6 h 20"/>
                  <a:gd name="T10" fmla="*/ 3 w 9"/>
                  <a:gd name="T11" fmla="*/ 6 h 20"/>
                  <a:gd name="T12" fmla="*/ 1 w 9"/>
                  <a:gd name="T13" fmla="*/ 6 h 20"/>
                  <a:gd name="T14" fmla="*/ 0 w 9"/>
                  <a:gd name="T15" fmla="*/ 7 h 20"/>
                  <a:gd name="T16" fmla="*/ 0 w 9"/>
                  <a:gd name="T17" fmla="*/ 3 h 20"/>
                  <a:gd name="T18" fmla="*/ 4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4" y="20"/>
                      <a:pt x="4" y="20"/>
                      <a:pt x="4" y="20"/>
                    </a:cubicBezTo>
                    <a:cubicBezTo>
                      <a:pt x="4" y="5"/>
                      <a:pt x="4" y="5"/>
                      <a:pt x="4" y="5"/>
                    </a:cubicBezTo>
                    <a:cubicBezTo>
                      <a:pt x="4" y="5"/>
                      <a:pt x="4" y="6"/>
                      <a:pt x="4" y="6"/>
                    </a:cubicBezTo>
                    <a:cubicBezTo>
                      <a:pt x="4" y="6"/>
                      <a:pt x="3" y="6"/>
                      <a:pt x="3" y="6"/>
                    </a:cubicBezTo>
                    <a:cubicBezTo>
                      <a:pt x="2" y="6"/>
                      <a:pt x="2" y="6"/>
                      <a:pt x="1" y="6"/>
                    </a:cubicBezTo>
                    <a:cubicBezTo>
                      <a:pt x="1" y="7"/>
                      <a:pt x="1" y="7"/>
                      <a:pt x="0" y="7"/>
                    </a:cubicBezTo>
                    <a:cubicBezTo>
                      <a:pt x="0" y="3"/>
                      <a:pt x="0" y="3"/>
                      <a:pt x="0" y="3"/>
                    </a:cubicBezTo>
                    <a:cubicBezTo>
                      <a:pt x="1" y="3"/>
                      <a:pt x="3" y="2"/>
                      <a:pt x="4" y="2"/>
                    </a:cubicBezTo>
                    <a:cubicBezTo>
                      <a:pt x="4"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38"/>
              <p:cNvSpPr>
                <a:spLocks noEditPoints="1"/>
              </p:cNvSpPr>
              <p:nvPr/>
            </p:nvSpPr>
            <p:spPr bwMode="auto">
              <a:xfrm>
                <a:off x="3117859" y="4995719"/>
                <a:ext cx="31750" cy="44450"/>
              </a:xfrm>
              <a:custGeom>
                <a:avLst/>
                <a:gdLst>
                  <a:gd name="T0" fmla="*/ 6 w 14"/>
                  <a:gd name="T1" fmla="*/ 20 h 20"/>
                  <a:gd name="T2" fmla="*/ 0 w 14"/>
                  <a:gd name="T3" fmla="*/ 10 h 20"/>
                  <a:gd name="T4" fmla="*/ 1 w 14"/>
                  <a:gd name="T5" fmla="*/ 3 h 20"/>
                  <a:gd name="T6" fmla="*/ 7 w 14"/>
                  <a:gd name="T7" fmla="*/ 0 h 20"/>
                  <a:gd name="T8" fmla="*/ 14 w 14"/>
                  <a:gd name="T9" fmla="*/ 10 h 20"/>
                  <a:gd name="T10" fmla="*/ 12 w 14"/>
                  <a:gd name="T11" fmla="*/ 18 h 20"/>
                  <a:gd name="T12" fmla="*/ 6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6" y="20"/>
                    </a:moveTo>
                    <a:cubicBezTo>
                      <a:pt x="2" y="20"/>
                      <a:pt x="0" y="17"/>
                      <a:pt x="0" y="10"/>
                    </a:cubicBezTo>
                    <a:cubicBezTo>
                      <a:pt x="0" y="7"/>
                      <a:pt x="0" y="5"/>
                      <a:pt x="1" y="3"/>
                    </a:cubicBezTo>
                    <a:cubicBezTo>
                      <a:pt x="3" y="1"/>
                      <a:pt x="5" y="0"/>
                      <a:pt x="7" y="0"/>
                    </a:cubicBezTo>
                    <a:cubicBezTo>
                      <a:pt x="11" y="0"/>
                      <a:pt x="14" y="4"/>
                      <a:pt x="14" y="10"/>
                    </a:cubicBezTo>
                    <a:cubicBezTo>
                      <a:pt x="14" y="13"/>
                      <a:pt x="13" y="16"/>
                      <a:pt x="12" y="18"/>
                    </a:cubicBezTo>
                    <a:cubicBezTo>
                      <a:pt x="10" y="19"/>
                      <a:pt x="9" y="20"/>
                      <a:pt x="6" y="20"/>
                    </a:cubicBezTo>
                    <a:close/>
                    <a:moveTo>
                      <a:pt x="7" y="4"/>
                    </a:moveTo>
                    <a:cubicBezTo>
                      <a:pt x="5" y="4"/>
                      <a:pt x="4" y="6"/>
                      <a:pt x="4" y="10"/>
                    </a:cubicBezTo>
                    <a:cubicBezTo>
                      <a:pt x="4" y="15"/>
                      <a:pt x="5" y="17"/>
                      <a:pt x="7" y="17"/>
                    </a:cubicBezTo>
                    <a:cubicBezTo>
                      <a:pt x="8" y="17"/>
                      <a:pt x="9" y="15"/>
                      <a:pt x="9" y="10"/>
                    </a:cubicBezTo>
                    <a:cubicBezTo>
                      <a:pt x="9" y="6"/>
                      <a:pt x="8"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142"/>
              <p:cNvSpPr>
                <a:spLocks/>
              </p:cNvSpPr>
              <p:nvPr/>
            </p:nvSpPr>
            <p:spPr bwMode="auto">
              <a:xfrm>
                <a:off x="3195647" y="4935394"/>
                <a:ext cx="22225" cy="41275"/>
              </a:xfrm>
              <a:custGeom>
                <a:avLst/>
                <a:gdLst>
                  <a:gd name="T0" fmla="*/ 10 w 10"/>
                  <a:gd name="T1" fmla="*/ 0 h 19"/>
                  <a:gd name="T2" fmla="*/ 10 w 10"/>
                  <a:gd name="T3" fmla="*/ 19 h 19"/>
                  <a:gd name="T4" fmla="*/ 5 w 10"/>
                  <a:gd name="T5" fmla="*/ 19 h 19"/>
                  <a:gd name="T6" fmla="*/ 5 w 10"/>
                  <a:gd name="T7" fmla="*/ 4 h 19"/>
                  <a:gd name="T8" fmla="*/ 4 w 10"/>
                  <a:gd name="T9" fmla="*/ 5 h 19"/>
                  <a:gd name="T10" fmla="*/ 3 w 10"/>
                  <a:gd name="T11" fmla="*/ 6 h 19"/>
                  <a:gd name="T12" fmla="*/ 2 w 10"/>
                  <a:gd name="T13" fmla="*/ 6 h 19"/>
                  <a:gd name="T14" fmla="*/ 0 w 10"/>
                  <a:gd name="T15" fmla="*/ 6 h 19"/>
                  <a:gd name="T16" fmla="*/ 0 w 10"/>
                  <a:gd name="T17" fmla="*/ 2 h 19"/>
                  <a:gd name="T18" fmla="*/ 4 w 10"/>
                  <a:gd name="T19" fmla="*/ 1 h 19"/>
                  <a:gd name="T20" fmla="*/ 7 w 10"/>
                  <a:gd name="T21" fmla="*/ 0 h 19"/>
                  <a:gd name="T22" fmla="*/ 10 w 10"/>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9">
                    <a:moveTo>
                      <a:pt x="10" y="0"/>
                    </a:moveTo>
                    <a:cubicBezTo>
                      <a:pt x="10" y="19"/>
                      <a:pt x="10" y="19"/>
                      <a:pt x="10" y="19"/>
                    </a:cubicBezTo>
                    <a:cubicBezTo>
                      <a:pt x="5" y="19"/>
                      <a:pt x="5" y="19"/>
                      <a:pt x="5" y="19"/>
                    </a:cubicBezTo>
                    <a:cubicBezTo>
                      <a:pt x="5" y="4"/>
                      <a:pt x="5" y="4"/>
                      <a:pt x="5" y="4"/>
                    </a:cubicBezTo>
                    <a:cubicBezTo>
                      <a:pt x="5" y="4"/>
                      <a:pt x="4" y="5"/>
                      <a:pt x="4" y="5"/>
                    </a:cubicBezTo>
                    <a:cubicBezTo>
                      <a:pt x="4" y="5"/>
                      <a:pt x="3" y="5"/>
                      <a:pt x="3" y="6"/>
                    </a:cubicBezTo>
                    <a:cubicBezTo>
                      <a:pt x="3" y="6"/>
                      <a:pt x="2" y="6"/>
                      <a:pt x="2" y="6"/>
                    </a:cubicBezTo>
                    <a:cubicBezTo>
                      <a:pt x="1" y="6"/>
                      <a:pt x="1" y="6"/>
                      <a:pt x="0" y="6"/>
                    </a:cubicBezTo>
                    <a:cubicBezTo>
                      <a:pt x="0" y="2"/>
                      <a:pt x="0" y="2"/>
                      <a:pt x="0" y="2"/>
                    </a:cubicBezTo>
                    <a:cubicBezTo>
                      <a:pt x="2" y="2"/>
                      <a:pt x="3" y="2"/>
                      <a:pt x="4" y="1"/>
                    </a:cubicBezTo>
                    <a:cubicBezTo>
                      <a:pt x="5" y="1"/>
                      <a:pt x="6" y="0"/>
                      <a:pt x="7" y="0"/>
                    </a:cubicBezTo>
                    <a:lnTo>
                      <a:pt x="10"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143"/>
              <p:cNvSpPr>
                <a:spLocks noEditPoints="1"/>
              </p:cNvSpPr>
              <p:nvPr/>
            </p:nvSpPr>
            <p:spPr bwMode="auto">
              <a:xfrm>
                <a:off x="3194059" y="4995719"/>
                <a:ext cx="30163" cy="44450"/>
              </a:xfrm>
              <a:custGeom>
                <a:avLst/>
                <a:gdLst>
                  <a:gd name="T0" fmla="*/ 7 w 14"/>
                  <a:gd name="T1" fmla="*/ 20 h 20"/>
                  <a:gd name="T2" fmla="*/ 0 w 14"/>
                  <a:gd name="T3" fmla="*/ 10 h 20"/>
                  <a:gd name="T4" fmla="*/ 2 w 14"/>
                  <a:gd name="T5" fmla="*/ 3 h 20"/>
                  <a:gd name="T6" fmla="*/ 7 w 14"/>
                  <a:gd name="T7" fmla="*/ 0 h 20"/>
                  <a:gd name="T8" fmla="*/ 14 w 14"/>
                  <a:gd name="T9" fmla="*/ 10 h 20"/>
                  <a:gd name="T10" fmla="*/ 12 w 14"/>
                  <a:gd name="T11" fmla="*/ 18 h 20"/>
                  <a:gd name="T12" fmla="*/ 7 w 14"/>
                  <a:gd name="T13" fmla="*/ 20 h 20"/>
                  <a:gd name="T14" fmla="*/ 7 w 14"/>
                  <a:gd name="T15" fmla="*/ 4 h 20"/>
                  <a:gd name="T16" fmla="*/ 4 w 14"/>
                  <a:gd name="T17" fmla="*/ 10 h 20"/>
                  <a:gd name="T18" fmla="*/ 7 w 14"/>
                  <a:gd name="T19" fmla="*/ 17 h 20"/>
                  <a:gd name="T20" fmla="*/ 9 w 14"/>
                  <a:gd name="T21" fmla="*/ 10 h 20"/>
                  <a:gd name="T22" fmla="*/ 7 w 14"/>
                  <a:gd name="T23"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20">
                    <a:moveTo>
                      <a:pt x="7" y="20"/>
                    </a:moveTo>
                    <a:cubicBezTo>
                      <a:pt x="2" y="20"/>
                      <a:pt x="0" y="17"/>
                      <a:pt x="0" y="10"/>
                    </a:cubicBezTo>
                    <a:cubicBezTo>
                      <a:pt x="0" y="7"/>
                      <a:pt x="0" y="5"/>
                      <a:pt x="2" y="3"/>
                    </a:cubicBezTo>
                    <a:cubicBezTo>
                      <a:pt x="3" y="1"/>
                      <a:pt x="5" y="0"/>
                      <a:pt x="7" y="0"/>
                    </a:cubicBezTo>
                    <a:cubicBezTo>
                      <a:pt x="12" y="0"/>
                      <a:pt x="14" y="4"/>
                      <a:pt x="14" y="10"/>
                    </a:cubicBezTo>
                    <a:cubicBezTo>
                      <a:pt x="14" y="13"/>
                      <a:pt x="13" y="16"/>
                      <a:pt x="12" y="18"/>
                    </a:cubicBezTo>
                    <a:cubicBezTo>
                      <a:pt x="11" y="19"/>
                      <a:pt x="9" y="20"/>
                      <a:pt x="7" y="20"/>
                    </a:cubicBezTo>
                    <a:close/>
                    <a:moveTo>
                      <a:pt x="7" y="4"/>
                    </a:moveTo>
                    <a:cubicBezTo>
                      <a:pt x="5" y="4"/>
                      <a:pt x="4" y="6"/>
                      <a:pt x="4" y="10"/>
                    </a:cubicBezTo>
                    <a:cubicBezTo>
                      <a:pt x="4" y="15"/>
                      <a:pt x="5" y="17"/>
                      <a:pt x="7" y="17"/>
                    </a:cubicBezTo>
                    <a:cubicBezTo>
                      <a:pt x="9" y="17"/>
                      <a:pt x="9" y="15"/>
                      <a:pt x="9" y="10"/>
                    </a:cubicBezTo>
                    <a:cubicBezTo>
                      <a:pt x="9" y="6"/>
                      <a:pt x="9" y="4"/>
                      <a:pt x="7" y="4"/>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145"/>
              <p:cNvSpPr>
                <a:spLocks noEditPoints="1"/>
              </p:cNvSpPr>
              <p:nvPr/>
            </p:nvSpPr>
            <p:spPr bwMode="auto">
              <a:xfrm>
                <a:off x="3152784" y="4935394"/>
                <a:ext cx="31750" cy="41275"/>
              </a:xfrm>
              <a:custGeom>
                <a:avLst/>
                <a:gdLst>
                  <a:gd name="T0" fmla="*/ 7 w 14"/>
                  <a:gd name="T1" fmla="*/ 19 h 19"/>
                  <a:gd name="T2" fmla="*/ 0 w 14"/>
                  <a:gd name="T3" fmla="*/ 10 h 19"/>
                  <a:gd name="T4" fmla="*/ 2 w 14"/>
                  <a:gd name="T5" fmla="*/ 2 h 19"/>
                  <a:gd name="T6" fmla="*/ 8 w 14"/>
                  <a:gd name="T7" fmla="*/ 0 h 19"/>
                  <a:gd name="T8" fmla="*/ 14 w 14"/>
                  <a:gd name="T9" fmla="*/ 10 h 19"/>
                  <a:gd name="T10" fmla="*/ 13 w 14"/>
                  <a:gd name="T11" fmla="*/ 17 h 19"/>
                  <a:gd name="T12" fmla="*/ 7 w 14"/>
                  <a:gd name="T13" fmla="*/ 19 h 19"/>
                  <a:gd name="T14" fmla="*/ 7 w 14"/>
                  <a:gd name="T15" fmla="*/ 3 h 19"/>
                  <a:gd name="T16" fmla="*/ 5 w 14"/>
                  <a:gd name="T17" fmla="*/ 10 h 19"/>
                  <a:gd name="T18" fmla="*/ 7 w 14"/>
                  <a:gd name="T19" fmla="*/ 16 h 19"/>
                  <a:gd name="T20" fmla="*/ 10 w 14"/>
                  <a:gd name="T21" fmla="*/ 10 h 19"/>
                  <a:gd name="T22" fmla="*/ 7 w 14"/>
                  <a:gd name="T2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9">
                    <a:moveTo>
                      <a:pt x="7" y="19"/>
                    </a:moveTo>
                    <a:cubicBezTo>
                      <a:pt x="2" y="19"/>
                      <a:pt x="0" y="17"/>
                      <a:pt x="0" y="10"/>
                    </a:cubicBezTo>
                    <a:cubicBezTo>
                      <a:pt x="0" y="6"/>
                      <a:pt x="1" y="4"/>
                      <a:pt x="2" y="2"/>
                    </a:cubicBezTo>
                    <a:cubicBezTo>
                      <a:pt x="3" y="1"/>
                      <a:pt x="5" y="0"/>
                      <a:pt x="8" y="0"/>
                    </a:cubicBezTo>
                    <a:cubicBezTo>
                      <a:pt x="12" y="0"/>
                      <a:pt x="14" y="3"/>
                      <a:pt x="14" y="10"/>
                    </a:cubicBezTo>
                    <a:cubicBezTo>
                      <a:pt x="14" y="13"/>
                      <a:pt x="14" y="15"/>
                      <a:pt x="13" y="17"/>
                    </a:cubicBezTo>
                    <a:cubicBezTo>
                      <a:pt x="12" y="19"/>
                      <a:pt x="10" y="19"/>
                      <a:pt x="7" y="19"/>
                    </a:cubicBezTo>
                    <a:close/>
                    <a:moveTo>
                      <a:pt x="7" y="3"/>
                    </a:moveTo>
                    <a:cubicBezTo>
                      <a:pt x="6" y="3"/>
                      <a:pt x="5" y="5"/>
                      <a:pt x="5" y="10"/>
                    </a:cubicBezTo>
                    <a:cubicBezTo>
                      <a:pt x="5" y="14"/>
                      <a:pt x="6" y="16"/>
                      <a:pt x="7" y="16"/>
                    </a:cubicBezTo>
                    <a:cubicBezTo>
                      <a:pt x="9" y="16"/>
                      <a:pt x="10" y="14"/>
                      <a:pt x="10" y="10"/>
                    </a:cubicBezTo>
                    <a:cubicBezTo>
                      <a:pt x="10" y="5"/>
                      <a:pt x="9" y="3"/>
                      <a:pt x="7" y="3"/>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146"/>
              <p:cNvSpPr>
                <a:spLocks/>
              </p:cNvSpPr>
              <p:nvPr/>
            </p:nvSpPr>
            <p:spPr bwMode="auto">
              <a:xfrm>
                <a:off x="3157547" y="4995719"/>
                <a:ext cx="20638" cy="44450"/>
              </a:xfrm>
              <a:custGeom>
                <a:avLst/>
                <a:gdLst>
                  <a:gd name="T0" fmla="*/ 9 w 9"/>
                  <a:gd name="T1" fmla="*/ 0 h 20"/>
                  <a:gd name="T2" fmla="*/ 9 w 9"/>
                  <a:gd name="T3" fmla="*/ 20 h 20"/>
                  <a:gd name="T4" fmla="*/ 5 w 9"/>
                  <a:gd name="T5" fmla="*/ 20 h 20"/>
                  <a:gd name="T6" fmla="*/ 5 w 9"/>
                  <a:gd name="T7" fmla="*/ 5 h 20"/>
                  <a:gd name="T8" fmla="*/ 4 w 9"/>
                  <a:gd name="T9" fmla="*/ 6 h 20"/>
                  <a:gd name="T10" fmla="*/ 3 w 9"/>
                  <a:gd name="T11" fmla="*/ 6 h 20"/>
                  <a:gd name="T12" fmla="*/ 1 w 9"/>
                  <a:gd name="T13" fmla="*/ 6 h 20"/>
                  <a:gd name="T14" fmla="*/ 0 w 9"/>
                  <a:gd name="T15" fmla="*/ 7 h 20"/>
                  <a:gd name="T16" fmla="*/ 0 w 9"/>
                  <a:gd name="T17" fmla="*/ 3 h 20"/>
                  <a:gd name="T18" fmla="*/ 3 w 9"/>
                  <a:gd name="T19" fmla="*/ 2 h 20"/>
                  <a:gd name="T20" fmla="*/ 6 w 9"/>
                  <a:gd name="T21" fmla="*/ 0 h 20"/>
                  <a:gd name="T22" fmla="*/ 9 w 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0">
                    <a:moveTo>
                      <a:pt x="9" y="0"/>
                    </a:moveTo>
                    <a:cubicBezTo>
                      <a:pt x="9" y="20"/>
                      <a:pt x="9" y="20"/>
                      <a:pt x="9" y="20"/>
                    </a:cubicBezTo>
                    <a:cubicBezTo>
                      <a:pt x="5" y="20"/>
                      <a:pt x="5" y="20"/>
                      <a:pt x="5" y="20"/>
                    </a:cubicBezTo>
                    <a:cubicBezTo>
                      <a:pt x="5" y="5"/>
                      <a:pt x="5" y="5"/>
                      <a:pt x="5" y="5"/>
                    </a:cubicBezTo>
                    <a:cubicBezTo>
                      <a:pt x="4" y="5"/>
                      <a:pt x="4" y="6"/>
                      <a:pt x="4" y="6"/>
                    </a:cubicBezTo>
                    <a:cubicBezTo>
                      <a:pt x="3" y="6"/>
                      <a:pt x="3" y="6"/>
                      <a:pt x="3" y="6"/>
                    </a:cubicBezTo>
                    <a:cubicBezTo>
                      <a:pt x="2" y="6"/>
                      <a:pt x="2" y="6"/>
                      <a:pt x="1" y="6"/>
                    </a:cubicBezTo>
                    <a:cubicBezTo>
                      <a:pt x="1" y="7"/>
                      <a:pt x="0" y="7"/>
                      <a:pt x="0" y="7"/>
                    </a:cubicBezTo>
                    <a:cubicBezTo>
                      <a:pt x="0" y="3"/>
                      <a:pt x="0" y="3"/>
                      <a:pt x="0" y="3"/>
                    </a:cubicBezTo>
                    <a:cubicBezTo>
                      <a:pt x="1" y="3"/>
                      <a:pt x="3" y="2"/>
                      <a:pt x="3" y="2"/>
                    </a:cubicBezTo>
                    <a:cubicBezTo>
                      <a:pt x="5" y="2"/>
                      <a:pt x="6" y="1"/>
                      <a:pt x="6" y="0"/>
                    </a:cubicBezTo>
                    <a:lnTo>
                      <a:pt x="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2" name="Freeform 193"/>
            <p:cNvSpPr>
              <a:spLocks noEditPoints="1"/>
            </p:cNvSpPr>
            <p:nvPr/>
          </p:nvSpPr>
          <p:spPr bwMode="auto">
            <a:xfrm>
              <a:off x="1767583" y="4589477"/>
              <a:ext cx="155575" cy="182563"/>
            </a:xfrm>
            <a:custGeom>
              <a:avLst/>
              <a:gdLst>
                <a:gd name="T0" fmla="*/ 35 w 70"/>
                <a:gd name="T1" fmla="*/ 4 h 82"/>
                <a:gd name="T2" fmla="*/ 64 w 70"/>
                <a:gd name="T3" fmla="*/ 12 h 82"/>
                <a:gd name="T4" fmla="*/ 35 w 70"/>
                <a:gd name="T5" fmla="*/ 20 h 82"/>
                <a:gd name="T6" fmla="*/ 6 w 70"/>
                <a:gd name="T7" fmla="*/ 12 h 82"/>
                <a:gd name="T8" fmla="*/ 35 w 70"/>
                <a:gd name="T9" fmla="*/ 4 h 82"/>
                <a:gd name="T10" fmla="*/ 35 w 70"/>
                <a:gd name="T11" fmla="*/ 0 h 82"/>
                <a:gd name="T12" fmla="*/ 21 w 70"/>
                <a:gd name="T13" fmla="*/ 1 h 82"/>
                <a:gd name="T14" fmla="*/ 10 w 70"/>
                <a:gd name="T15" fmla="*/ 4 h 82"/>
                <a:gd name="T16" fmla="*/ 3 w 70"/>
                <a:gd name="T17" fmla="*/ 8 h 82"/>
                <a:gd name="T18" fmla="*/ 1 w 70"/>
                <a:gd name="T19" fmla="*/ 11 h 82"/>
                <a:gd name="T20" fmla="*/ 0 w 70"/>
                <a:gd name="T21" fmla="*/ 14 h 82"/>
                <a:gd name="T22" fmla="*/ 0 w 70"/>
                <a:gd name="T23" fmla="*/ 69 h 82"/>
                <a:gd name="T24" fmla="*/ 1 w 70"/>
                <a:gd name="T25" fmla="*/ 71 h 82"/>
                <a:gd name="T26" fmla="*/ 3 w 70"/>
                <a:gd name="T27" fmla="*/ 74 h 82"/>
                <a:gd name="T28" fmla="*/ 10 w 70"/>
                <a:gd name="T29" fmla="*/ 78 h 82"/>
                <a:gd name="T30" fmla="*/ 21 w 70"/>
                <a:gd name="T31" fmla="*/ 81 h 82"/>
                <a:gd name="T32" fmla="*/ 35 w 70"/>
                <a:gd name="T33" fmla="*/ 82 h 82"/>
                <a:gd name="T34" fmla="*/ 60 w 70"/>
                <a:gd name="T35" fmla="*/ 78 h 82"/>
                <a:gd name="T36" fmla="*/ 67 w 70"/>
                <a:gd name="T37" fmla="*/ 74 h 82"/>
                <a:gd name="T38" fmla="*/ 69 w 70"/>
                <a:gd name="T39" fmla="*/ 71 h 82"/>
                <a:gd name="T40" fmla="*/ 70 w 70"/>
                <a:gd name="T41" fmla="*/ 69 h 82"/>
                <a:gd name="T42" fmla="*/ 70 w 70"/>
                <a:gd name="T43" fmla="*/ 14 h 82"/>
                <a:gd name="T44" fmla="*/ 67 w 70"/>
                <a:gd name="T45" fmla="*/ 8 h 82"/>
                <a:gd name="T46" fmla="*/ 60 w 70"/>
                <a:gd name="T47" fmla="*/ 4 h 82"/>
                <a:gd name="T48" fmla="*/ 49 w 70"/>
                <a:gd name="T49" fmla="*/ 1 h 82"/>
                <a:gd name="T50" fmla="*/ 35 w 70"/>
                <a:gd name="T5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82">
                  <a:moveTo>
                    <a:pt x="35" y="4"/>
                  </a:moveTo>
                  <a:cubicBezTo>
                    <a:pt x="51" y="4"/>
                    <a:pt x="64" y="8"/>
                    <a:pt x="64" y="12"/>
                  </a:cubicBezTo>
                  <a:cubicBezTo>
                    <a:pt x="64" y="17"/>
                    <a:pt x="51" y="20"/>
                    <a:pt x="35" y="20"/>
                  </a:cubicBezTo>
                  <a:cubicBezTo>
                    <a:pt x="19" y="20"/>
                    <a:pt x="6" y="17"/>
                    <a:pt x="6" y="12"/>
                  </a:cubicBezTo>
                  <a:cubicBezTo>
                    <a:pt x="6" y="8"/>
                    <a:pt x="19" y="4"/>
                    <a:pt x="35" y="4"/>
                  </a:cubicBezTo>
                  <a:close/>
                  <a:moveTo>
                    <a:pt x="35" y="0"/>
                  </a:moveTo>
                  <a:cubicBezTo>
                    <a:pt x="21" y="1"/>
                    <a:pt x="21" y="1"/>
                    <a:pt x="21" y="1"/>
                  </a:cubicBezTo>
                  <a:cubicBezTo>
                    <a:pt x="10" y="4"/>
                    <a:pt x="10" y="4"/>
                    <a:pt x="10" y="4"/>
                  </a:cubicBezTo>
                  <a:cubicBezTo>
                    <a:pt x="3" y="8"/>
                    <a:pt x="3" y="8"/>
                    <a:pt x="3" y="8"/>
                  </a:cubicBezTo>
                  <a:cubicBezTo>
                    <a:pt x="1" y="11"/>
                    <a:pt x="1" y="11"/>
                    <a:pt x="1" y="11"/>
                  </a:cubicBezTo>
                  <a:cubicBezTo>
                    <a:pt x="0" y="14"/>
                    <a:pt x="0" y="14"/>
                    <a:pt x="0" y="14"/>
                  </a:cubicBezTo>
                  <a:cubicBezTo>
                    <a:pt x="0" y="69"/>
                    <a:pt x="0" y="69"/>
                    <a:pt x="0" y="69"/>
                  </a:cubicBezTo>
                  <a:cubicBezTo>
                    <a:pt x="1" y="71"/>
                    <a:pt x="1" y="71"/>
                    <a:pt x="1" y="71"/>
                  </a:cubicBezTo>
                  <a:cubicBezTo>
                    <a:pt x="3" y="74"/>
                    <a:pt x="3" y="74"/>
                    <a:pt x="3" y="74"/>
                  </a:cubicBezTo>
                  <a:cubicBezTo>
                    <a:pt x="10" y="78"/>
                    <a:pt x="10" y="78"/>
                    <a:pt x="10" y="78"/>
                  </a:cubicBezTo>
                  <a:cubicBezTo>
                    <a:pt x="21" y="81"/>
                    <a:pt x="21" y="81"/>
                    <a:pt x="21" y="81"/>
                  </a:cubicBezTo>
                  <a:cubicBezTo>
                    <a:pt x="26" y="82"/>
                    <a:pt x="30" y="82"/>
                    <a:pt x="35" y="82"/>
                  </a:cubicBezTo>
                  <a:cubicBezTo>
                    <a:pt x="45" y="82"/>
                    <a:pt x="53" y="81"/>
                    <a:pt x="60" y="78"/>
                  </a:cubicBezTo>
                  <a:cubicBezTo>
                    <a:pt x="63" y="77"/>
                    <a:pt x="66" y="76"/>
                    <a:pt x="67" y="74"/>
                  </a:cubicBezTo>
                  <a:cubicBezTo>
                    <a:pt x="68" y="73"/>
                    <a:pt x="69" y="72"/>
                    <a:pt x="69" y="71"/>
                  </a:cubicBezTo>
                  <a:cubicBezTo>
                    <a:pt x="70" y="71"/>
                    <a:pt x="70" y="70"/>
                    <a:pt x="70" y="69"/>
                  </a:cubicBezTo>
                  <a:cubicBezTo>
                    <a:pt x="70" y="14"/>
                    <a:pt x="70" y="14"/>
                    <a:pt x="70" y="14"/>
                  </a:cubicBezTo>
                  <a:cubicBezTo>
                    <a:pt x="70" y="12"/>
                    <a:pt x="69" y="10"/>
                    <a:pt x="67" y="8"/>
                  </a:cubicBezTo>
                  <a:cubicBezTo>
                    <a:pt x="66" y="7"/>
                    <a:pt x="63" y="5"/>
                    <a:pt x="60" y="4"/>
                  </a:cubicBezTo>
                  <a:cubicBezTo>
                    <a:pt x="57" y="3"/>
                    <a:pt x="53" y="2"/>
                    <a:pt x="49" y="1"/>
                  </a:cubicBezTo>
                  <a:cubicBezTo>
                    <a:pt x="45" y="0"/>
                    <a:pt x="40" y="0"/>
                    <a:pt x="35"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3880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a:t>
            </a:r>
            <a:r>
              <a:rPr lang="en-US" err="1"/>
              <a:t>serverless</a:t>
            </a:r>
            <a:r>
              <a:rPr lang="en-US"/>
              <a:t>”</a:t>
            </a:r>
          </a:p>
        </p:txBody>
      </p:sp>
      <p:grpSp>
        <p:nvGrpSpPr>
          <p:cNvPr id="174" name="Group 173"/>
          <p:cNvGrpSpPr/>
          <p:nvPr/>
        </p:nvGrpSpPr>
        <p:grpSpPr>
          <a:xfrm>
            <a:off x="7830087" y="1454603"/>
            <a:ext cx="4094993" cy="5156873"/>
            <a:chOff x="7830087" y="1454603"/>
            <a:chExt cx="4094993" cy="5156873"/>
          </a:xfrm>
        </p:grpSpPr>
        <p:sp>
          <p:nvSpPr>
            <p:cNvPr id="8" name="TextBox 7"/>
            <p:cNvSpPr txBox="1"/>
            <p:nvPr/>
          </p:nvSpPr>
          <p:spPr>
            <a:xfrm>
              <a:off x="8963184" y="5401914"/>
              <a:ext cx="1828800" cy="1209562"/>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Focus on business logic</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80663" y="1643764"/>
            <a:ext cx="3289336" cy="4205914"/>
            <a:chOff x="980663" y="1643764"/>
            <a:chExt cx="3289336" cy="4205914"/>
          </a:xfrm>
        </p:grpSpPr>
        <p:sp>
          <p:nvSpPr>
            <p:cNvPr id="6" name="TextBox 5"/>
            <p:cNvSpPr txBox="1"/>
            <p:nvPr/>
          </p:nvSpPr>
          <p:spPr>
            <a:xfrm>
              <a:off x="1784677" y="5249514"/>
              <a:ext cx="1828800" cy="600164"/>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Ship faster</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46713" y="1825626"/>
            <a:ext cx="1870076" cy="4481151"/>
            <a:chOff x="5446713" y="1825626"/>
            <a:chExt cx="1870076" cy="4481151"/>
          </a:xfrm>
        </p:grpSpPr>
        <p:sp>
          <p:nvSpPr>
            <p:cNvPr id="7" name="TextBox 6"/>
            <p:cNvSpPr txBox="1"/>
            <p:nvPr/>
          </p:nvSpPr>
          <p:spPr>
            <a:xfrm>
              <a:off x="5463904" y="5401914"/>
              <a:ext cx="1828800" cy="904863"/>
            </a:xfrm>
            <a:prstGeom prst="rect">
              <a:avLst/>
            </a:prstGeom>
            <a:noFill/>
          </p:spPr>
          <p:txBody>
            <a:bodyPr wrap="square" lIns="91440" tIns="146304" rIns="182880" bIns="146304" rtlCol="0">
              <a:spAutoFit/>
            </a:bodyPr>
            <a:lstStyle/>
            <a:p>
              <a:pPr algn="ctr">
                <a:lnSpc>
                  <a:spcPct val="90000"/>
                </a:lnSpc>
                <a:spcAft>
                  <a:spcPts val="1200"/>
                </a:spcAft>
              </a:pPr>
              <a:r>
                <a:rPr lang="en-US" sz="2200">
                  <a:solidFill>
                    <a:schemeClr val="tx2"/>
                  </a:solidFill>
                  <a:latin typeface="+mj-lt"/>
                  <a:cs typeface="Segoe UI"/>
                </a:rPr>
                <a:t>Reduced dev ops</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38590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4436" y="1551710"/>
            <a:ext cx="8468551" cy="4694892"/>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5" name="Group 34">
            <a:extLst>
              <a:ext uri="{FF2B5EF4-FFF2-40B4-BE49-F238E27FC236}">
                <a16:creationId xmlns:a16="http://schemas.microsoft.com/office/drawing/2014/main" id="{F2BEE939-F3F7-49E1-AD07-CED5DA36444D}"/>
              </a:ext>
            </a:extLst>
          </p:cNvPr>
          <p:cNvGrpSpPr/>
          <p:nvPr/>
        </p:nvGrpSpPr>
        <p:grpSpPr>
          <a:xfrm>
            <a:off x="3369322" y="2342559"/>
            <a:ext cx="2739226" cy="1971774"/>
            <a:chOff x="3436883" y="2389036"/>
            <a:chExt cx="2794153" cy="2011312"/>
          </a:xfrm>
        </p:grpSpPr>
        <p:sp>
          <p:nvSpPr>
            <p:cNvPr id="5" name="Rectangle 4"/>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59" name="Rectangle 58"/>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a:gradFill>
                    <a:gsLst>
                      <a:gs pos="1250">
                        <a:srgbClr val="353535"/>
                      </a:gs>
                      <a:gs pos="100000">
                        <a:srgbClr val="353535"/>
                      </a:gs>
                    </a:gsLst>
                    <a:lin ang="5400000" scaled="0"/>
                  </a:gradFill>
                  <a:latin typeface="Segoe UI Semilight"/>
                  <a:ea typeface="Times New Roman" panose="02020603050405020304" pitchFamily="18" charset="0"/>
                </a:rPr>
                <a:t>Developer productivity</a:t>
              </a:r>
              <a:endParaRPr lang="en-US" sz="1568">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a:gradFill>
                    <a:gsLst>
                      <a:gs pos="1250">
                        <a:srgbClr val="353535"/>
                      </a:gs>
                      <a:gs pos="100000">
                        <a:srgbClr val="353535"/>
                      </a:gs>
                    </a:gsLst>
                    <a:lin ang="5400000" scaled="0"/>
                  </a:gradFill>
                  <a:latin typeface="Segoe UI Semilight"/>
                  <a:ea typeface="Times New Roman" panose="02020603050405020304" pitchFamily="18" charset="0"/>
                </a:rPr>
                <a:t>Triggers and Bindings</a:t>
              </a:r>
              <a:endParaRPr lang="en-US" sz="1568">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a:gradFill>
                    <a:gsLst>
                      <a:gs pos="1250">
                        <a:srgbClr val="353535"/>
                      </a:gs>
                      <a:gs pos="100000">
                        <a:srgbClr val="353535"/>
                      </a:gs>
                    </a:gsLst>
                    <a:lin ang="5400000" scaled="0"/>
                  </a:gradFill>
                  <a:latin typeface="Segoe UI Semilight"/>
                  <a:ea typeface="Times New Roman" panose="02020603050405020304" pitchFamily="18" charset="0"/>
                </a:rPr>
                <a:t>Flexible deployment options</a:t>
              </a:r>
              <a:endParaRPr lang="en-US" sz="1568">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2" name="Group 21"/>
            <p:cNvGrpSpPr/>
            <p:nvPr/>
          </p:nvGrpSpPr>
          <p:grpSpPr>
            <a:xfrm>
              <a:off x="3626039" y="2531117"/>
              <a:ext cx="481498" cy="321504"/>
              <a:chOff x="6795675" y="2984792"/>
              <a:chExt cx="651897" cy="435283"/>
            </a:xfrm>
            <a:solidFill>
              <a:schemeClr val="bg1"/>
            </a:solidFill>
          </p:grpSpPr>
          <p:sp>
            <p:nvSpPr>
              <p:cNvPr id="37" name="Freeform 18"/>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17" tIns="44808" rIns="89617" bIns="44808" numCol="1" anchor="t" anchorCtr="0" compatLnSpc="1">
                <a:prstTxWarp prst="textNoShape">
                  <a:avLst/>
                </a:prstTxWarp>
              </a:bodyPr>
              <a:lstStyle/>
              <a:p>
                <a:pPr defTabSz="913975">
                  <a:defRPr/>
                </a:pPr>
                <a:endParaRPr lang="en-US" sz="1765">
                  <a:gradFill>
                    <a:gsLst>
                      <a:gs pos="0">
                        <a:srgbClr val="505050"/>
                      </a:gs>
                      <a:gs pos="100000">
                        <a:srgbClr val="505050"/>
                      </a:gs>
                    </a:gsLst>
                    <a:lin ang="5400000" scaled="0"/>
                  </a:gradFill>
                  <a:latin typeface="Segoe UI"/>
                </a:endParaRPr>
              </a:p>
            </p:txBody>
          </p:sp>
          <p:grpSp>
            <p:nvGrpSpPr>
              <p:cNvPr id="15" name="Group 14"/>
              <p:cNvGrpSpPr/>
              <p:nvPr/>
            </p:nvGrpSpPr>
            <p:grpSpPr>
              <a:xfrm>
                <a:off x="6795675" y="3059346"/>
                <a:ext cx="141873" cy="271583"/>
                <a:chOff x="3016688" y="2176623"/>
                <a:chExt cx="166688" cy="319087"/>
              </a:xfrm>
              <a:grpFill/>
            </p:grpSpPr>
            <p:cxnSp>
              <p:nvCxnSpPr>
                <p:cNvPr id="11" name="Straight Connector 10"/>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a:off x="7305699" y="3059346"/>
                <a:ext cx="141873" cy="271583"/>
                <a:chOff x="3016688" y="2176623"/>
                <a:chExt cx="166688" cy="319087"/>
              </a:xfrm>
              <a:grpFill/>
            </p:grpSpPr>
            <p:cxnSp>
              <p:nvCxnSpPr>
                <p:cNvPr id="64" name="Straight Connector 63"/>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6" name="Group 35">
            <a:extLst>
              <a:ext uri="{FF2B5EF4-FFF2-40B4-BE49-F238E27FC236}">
                <a16:creationId xmlns:a16="http://schemas.microsoft.com/office/drawing/2014/main" id="{175652AA-13F9-4707-A9C6-B55726FC4687}"/>
              </a:ext>
            </a:extLst>
          </p:cNvPr>
          <p:cNvGrpSpPr/>
          <p:nvPr/>
        </p:nvGrpSpPr>
        <p:grpSpPr>
          <a:xfrm>
            <a:off x="6142776" y="2342559"/>
            <a:ext cx="2739226" cy="197177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a:gradFill>
                    <a:gsLst>
                      <a:gs pos="1250">
                        <a:srgbClr val="353535"/>
                      </a:gs>
                      <a:gs pos="100000">
                        <a:srgbClr val="353535"/>
                      </a:gs>
                    </a:gsLst>
                    <a:lin ang="5400000" scaled="0"/>
                  </a:gradFill>
                  <a:latin typeface="Segoe UI Semilight"/>
                  <a:ea typeface="Times New Roman" panose="02020603050405020304" pitchFamily="18" charset="0"/>
                </a:rPr>
                <a:t>Visual designer</a:t>
              </a:r>
              <a:endParaRPr lang="en-US" sz="1568">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a:gradFill>
                    <a:gsLst>
                      <a:gs pos="1250">
                        <a:srgbClr val="353535"/>
                      </a:gs>
                      <a:gs pos="100000">
                        <a:srgbClr val="353535"/>
                      </a:gs>
                    </a:gsLst>
                    <a:lin ang="5400000" scaled="0"/>
                  </a:gradFill>
                  <a:latin typeface="Segoe UI Semilight"/>
                  <a:ea typeface="Times New Roman" panose="02020603050405020304" pitchFamily="18" charset="0"/>
                </a:rPr>
                <a:t>170+ connectors</a:t>
              </a:r>
              <a:endParaRPr lang="en-US" sz="1568">
                <a:gradFill>
                  <a:gsLst>
                    <a:gs pos="1250">
                      <a:srgbClr val="353535"/>
                    </a:gs>
                    <a:gs pos="100000">
                      <a:srgbClr val="353535"/>
                    </a:gs>
                  </a:gsLst>
                  <a:lin ang="5400000" scaled="0"/>
                </a:gradFill>
                <a:latin typeface="Segoe UI Semilight"/>
                <a:ea typeface="Calibri" panose="020F0502020204030204" pitchFamily="34" charset="0"/>
              </a:endParaRPr>
            </a:p>
            <a:p>
              <a:pPr marL="228559" indent="-228559" defTabSz="914225">
                <a:lnSpc>
                  <a:spcPct val="90000"/>
                </a:lnSpc>
                <a:spcAft>
                  <a:spcPts val="588"/>
                </a:spcAft>
                <a:buFont typeface="Arial" panose="020B0604020202020204" pitchFamily="34" charset="0"/>
                <a:buChar char="•"/>
              </a:pPr>
              <a:r>
                <a:rPr lang="en-US" sz="1568">
                  <a:gradFill>
                    <a:gsLst>
                      <a:gs pos="1250">
                        <a:srgbClr val="353535"/>
                      </a:gs>
                      <a:gs pos="100000">
                        <a:srgbClr val="353535"/>
                      </a:gs>
                    </a:gsLst>
                    <a:lin ang="5400000" scaled="0"/>
                  </a:gradFill>
                  <a:latin typeface="Segoe UI Semilight"/>
                  <a:ea typeface="Times New Roman" panose="02020603050405020304" pitchFamily="18" charset="0"/>
                </a:rPr>
                <a:t>Functions orchestration</a:t>
              </a:r>
              <a:endParaRPr lang="en-US" sz="1568">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75">
                  <a:defRPr/>
                </a:pPr>
                <a:endParaRPr lang="en-US" sz="1765">
                  <a:solidFill>
                    <a:srgbClr val="505050"/>
                  </a:solidFill>
                  <a:latin typeface="Segoe UI"/>
                </a:endParaRPr>
              </a:p>
            </p:txBody>
          </p:sp>
        </p:grpSp>
      </p:grpSp>
      <p:grpSp>
        <p:nvGrpSpPr>
          <p:cNvPr id="39" name="Group 38">
            <a:extLst>
              <a:ext uri="{FF2B5EF4-FFF2-40B4-BE49-F238E27FC236}">
                <a16:creationId xmlns:a16="http://schemas.microsoft.com/office/drawing/2014/main" id="{7D77C0AF-F903-4B2A-9EA2-90E264AA40EA}"/>
              </a:ext>
            </a:extLst>
          </p:cNvPr>
          <p:cNvGrpSpPr/>
          <p:nvPr/>
        </p:nvGrpSpPr>
        <p:grpSpPr>
          <a:xfrm>
            <a:off x="3369322" y="5027642"/>
            <a:ext cx="8284202" cy="1115158"/>
            <a:chOff x="3436883" y="5127960"/>
            <a:chExt cx="8450318" cy="1137519"/>
          </a:xfrm>
        </p:grpSpPr>
        <p:sp>
          <p:nvSpPr>
            <p:cNvPr id="78" name="Rectangle 77"/>
            <p:cNvSpPr/>
            <p:nvPr/>
          </p:nvSpPr>
          <p:spPr bwMode="auto">
            <a:xfrm>
              <a:off x="911937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436883"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85750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98750"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8128"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539995" y="5127960"/>
              <a:ext cx="1347206" cy="113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87" rIns="0"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372"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76188" y="5693275"/>
              <a:ext cx="813697" cy="42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286142" y="5693275"/>
              <a:ext cx="489932" cy="424740"/>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cstate="print">
              <a:biLevel thresh="25000"/>
              <a:extLst>
                <a:ext uri="{28A0092B-C50C-407E-A947-70E740481C1C}">
                  <a14:useLocalDpi xmlns:a14="http://schemas.microsoft.com/office/drawing/2010/main" val="0"/>
                </a:ext>
              </a:extLst>
            </a:blip>
            <a:srcRect/>
            <a:stretch/>
          </p:blipFill>
          <p:spPr bwMode="auto">
            <a:xfrm>
              <a:off x="10930653" y="5717087"/>
              <a:ext cx="565889" cy="3895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7228" b="7991"/>
            <a:stretch/>
          </p:blipFill>
          <p:spPr bwMode="auto">
            <a:xfrm>
              <a:off x="9519094" y="5669423"/>
              <a:ext cx="547763" cy="4644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a:stretch/>
          </p:blipFill>
          <p:spPr bwMode="auto">
            <a:xfrm>
              <a:off x="8165636" y="5699174"/>
              <a:ext cx="413434" cy="40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a:off x="6725046" y="5680462"/>
              <a:ext cx="453369" cy="453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6B94E3BD-A778-42C4-A4D5-AF1BDE4B55BC}"/>
              </a:ext>
            </a:extLst>
          </p:cNvPr>
          <p:cNvGrpSpPr/>
          <p:nvPr/>
        </p:nvGrpSpPr>
        <p:grpSpPr>
          <a:xfrm>
            <a:off x="8914299" y="2342559"/>
            <a:ext cx="2739226" cy="1971774"/>
            <a:chOff x="9093048" y="2389036"/>
            <a:chExt cx="2794153" cy="2011312"/>
          </a:xfrm>
        </p:grpSpPr>
        <p:sp>
          <p:nvSpPr>
            <p:cNvPr id="69" name="Rectangle 68">
              <a:extLst>
                <a:ext uri="{FF2B5EF4-FFF2-40B4-BE49-F238E27FC236}">
                  <a16:creationId xmlns:a16="http://schemas.microsoft.com/office/drawing/2014/main" id="{6D963BC8-95AF-42D7-82C2-432B885989B5}"/>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4" rIns="182854" bIns="146284" numCol="1" spcCol="0" rtlCol="0" fromWordArt="0" anchor="ctr" anchorCtr="0" forceAA="0" compatLnSpc="1">
              <a:prstTxWarp prst="textNoShape">
                <a:avLst/>
              </a:prstTxWarp>
              <a:noAutofit/>
            </a:bodyPr>
            <a:lstStyle/>
            <a:p>
              <a:pPr defTabSz="932304" fontAlgn="base">
                <a:lnSpc>
                  <a:spcPct val="90000"/>
                </a:lnSpc>
                <a:spcBef>
                  <a:spcPct val="0"/>
                </a:spcBef>
                <a:spcAft>
                  <a:spcPct val="0"/>
                </a:spcAft>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0" name="Rectangle 69">
              <a:extLst>
                <a:ext uri="{FF2B5EF4-FFF2-40B4-BE49-F238E27FC236}">
                  <a16:creationId xmlns:a16="http://schemas.microsoft.com/office/drawing/2014/main" id="{992162FA-8CDB-415F-8028-26419B9D6555}"/>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28559" indent="-228559" defTabSz="914225">
                <a:lnSpc>
                  <a:spcPct val="90000"/>
                </a:lnSpc>
                <a:spcAft>
                  <a:spcPts val="588"/>
                </a:spcAft>
                <a:buFont typeface="Arial" panose="020B0604020202020204" pitchFamily="34" charset="0"/>
                <a:buChar char="•"/>
              </a:pPr>
              <a:r>
                <a:rPr lang="en-US" sz="1568">
                  <a:gradFill>
                    <a:gsLst>
                      <a:gs pos="1250">
                        <a:srgbClr val="353535"/>
                      </a:gs>
                      <a:gs pos="100000">
                        <a:srgbClr val="353535"/>
                      </a:gs>
                    </a:gsLst>
                    <a:lin ang="5400000" scaled="0"/>
                  </a:gradFill>
                  <a:latin typeface="Segoe UI Semilight"/>
                  <a:ea typeface="Times New Roman" panose="02020603050405020304" pitchFamily="18" charset="0"/>
                </a:rPr>
                <a:t>Manage all events </a:t>
              </a:r>
              <a:br>
                <a:rPr lang="en-US" sz="1568">
                  <a:gradFill>
                    <a:gsLst>
                      <a:gs pos="1250">
                        <a:srgbClr val="353535"/>
                      </a:gs>
                      <a:gs pos="100000">
                        <a:srgbClr val="353535"/>
                      </a:gs>
                    </a:gsLst>
                    <a:lin ang="5400000" scaled="0"/>
                  </a:gradFill>
                  <a:latin typeface="Segoe UI Semilight"/>
                  <a:ea typeface="Times New Roman" panose="02020603050405020304" pitchFamily="18" charset="0"/>
                </a:rPr>
              </a:br>
              <a:r>
                <a:rPr lang="en-US" sz="1568">
                  <a:gradFill>
                    <a:gsLst>
                      <a:gs pos="1250">
                        <a:srgbClr val="353535"/>
                      </a:gs>
                      <a:gs pos="100000">
                        <a:srgbClr val="353535"/>
                      </a:gs>
                    </a:gsLst>
                    <a:lin ang="5400000" scaled="0"/>
                  </a:gradFill>
                  <a:latin typeface="Segoe UI Semilight"/>
                  <a:ea typeface="Times New Roman" panose="02020603050405020304" pitchFamily="18" charset="0"/>
                </a:rPr>
                <a:t>in one place</a:t>
              </a:r>
            </a:p>
            <a:p>
              <a:pPr marL="228559" indent="-228559" defTabSz="914225">
                <a:lnSpc>
                  <a:spcPct val="90000"/>
                </a:lnSpc>
                <a:spcAft>
                  <a:spcPts val="588"/>
                </a:spcAft>
                <a:buFont typeface="Arial" panose="020B0604020202020204" pitchFamily="34" charset="0"/>
                <a:buChar char="•"/>
              </a:pPr>
              <a:r>
                <a:rPr lang="en-US" sz="1568">
                  <a:gradFill>
                    <a:gsLst>
                      <a:gs pos="1250">
                        <a:srgbClr val="353535"/>
                      </a:gs>
                      <a:gs pos="100000">
                        <a:srgbClr val="353535"/>
                      </a:gs>
                    </a:gsLst>
                    <a:lin ang="5400000" scaled="0"/>
                  </a:gradFill>
                  <a:latin typeface="Segoe UI Semilight"/>
                  <a:ea typeface="Calibri" panose="020F0502020204030204" pitchFamily="34" charset="0"/>
                </a:rPr>
                <a:t>Near real-time delivery</a:t>
              </a:r>
            </a:p>
            <a:p>
              <a:pPr marL="228559" indent="-228559" defTabSz="914225">
                <a:lnSpc>
                  <a:spcPct val="90000"/>
                </a:lnSpc>
                <a:spcAft>
                  <a:spcPts val="588"/>
                </a:spcAft>
                <a:buFont typeface="Arial" panose="020B0604020202020204" pitchFamily="34" charset="0"/>
                <a:buChar char="•"/>
              </a:pPr>
              <a:r>
                <a:rPr lang="en-US" sz="1568">
                  <a:gradFill>
                    <a:gsLst>
                      <a:gs pos="1250">
                        <a:srgbClr val="353535"/>
                      </a:gs>
                      <a:gs pos="100000">
                        <a:srgbClr val="353535"/>
                      </a:gs>
                    </a:gsLst>
                    <a:lin ang="5400000" scaled="0"/>
                  </a:gradFill>
                  <a:latin typeface="Segoe UI Semilight"/>
                  <a:ea typeface="Calibri" panose="020F0502020204030204" pitchFamily="34" charset="0"/>
                </a:rPr>
                <a:t>Broad coverage</a:t>
              </a:r>
            </a:p>
          </p:txBody>
        </p:sp>
        <p:pic>
          <p:nvPicPr>
            <p:cNvPr id="1038" name="Picture 14" descr="Image result for azure event grid">
              <a:extLst>
                <a:ext uri="{FF2B5EF4-FFF2-40B4-BE49-F238E27FC236}">
                  <a16:creationId xmlns:a16="http://schemas.microsoft.com/office/drawing/2014/main" id="{4B1EF275-09D5-49D3-AE61-397BF233E678}"/>
                </a:ext>
              </a:extLst>
            </p:cNvPr>
            <p:cNvPicPr>
              <a:picLocks noChangeAspect="1" noChangeArrowheads="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01C07370-93F9-4248-84DE-5EDFA8FEBCB5}"/>
              </a:ext>
            </a:extLst>
          </p:cNvPr>
          <p:cNvGrpSpPr/>
          <p:nvPr/>
        </p:nvGrpSpPr>
        <p:grpSpPr>
          <a:xfrm>
            <a:off x="456603" y="1551710"/>
            <a:ext cx="2587538" cy="4694892"/>
            <a:chOff x="465758" y="1582329"/>
            <a:chExt cx="2639424" cy="4789034"/>
          </a:xfrm>
        </p:grpSpPr>
        <p:sp>
          <p:nvSpPr>
            <p:cNvPr id="123" name="Rectangle 122"/>
            <p:cNvSpPr/>
            <p:nvPr/>
          </p:nvSpPr>
          <p:spPr bwMode="auto">
            <a:xfrm>
              <a:off x="465758" y="1582329"/>
              <a:ext cx="2639424" cy="4789034"/>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268889" rIns="179234" bIns="143387" numCol="1" spcCol="0" rtlCol="0" fromWordArt="0" anchor="t" anchorCtr="0" forceAA="0" compatLnSpc="1">
              <a:prstTxWarp prst="textNoShape">
                <a:avLst/>
              </a:prstTxWarp>
              <a:noAutofit/>
            </a:bodyPr>
            <a:lstStyle/>
            <a:p>
              <a:pPr algn="ctr" defTabSz="913762"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600126" y="3946199"/>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600126" y="4726362"/>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600126" y="2389033"/>
              <a:ext cx="2370688" cy="75515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600126" y="3168448"/>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600126" y="5506525"/>
              <a:ext cx="2367959" cy="7589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668" tIns="143387" rIns="179234" bIns="143387" numCol="1" spcCol="0" rtlCol="0" fromWordArt="0" anchor="ctr" anchorCtr="0" forceAA="0" compatLnSpc="1">
              <a:prstTxWarp prst="textNoShape">
                <a:avLst/>
              </a:prstTxWarp>
              <a:noAutofit/>
            </a:bodyPr>
            <a:lstStyle/>
            <a:p>
              <a:pPr defTabSz="913762"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27890" y="4159770"/>
              <a:ext cx="367950" cy="331812"/>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sp>
          <p:nvSpPr>
            <p:cNvPr id="117" name="Freeform 41"/>
            <p:cNvSpPr>
              <a:spLocks noEditPoints="1"/>
            </p:cNvSpPr>
            <p:nvPr/>
          </p:nvSpPr>
          <p:spPr bwMode="auto">
            <a:xfrm>
              <a:off x="805385" y="4880352"/>
              <a:ext cx="412961" cy="4414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17" tIns="44808" rIns="89617" bIns="44808" numCol="1" anchor="t" anchorCtr="0" compatLnSpc="1">
              <a:prstTxWarp prst="textNoShape">
                <a:avLst/>
              </a:prstTxWarp>
            </a:bodyPr>
            <a:lstStyle/>
            <a:p>
              <a:pPr defTabSz="913975">
                <a:defRPr/>
              </a:pPr>
              <a:endParaRPr lang="en-US" sz="1765">
                <a:solidFill>
                  <a:srgbClr val="505050"/>
                </a:solidFill>
                <a:latin typeface="Segoe UI"/>
              </a:endParaRPr>
            </a:p>
          </p:txBody>
        </p:sp>
        <p:pic>
          <p:nvPicPr>
            <p:cNvPr id="119" name="Picture 118"/>
            <p:cNvPicPr>
              <a:picLocks noChangeAspect="1"/>
            </p:cNvPicPr>
            <p:nvPr/>
          </p:nvPicPr>
          <p:blipFill rotWithShape="1">
            <a:blip r:embed="rId17"/>
            <a:srcRect t="24612" b="31602"/>
            <a:stretch/>
          </p:blipFill>
          <p:spPr>
            <a:xfrm>
              <a:off x="548944" y="2579670"/>
              <a:ext cx="925843" cy="373884"/>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29720" y="3362315"/>
              <a:ext cx="364291" cy="36576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806125" y="5787804"/>
              <a:ext cx="411480" cy="22718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447778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1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3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42" presetClass="path" presetSubtype="0" decel="100000" fill="hold" nodeType="withEffect">
                                  <p:stCondLst>
                                    <p:cond delay="0"/>
                                  </p:stCondLst>
                                  <p:childTnLst>
                                    <p:animMotion origin="layout" path="M 2.25428E-6 0.04607 L 2.25428E-6 2.41943E-6 " pathEditMode="relative" rAng="0" ptsTypes="AA">
                                      <p:cBhvr>
                                        <p:cTn id="23" dur="1000" fill="hold"/>
                                        <p:tgtEl>
                                          <p:spTgt spid="39"/>
                                        </p:tgtEl>
                                        <p:attrNameLst>
                                          <p:attrName>ppt_x</p:attrName>
                                          <p:attrName>ppt_y</p:attrName>
                                        </p:attrNameLst>
                                      </p:cBhvr>
                                      <p:rCtr x="0" y="-2315"/>
                                    </p:animMotion>
                                  </p:childTnLst>
                                </p:cTn>
                              </p:par>
                            </p:childTnLst>
                          </p:cTn>
                        </p:par>
                      </p:childTnLst>
                    </p:cTn>
                  </p:par>
                  <p:par>
                    <p:cTn id="24" fill="hold">
                      <p:stCondLst>
                        <p:cond delay="indefinite"/>
                      </p:stCondLst>
                      <p:childTnLst>
                        <p:par>
                          <p:cTn id="25" fill="hold">
                            <p:stCondLst>
                              <p:cond delay="0"/>
                            </p:stCondLst>
                            <p:childTnLst>
                              <p:par>
                                <p:cTn id="26" presetID="2" presetClass="entr" presetSubtype="8" decel="10000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750" fill="hold"/>
                                        <p:tgtEl>
                                          <p:spTgt spid="9"/>
                                        </p:tgtEl>
                                        <p:attrNameLst>
                                          <p:attrName>ppt_x</p:attrName>
                                        </p:attrNameLst>
                                      </p:cBhvr>
                                      <p:tavLst>
                                        <p:tav tm="0">
                                          <p:val>
                                            <p:strVal val="0-#ppt_w/2"/>
                                          </p:val>
                                        </p:tav>
                                        <p:tav tm="100000">
                                          <p:val>
                                            <p:strVal val="#ppt_x"/>
                                          </p:val>
                                        </p:tav>
                                      </p:tavLst>
                                    </p:anim>
                                    <p:anim calcmode="lin" valueType="num">
                                      <p:cBhvr additive="base">
                                        <p:cTn id="29"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Signs that a </a:t>
            </a:r>
            <a:r>
              <a:rPr lang="en-US" err="1"/>
              <a:t>serverless</a:t>
            </a:r>
            <a:r>
              <a:rPr lang="en-US"/>
              <a:t> pattern might be useful for a given scenario</a:t>
            </a:r>
          </a:p>
        </p:txBody>
      </p:sp>
      <p:sp>
        <p:nvSpPr>
          <p:cNvPr id="3" name="Text Placeholder 2"/>
          <p:cNvSpPr>
            <a:spLocks noGrp="1"/>
          </p:cNvSpPr>
          <p:nvPr>
            <p:ph type="body" sz="quarter" idx="10"/>
          </p:nvPr>
        </p:nvSpPr>
        <p:spPr>
          <a:xfrm>
            <a:off x="269240" y="1835948"/>
            <a:ext cx="11653523" cy="3382529"/>
          </a:xfrm>
        </p:spPr>
        <p:txBody>
          <a:bodyPr/>
          <a:lstStyle/>
          <a:p>
            <a:pPr marL="742950" indent="-742950">
              <a:buAutoNum type="arabicPeriod"/>
            </a:pPr>
            <a:r>
              <a:rPr lang="en-US"/>
              <a:t>Stateless </a:t>
            </a:r>
            <a:r>
              <a:rPr lang="en-US">
                <a:sym typeface="Wingdings" panose="05000000000000000000" pitchFamily="2" charset="2"/>
              </a:rPr>
              <a:t> Scale</a:t>
            </a:r>
            <a:endParaRPr lang="en-US"/>
          </a:p>
          <a:p>
            <a:pPr marL="742950" indent="-742950">
              <a:buAutoNum type="arabicPeriod"/>
            </a:pPr>
            <a:r>
              <a:rPr lang="en-US"/>
              <a:t>Not worth deploying a traditional backend</a:t>
            </a:r>
          </a:p>
          <a:p>
            <a:pPr marL="742950" indent="-742950">
              <a:buAutoNum type="arabicPeriod"/>
            </a:pPr>
            <a:r>
              <a:rPr lang="en-US"/>
              <a:t>Workload is sporadic (very low &amp; high scale)</a:t>
            </a:r>
          </a:p>
          <a:p>
            <a:pPr marL="742950" indent="-742950">
              <a:buAutoNum type="arabicPeriod"/>
            </a:pPr>
            <a:r>
              <a:rPr lang="en-US"/>
              <a:t>Dev ops favored versus dedicated ops</a:t>
            </a:r>
          </a:p>
          <a:p>
            <a:pPr marL="742950" indent="-742950">
              <a:buAutoNum type="arabicPeriod"/>
            </a:pPr>
            <a:r>
              <a:rPr lang="en-US"/>
              <a:t>Lots of different services involved that need “glue”</a:t>
            </a:r>
          </a:p>
        </p:txBody>
      </p:sp>
    </p:spTree>
    <p:extLst>
      <p:ext uri="{BB962C8B-B14F-4D97-AF65-F5344CB8AC3E}">
        <p14:creationId xmlns:p14="http://schemas.microsoft.com/office/powerpoint/2010/main" val="728226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2197100" y="2438400"/>
            <a:ext cx="7797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2200275" y="2709863"/>
            <a:ext cx="1698626" cy="1738313"/>
            <a:chOff x="2200275" y="2709863"/>
            <a:chExt cx="1698626" cy="1738313"/>
          </a:xfrm>
        </p:grpSpPr>
        <p:sp>
          <p:nvSpPr>
            <p:cNvPr id="7" name="Freeform 5"/>
            <p:cNvSpPr>
              <a:spLocks/>
            </p:cNvSpPr>
            <p:nvPr/>
          </p:nvSpPr>
          <p:spPr bwMode="auto">
            <a:xfrm>
              <a:off x="2362200" y="2819400"/>
              <a:ext cx="954088" cy="947738"/>
            </a:xfrm>
            <a:custGeom>
              <a:avLst/>
              <a:gdLst>
                <a:gd name="T0" fmla="*/ 114 w 254"/>
                <a:gd name="T1" fmla="*/ 0 h 251"/>
                <a:gd name="T2" fmla="*/ 30 w 254"/>
                <a:gd name="T3" fmla="*/ 46 h 251"/>
                <a:gd name="T4" fmla="*/ 3 w 254"/>
                <a:gd name="T5" fmla="*/ 137 h 251"/>
                <a:gd name="T6" fmla="*/ 49 w 254"/>
                <a:gd name="T7" fmla="*/ 221 h 251"/>
                <a:gd name="T8" fmla="*/ 140 w 254"/>
                <a:gd name="T9" fmla="*/ 248 h 251"/>
                <a:gd name="T10" fmla="*/ 224 w 254"/>
                <a:gd name="T11" fmla="*/ 202 h 251"/>
                <a:gd name="T12" fmla="*/ 251 w 254"/>
                <a:gd name="T13" fmla="*/ 111 h 251"/>
                <a:gd name="T14" fmla="*/ 204 w 254"/>
                <a:gd name="T15" fmla="*/ 27 h 251"/>
                <a:gd name="T16" fmla="*/ 127 w 254"/>
                <a:gd name="T17" fmla="*/ 0 h 251"/>
                <a:gd name="T18" fmla="*/ 114 w 254"/>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1">
                  <a:moveTo>
                    <a:pt x="114" y="0"/>
                  </a:moveTo>
                  <a:cubicBezTo>
                    <a:pt x="80" y="4"/>
                    <a:pt x="50" y="21"/>
                    <a:pt x="30" y="46"/>
                  </a:cubicBezTo>
                  <a:cubicBezTo>
                    <a:pt x="10" y="70"/>
                    <a:pt x="0" y="103"/>
                    <a:pt x="3" y="137"/>
                  </a:cubicBezTo>
                  <a:cubicBezTo>
                    <a:pt x="7" y="171"/>
                    <a:pt x="24" y="201"/>
                    <a:pt x="49" y="221"/>
                  </a:cubicBezTo>
                  <a:cubicBezTo>
                    <a:pt x="74" y="241"/>
                    <a:pt x="106" y="251"/>
                    <a:pt x="140" y="248"/>
                  </a:cubicBezTo>
                  <a:cubicBezTo>
                    <a:pt x="174" y="244"/>
                    <a:pt x="204" y="227"/>
                    <a:pt x="224" y="202"/>
                  </a:cubicBezTo>
                  <a:cubicBezTo>
                    <a:pt x="244" y="178"/>
                    <a:pt x="254" y="145"/>
                    <a:pt x="251" y="111"/>
                  </a:cubicBezTo>
                  <a:cubicBezTo>
                    <a:pt x="247" y="76"/>
                    <a:pt x="230" y="47"/>
                    <a:pt x="204" y="27"/>
                  </a:cubicBezTo>
                  <a:cubicBezTo>
                    <a:pt x="183" y="9"/>
                    <a:pt x="156" y="0"/>
                    <a:pt x="127" y="0"/>
                  </a:cubicBezTo>
                  <a:cubicBezTo>
                    <a:pt x="123" y="0"/>
                    <a:pt x="118"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6"/>
            <p:cNvSpPr>
              <a:spLocks/>
            </p:cNvSpPr>
            <p:nvPr/>
          </p:nvSpPr>
          <p:spPr bwMode="auto">
            <a:xfrm>
              <a:off x="2603500" y="2797175"/>
              <a:ext cx="814388" cy="1063625"/>
            </a:xfrm>
            <a:custGeom>
              <a:avLst/>
              <a:gdLst>
                <a:gd name="T0" fmla="*/ 212 w 217"/>
                <a:gd name="T1" fmla="*/ 114 h 282"/>
                <a:gd name="T2" fmla="*/ 157 w 217"/>
                <a:gd name="T3" fmla="*/ 13 h 282"/>
                <a:gd name="T4" fmla="*/ 138 w 217"/>
                <a:gd name="T5" fmla="*/ 0 h 282"/>
                <a:gd name="T6" fmla="*/ 126 w 217"/>
                <a:gd name="T7" fmla="*/ 23 h 282"/>
                <a:gd name="T8" fmla="*/ 140 w 217"/>
                <a:gd name="T9" fmla="*/ 33 h 282"/>
                <a:gd name="T10" fmla="*/ 187 w 217"/>
                <a:gd name="T11" fmla="*/ 117 h 282"/>
                <a:gd name="T12" fmla="*/ 160 w 217"/>
                <a:gd name="T13" fmla="*/ 208 h 282"/>
                <a:gd name="T14" fmla="*/ 76 w 217"/>
                <a:gd name="T15" fmla="*/ 254 h 282"/>
                <a:gd name="T16" fmla="*/ 12 w 217"/>
                <a:gd name="T17" fmla="*/ 243 h 282"/>
                <a:gd name="T18" fmla="*/ 0 w 217"/>
                <a:gd name="T19" fmla="*/ 266 h 282"/>
                <a:gd name="T20" fmla="*/ 79 w 217"/>
                <a:gd name="T21" fmla="*/ 279 h 282"/>
                <a:gd name="T22" fmla="*/ 180 w 217"/>
                <a:gd name="T23" fmla="*/ 224 h 282"/>
                <a:gd name="T24" fmla="*/ 212 w 217"/>
                <a:gd name="T25" fmla="*/ 114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82">
                  <a:moveTo>
                    <a:pt x="212" y="114"/>
                  </a:moveTo>
                  <a:cubicBezTo>
                    <a:pt x="208" y="73"/>
                    <a:pt x="187" y="37"/>
                    <a:pt x="157" y="13"/>
                  </a:cubicBezTo>
                  <a:cubicBezTo>
                    <a:pt x="151" y="8"/>
                    <a:pt x="144" y="4"/>
                    <a:pt x="138" y="0"/>
                  </a:cubicBezTo>
                  <a:cubicBezTo>
                    <a:pt x="126" y="23"/>
                    <a:pt x="126" y="23"/>
                    <a:pt x="126" y="23"/>
                  </a:cubicBezTo>
                  <a:cubicBezTo>
                    <a:pt x="131" y="26"/>
                    <a:pt x="136" y="29"/>
                    <a:pt x="140" y="33"/>
                  </a:cubicBezTo>
                  <a:cubicBezTo>
                    <a:pt x="166" y="53"/>
                    <a:pt x="183" y="82"/>
                    <a:pt x="187" y="117"/>
                  </a:cubicBezTo>
                  <a:cubicBezTo>
                    <a:pt x="190" y="151"/>
                    <a:pt x="180" y="184"/>
                    <a:pt x="160" y="208"/>
                  </a:cubicBezTo>
                  <a:cubicBezTo>
                    <a:pt x="140" y="233"/>
                    <a:pt x="110" y="250"/>
                    <a:pt x="76" y="254"/>
                  </a:cubicBezTo>
                  <a:cubicBezTo>
                    <a:pt x="53" y="256"/>
                    <a:pt x="31" y="252"/>
                    <a:pt x="12" y="243"/>
                  </a:cubicBezTo>
                  <a:cubicBezTo>
                    <a:pt x="0" y="266"/>
                    <a:pt x="0" y="266"/>
                    <a:pt x="0" y="266"/>
                  </a:cubicBezTo>
                  <a:cubicBezTo>
                    <a:pt x="24" y="277"/>
                    <a:pt x="51" y="282"/>
                    <a:pt x="79" y="279"/>
                  </a:cubicBezTo>
                  <a:cubicBezTo>
                    <a:pt x="120" y="275"/>
                    <a:pt x="155" y="254"/>
                    <a:pt x="180" y="224"/>
                  </a:cubicBezTo>
                  <a:cubicBezTo>
                    <a:pt x="204" y="195"/>
                    <a:pt x="217" y="155"/>
                    <a:pt x="212" y="114"/>
                  </a:cubicBezTo>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7"/>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8"/>
            <p:cNvSpPr>
              <a:spLocks/>
            </p:cNvSpPr>
            <p:nvPr/>
          </p:nvSpPr>
          <p:spPr bwMode="auto">
            <a:xfrm>
              <a:off x="2265363" y="2709863"/>
              <a:ext cx="855663" cy="1090613"/>
            </a:xfrm>
            <a:custGeom>
              <a:avLst/>
              <a:gdLst>
                <a:gd name="T0" fmla="*/ 75 w 228"/>
                <a:gd name="T1" fmla="*/ 250 h 289"/>
                <a:gd name="T2" fmla="*/ 29 w 228"/>
                <a:gd name="T3" fmla="*/ 166 h 289"/>
                <a:gd name="T4" fmla="*/ 56 w 228"/>
                <a:gd name="T5" fmla="*/ 75 h 289"/>
                <a:gd name="T6" fmla="*/ 140 w 228"/>
                <a:gd name="T7" fmla="*/ 29 h 289"/>
                <a:gd name="T8" fmla="*/ 216 w 228"/>
                <a:gd name="T9" fmla="*/ 46 h 289"/>
                <a:gd name="T10" fmla="*/ 228 w 228"/>
                <a:gd name="T11" fmla="*/ 23 h 289"/>
                <a:gd name="T12" fmla="*/ 137 w 228"/>
                <a:gd name="T13" fmla="*/ 4 h 289"/>
                <a:gd name="T14" fmla="*/ 36 w 228"/>
                <a:gd name="T15" fmla="*/ 59 h 289"/>
                <a:gd name="T16" fmla="*/ 36 w 228"/>
                <a:gd name="T17" fmla="*/ 59 h 289"/>
                <a:gd name="T18" fmla="*/ 4 w 228"/>
                <a:gd name="T19" fmla="*/ 169 h 289"/>
                <a:gd name="T20" fmla="*/ 59 w 228"/>
                <a:gd name="T21" fmla="*/ 270 h 289"/>
                <a:gd name="T22" fmla="*/ 90 w 228"/>
                <a:gd name="T23" fmla="*/ 289 h 289"/>
                <a:gd name="T24" fmla="*/ 102 w 228"/>
                <a:gd name="T25" fmla="*/ 266 h 289"/>
                <a:gd name="T26" fmla="*/ 75 w 228"/>
                <a:gd name="T27" fmla="*/ 25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289">
                  <a:moveTo>
                    <a:pt x="75" y="250"/>
                  </a:moveTo>
                  <a:cubicBezTo>
                    <a:pt x="50" y="230"/>
                    <a:pt x="33" y="200"/>
                    <a:pt x="29" y="166"/>
                  </a:cubicBezTo>
                  <a:cubicBezTo>
                    <a:pt x="26" y="132"/>
                    <a:pt x="36" y="99"/>
                    <a:pt x="56" y="75"/>
                  </a:cubicBezTo>
                  <a:cubicBezTo>
                    <a:pt x="76" y="50"/>
                    <a:pt x="106" y="33"/>
                    <a:pt x="140" y="29"/>
                  </a:cubicBezTo>
                  <a:cubicBezTo>
                    <a:pt x="168" y="26"/>
                    <a:pt x="194" y="33"/>
                    <a:pt x="216" y="46"/>
                  </a:cubicBezTo>
                  <a:cubicBezTo>
                    <a:pt x="228" y="23"/>
                    <a:pt x="228" y="23"/>
                    <a:pt x="228" y="23"/>
                  </a:cubicBezTo>
                  <a:cubicBezTo>
                    <a:pt x="201" y="8"/>
                    <a:pt x="170" y="0"/>
                    <a:pt x="137" y="4"/>
                  </a:cubicBezTo>
                  <a:cubicBezTo>
                    <a:pt x="96" y="8"/>
                    <a:pt x="61" y="29"/>
                    <a:pt x="36" y="59"/>
                  </a:cubicBezTo>
                  <a:cubicBezTo>
                    <a:pt x="36" y="59"/>
                    <a:pt x="36" y="59"/>
                    <a:pt x="36" y="59"/>
                  </a:cubicBezTo>
                  <a:cubicBezTo>
                    <a:pt x="12" y="88"/>
                    <a:pt x="0" y="128"/>
                    <a:pt x="4" y="169"/>
                  </a:cubicBezTo>
                  <a:cubicBezTo>
                    <a:pt x="8" y="210"/>
                    <a:pt x="29" y="245"/>
                    <a:pt x="59" y="270"/>
                  </a:cubicBezTo>
                  <a:cubicBezTo>
                    <a:pt x="68" y="277"/>
                    <a:pt x="79" y="284"/>
                    <a:pt x="90" y="289"/>
                  </a:cubicBezTo>
                  <a:cubicBezTo>
                    <a:pt x="102" y="266"/>
                    <a:pt x="102" y="266"/>
                    <a:pt x="102" y="266"/>
                  </a:cubicBezTo>
                  <a:cubicBezTo>
                    <a:pt x="92" y="262"/>
                    <a:pt x="83" y="256"/>
                    <a:pt x="75" y="25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9"/>
            <p:cNvSpPr>
              <a:spLocks/>
            </p:cNvSpPr>
            <p:nvPr/>
          </p:nvSpPr>
          <p:spPr bwMode="auto">
            <a:xfrm>
              <a:off x="2824163" y="3265488"/>
              <a:ext cx="319088" cy="180975"/>
            </a:xfrm>
            <a:custGeom>
              <a:avLst/>
              <a:gdLst>
                <a:gd name="T0" fmla="*/ 67 w 85"/>
                <a:gd name="T1" fmla="*/ 45 h 48"/>
                <a:gd name="T2" fmla="*/ 9 w 85"/>
                <a:gd name="T3" fmla="*/ 25 h 48"/>
                <a:gd name="T4" fmla="*/ 2 w 85"/>
                <a:gd name="T5" fmla="*/ 10 h 48"/>
                <a:gd name="T6" fmla="*/ 17 w 85"/>
                <a:gd name="T7" fmla="*/ 2 h 48"/>
                <a:gd name="T8" fmla="*/ 75 w 85"/>
                <a:gd name="T9" fmla="*/ 23 h 48"/>
                <a:gd name="T10" fmla="*/ 82 w 85"/>
                <a:gd name="T11" fmla="*/ 38 h 48"/>
                <a:gd name="T12" fmla="*/ 67 w 85"/>
                <a:gd name="T13" fmla="*/ 45 h 48"/>
              </a:gdLst>
              <a:ahLst/>
              <a:cxnLst>
                <a:cxn ang="0">
                  <a:pos x="T0" y="T1"/>
                </a:cxn>
                <a:cxn ang="0">
                  <a:pos x="T2" y="T3"/>
                </a:cxn>
                <a:cxn ang="0">
                  <a:pos x="T4" y="T5"/>
                </a:cxn>
                <a:cxn ang="0">
                  <a:pos x="T6" y="T7"/>
                </a:cxn>
                <a:cxn ang="0">
                  <a:pos x="T8" y="T9"/>
                </a:cxn>
                <a:cxn ang="0">
                  <a:pos x="T10" y="T11"/>
                </a:cxn>
                <a:cxn ang="0">
                  <a:pos x="T12" y="T13"/>
                </a:cxn>
              </a:cxnLst>
              <a:rect l="0" t="0" r="r" b="b"/>
              <a:pathLst>
                <a:path w="85" h="48">
                  <a:moveTo>
                    <a:pt x="67" y="45"/>
                  </a:moveTo>
                  <a:cubicBezTo>
                    <a:pt x="9" y="25"/>
                    <a:pt x="9" y="25"/>
                    <a:pt x="9" y="25"/>
                  </a:cubicBezTo>
                  <a:cubicBezTo>
                    <a:pt x="3" y="23"/>
                    <a:pt x="0" y="16"/>
                    <a:pt x="2" y="10"/>
                  </a:cubicBezTo>
                  <a:cubicBezTo>
                    <a:pt x="4" y="3"/>
                    <a:pt x="11" y="0"/>
                    <a:pt x="17" y="2"/>
                  </a:cubicBezTo>
                  <a:cubicBezTo>
                    <a:pt x="75" y="23"/>
                    <a:pt x="75" y="23"/>
                    <a:pt x="75" y="23"/>
                  </a:cubicBezTo>
                  <a:cubicBezTo>
                    <a:pt x="81" y="25"/>
                    <a:pt x="85" y="32"/>
                    <a:pt x="82" y="38"/>
                  </a:cubicBezTo>
                  <a:cubicBezTo>
                    <a:pt x="80" y="44"/>
                    <a:pt x="73" y="48"/>
                    <a:pt x="67" y="45"/>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0"/>
            <p:cNvSpPr>
              <a:spLocks/>
            </p:cNvSpPr>
            <p:nvPr/>
          </p:nvSpPr>
          <p:spPr bwMode="auto">
            <a:xfrm>
              <a:off x="2790825" y="2876550"/>
              <a:ext cx="90488" cy="474663"/>
            </a:xfrm>
            <a:custGeom>
              <a:avLst/>
              <a:gdLst>
                <a:gd name="T0" fmla="*/ 12 w 24"/>
                <a:gd name="T1" fmla="*/ 126 h 126"/>
                <a:gd name="T2" fmla="*/ 0 w 24"/>
                <a:gd name="T3" fmla="*/ 114 h 126"/>
                <a:gd name="T4" fmla="*/ 0 w 24"/>
                <a:gd name="T5" fmla="*/ 12 h 126"/>
                <a:gd name="T6" fmla="*/ 12 w 24"/>
                <a:gd name="T7" fmla="*/ 0 h 126"/>
                <a:gd name="T8" fmla="*/ 24 w 24"/>
                <a:gd name="T9" fmla="*/ 12 h 126"/>
                <a:gd name="T10" fmla="*/ 24 w 24"/>
                <a:gd name="T11" fmla="*/ 114 h 126"/>
                <a:gd name="T12" fmla="*/ 12 w 24"/>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24" h="126">
                  <a:moveTo>
                    <a:pt x="12" y="126"/>
                  </a:moveTo>
                  <a:cubicBezTo>
                    <a:pt x="5" y="126"/>
                    <a:pt x="0" y="120"/>
                    <a:pt x="0" y="114"/>
                  </a:cubicBezTo>
                  <a:cubicBezTo>
                    <a:pt x="0" y="12"/>
                    <a:pt x="0" y="12"/>
                    <a:pt x="0" y="12"/>
                  </a:cubicBezTo>
                  <a:cubicBezTo>
                    <a:pt x="0" y="5"/>
                    <a:pt x="5" y="0"/>
                    <a:pt x="12" y="0"/>
                  </a:cubicBezTo>
                  <a:cubicBezTo>
                    <a:pt x="18" y="0"/>
                    <a:pt x="24" y="5"/>
                    <a:pt x="24" y="12"/>
                  </a:cubicBezTo>
                  <a:cubicBezTo>
                    <a:pt x="24" y="114"/>
                    <a:pt x="24" y="114"/>
                    <a:pt x="24" y="114"/>
                  </a:cubicBezTo>
                  <a:cubicBezTo>
                    <a:pt x="24" y="120"/>
                    <a:pt x="18" y="126"/>
                    <a:pt x="12" y="126"/>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Oval 11"/>
            <p:cNvSpPr>
              <a:spLocks noChangeArrowheads="1"/>
            </p:cNvSpPr>
            <p:nvPr/>
          </p:nvSpPr>
          <p:spPr bwMode="auto">
            <a:xfrm>
              <a:off x="2768600" y="3238500"/>
              <a:ext cx="131763" cy="131763"/>
            </a:xfrm>
            <a:prstGeom prst="ellipse">
              <a:avLst/>
            </a:pr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2"/>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3"/>
            <p:cNvSpPr>
              <a:spLocks noChangeArrowheads="1"/>
            </p:cNvSpPr>
            <p:nvPr/>
          </p:nvSpPr>
          <p:spPr bwMode="auto">
            <a:xfrm>
              <a:off x="2828925" y="2879725"/>
              <a:ext cx="22225" cy="82550"/>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4"/>
            <p:cNvSpPr>
              <a:spLocks/>
            </p:cNvSpPr>
            <p:nvPr/>
          </p:nvSpPr>
          <p:spPr bwMode="auto">
            <a:xfrm>
              <a:off x="3057525" y="2992438"/>
              <a:ext cx="74613" cy="76200"/>
            </a:xfrm>
            <a:custGeom>
              <a:avLst/>
              <a:gdLst>
                <a:gd name="T0" fmla="*/ 35 w 47"/>
                <a:gd name="T1" fmla="*/ 0 h 48"/>
                <a:gd name="T2" fmla="*/ 47 w 47"/>
                <a:gd name="T3" fmla="*/ 12 h 48"/>
                <a:gd name="T4" fmla="*/ 12 w 47"/>
                <a:gd name="T5" fmla="*/ 48 h 48"/>
                <a:gd name="T6" fmla="*/ 0 w 47"/>
                <a:gd name="T7" fmla="*/ 36 h 48"/>
                <a:gd name="T8" fmla="*/ 35 w 47"/>
                <a:gd name="T9" fmla="*/ 0 h 48"/>
              </a:gdLst>
              <a:ahLst/>
              <a:cxnLst>
                <a:cxn ang="0">
                  <a:pos x="T0" y="T1"/>
                </a:cxn>
                <a:cxn ang="0">
                  <a:pos x="T2" y="T3"/>
                </a:cxn>
                <a:cxn ang="0">
                  <a:pos x="T4" y="T5"/>
                </a:cxn>
                <a:cxn ang="0">
                  <a:pos x="T6" y="T7"/>
                </a:cxn>
                <a:cxn ang="0">
                  <a:pos x="T8" y="T9"/>
                </a:cxn>
              </a:cxnLst>
              <a:rect l="0" t="0" r="r" b="b"/>
              <a:pathLst>
                <a:path w="47" h="48">
                  <a:moveTo>
                    <a:pt x="35" y="0"/>
                  </a:moveTo>
                  <a:lnTo>
                    <a:pt x="47" y="12"/>
                  </a:lnTo>
                  <a:lnTo>
                    <a:pt x="12" y="48"/>
                  </a:lnTo>
                  <a:lnTo>
                    <a:pt x="0" y="36"/>
                  </a:lnTo>
                  <a:lnTo>
                    <a:pt x="35"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Rectangle 15"/>
            <p:cNvSpPr>
              <a:spLocks noChangeArrowheads="1"/>
            </p:cNvSpPr>
            <p:nvPr/>
          </p:nvSpPr>
          <p:spPr bwMode="auto">
            <a:xfrm>
              <a:off x="3154363" y="3271838"/>
              <a:ext cx="8413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6"/>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3054350" y="3502025"/>
              <a:ext cx="74613" cy="76200"/>
            </a:xfrm>
            <a:custGeom>
              <a:avLst/>
              <a:gdLst>
                <a:gd name="T0" fmla="*/ 11 w 47"/>
                <a:gd name="T1" fmla="*/ 0 h 48"/>
                <a:gd name="T2" fmla="*/ 47 w 47"/>
                <a:gd name="T3" fmla="*/ 36 h 48"/>
                <a:gd name="T4" fmla="*/ 35 w 47"/>
                <a:gd name="T5" fmla="*/ 48 h 48"/>
                <a:gd name="T6" fmla="*/ 0 w 47"/>
                <a:gd name="T7" fmla="*/ 12 h 48"/>
                <a:gd name="T8" fmla="*/ 11 w 47"/>
                <a:gd name="T9" fmla="*/ 0 h 48"/>
              </a:gdLst>
              <a:ahLst/>
              <a:cxnLst>
                <a:cxn ang="0">
                  <a:pos x="T0" y="T1"/>
                </a:cxn>
                <a:cxn ang="0">
                  <a:pos x="T2" y="T3"/>
                </a:cxn>
                <a:cxn ang="0">
                  <a:pos x="T4" y="T5"/>
                </a:cxn>
                <a:cxn ang="0">
                  <a:pos x="T6" y="T7"/>
                </a:cxn>
                <a:cxn ang="0">
                  <a:pos x="T8" y="T9"/>
                </a:cxn>
              </a:cxnLst>
              <a:rect l="0" t="0" r="r" b="b"/>
              <a:pathLst>
                <a:path w="47" h="48">
                  <a:moveTo>
                    <a:pt x="11" y="0"/>
                  </a:moveTo>
                  <a:lnTo>
                    <a:pt x="47" y="36"/>
                  </a:lnTo>
                  <a:lnTo>
                    <a:pt x="35" y="48"/>
                  </a:lnTo>
                  <a:lnTo>
                    <a:pt x="0" y="12"/>
                  </a:lnTo>
                  <a:lnTo>
                    <a:pt x="11"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Rectangle 18"/>
            <p:cNvSpPr>
              <a:spLocks noChangeArrowheads="1"/>
            </p:cNvSpPr>
            <p:nvPr/>
          </p:nvSpPr>
          <p:spPr bwMode="auto">
            <a:xfrm>
              <a:off x="2828925" y="3605213"/>
              <a:ext cx="22225" cy="7937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9"/>
            <p:cNvSpPr>
              <a:spLocks/>
            </p:cNvSpPr>
            <p:nvPr/>
          </p:nvSpPr>
          <p:spPr bwMode="auto">
            <a:xfrm>
              <a:off x="2543175" y="2989263"/>
              <a:ext cx="74613" cy="76200"/>
            </a:xfrm>
            <a:custGeom>
              <a:avLst/>
              <a:gdLst>
                <a:gd name="T0" fmla="*/ 12 w 47"/>
                <a:gd name="T1" fmla="*/ 0 h 48"/>
                <a:gd name="T2" fmla="*/ 47 w 47"/>
                <a:gd name="T3" fmla="*/ 36 h 48"/>
                <a:gd name="T4" fmla="*/ 38 w 47"/>
                <a:gd name="T5" fmla="*/ 48 h 48"/>
                <a:gd name="T6" fmla="*/ 0 w 47"/>
                <a:gd name="T7" fmla="*/ 12 h 48"/>
                <a:gd name="T8" fmla="*/ 12 w 47"/>
                <a:gd name="T9" fmla="*/ 0 h 48"/>
              </a:gdLst>
              <a:ahLst/>
              <a:cxnLst>
                <a:cxn ang="0">
                  <a:pos x="T0" y="T1"/>
                </a:cxn>
                <a:cxn ang="0">
                  <a:pos x="T2" y="T3"/>
                </a:cxn>
                <a:cxn ang="0">
                  <a:pos x="T4" y="T5"/>
                </a:cxn>
                <a:cxn ang="0">
                  <a:pos x="T6" y="T7"/>
                </a:cxn>
                <a:cxn ang="0">
                  <a:pos x="T8" y="T9"/>
                </a:cxn>
              </a:cxnLst>
              <a:rect l="0" t="0" r="r" b="b"/>
              <a:pathLst>
                <a:path w="47" h="48">
                  <a:moveTo>
                    <a:pt x="12" y="0"/>
                  </a:moveTo>
                  <a:lnTo>
                    <a:pt x="47" y="36"/>
                  </a:lnTo>
                  <a:lnTo>
                    <a:pt x="38" y="48"/>
                  </a:lnTo>
                  <a:lnTo>
                    <a:pt x="0" y="12"/>
                  </a:lnTo>
                  <a:lnTo>
                    <a:pt x="12"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0"/>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1"/>
            <p:cNvSpPr>
              <a:spLocks/>
            </p:cNvSpPr>
            <p:nvPr/>
          </p:nvSpPr>
          <p:spPr bwMode="auto">
            <a:xfrm>
              <a:off x="2546350" y="3502025"/>
              <a:ext cx="74613" cy="76200"/>
            </a:xfrm>
            <a:custGeom>
              <a:avLst/>
              <a:gdLst>
                <a:gd name="T0" fmla="*/ 38 w 47"/>
                <a:gd name="T1" fmla="*/ 0 h 48"/>
                <a:gd name="T2" fmla="*/ 47 w 47"/>
                <a:gd name="T3" fmla="*/ 12 h 48"/>
                <a:gd name="T4" fmla="*/ 12 w 47"/>
                <a:gd name="T5" fmla="*/ 48 h 48"/>
                <a:gd name="T6" fmla="*/ 0 w 47"/>
                <a:gd name="T7" fmla="*/ 38 h 48"/>
                <a:gd name="T8" fmla="*/ 38 w 47"/>
                <a:gd name="T9" fmla="*/ 0 h 48"/>
              </a:gdLst>
              <a:ahLst/>
              <a:cxnLst>
                <a:cxn ang="0">
                  <a:pos x="T0" y="T1"/>
                </a:cxn>
                <a:cxn ang="0">
                  <a:pos x="T2" y="T3"/>
                </a:cxn>
                <a:cxn ang="0">
                  <a:pos x="T4" y="T5"/>
                </a:cxn>
                <a:cxn ang="0">
                  <a:pos x="T6" y="T7"/>
                </a:cxn>
                <a:cxn ang="0">
                  <a:pos x="T8" y="T9"/>
                </a:cxn>
              </a:cxnLst>
              <a:rect l="0" t="0" r="r" b="b"/>
              <a:pathLst>
                <a:path w="47" h="48">
                  <a:moveTo>
                    <a:pt x="38" y="0"/>
                  </a:moveTo>
                  <a:lnTo>
                    <a:pt x="47" y="12"/>
                  </a:lnTo>
                  <a:lnTo>
                    <a:pt x="12" y="48"/>
                  </a:lnTo>
                  <a:lnTo>
                    <a:pt x="0" y="38"/>
                  </a:lnTo>
                  <a:lnTo>
                    <a:pt x="3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2"/>
            <p:cNvSpPr>
              <a:spLocks noChangeArrowheads="1"/>
            </p:cNvSpPr>
            <p:nvPr/>
          </p:nvSpPr>
          <p:spPr bwMode="auto">
            <a:xfrm>
              <a:off x="2438400" y="3271838"/>
              <a:ext cx="77788" cy="26988"/>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2"/>
            <p:cNvSpPr>
              <a:spLocks noChangeArrowheads="1"/>
            </p:cNvSpPr>
            <p:nvPr/>
          </p:nvSpPr>
          <p:spPr bwMode="auto">
            <a:xfrm>
              <a:off x="2200275" y="4154488"/>
              <a:ext cx="3794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Eve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5" name="Rectangle 93"/>
            <p:cNvSpPr>
              <a:spLocks noChangeArrowheads="1"/>
            </p:cNvSpPr>
            <p:nvPr/>
          </p:nvSpPr>
          <p:spPr bwMode="auto">
            <a:xfrm>
              <a:off x="2463800" y="4154488"/>
              <a:ext cx="1619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6" name="Rectangle 94"/>
            <p:cNvSpPr>
              <a:spLocks noChangeArrowheads="1"/>
            </p:cNvSpPr>
            <p:nvPr/>
          </p:nvSpPr>
          <p:spPr bwMode="auto">
            <a:xfrm>
              <a:off x="2535238" y="4154488"/>
              <a:ext cx="107473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y 15 minutes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9" name="Freeform 97"/>
            <p:cNvSpPr>
              <a:spLocks noEditPoints="1"/>
            </p:cNvSpPr>
            <p:nvPr/>
          </p:nvSpPr>
          <p:spPr bwMode="auto">
            <a:xfrm>
              <a:off x="3492500"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98"/>
            <p:cNvSpPr>
              <a:spLocks/>
            </p:cNvSpPr>
            <p:nvPr/>
          </p:nvSpPr>
          <p:spPr bwMode="auto">
            <a:xfrm>
              <a:off x="3767138"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 name="Group 3"/>
          <p:cNvGrpSpPr/>
          <p:nvPr/>
        </p:nvGrpSpPr>
        <p:grpSpPr>
          <a:xfrm>
            <a:off x="7820025" y="2435225"/>
            <a:ext cx="2178051" cy="2012951"/>
            <a:chOff x="7820025" y="2435225"/>
            <a:chExt cx="2178051" cy="2012951"/>
          </a:xfrm>
        </p:grpSpPr>
        <p:sp>
          <p:nvSpPr>
            <p:cNvPr id="51" name="Freeform 49"/>
            <p:cNvSpPr>
              <a:spLocks/>
            </p:cNvSpPr>
            <p:nvPr/>
          </p:nvSpPr>
          <p:spPr bwMode="auto">
            <a:xfrm>
              <a:off x="8609013" y="2940050"/>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0"/>
            <p:cNvSpPr>
              <a:spLocks/>
            </p:cNvSpPr>
            <p:nvPr/>
          </p:nvSpPr>
          <p:spPr bwMode="auto">
            <a:xfrm>
              <a:off x="8609013" y="2767013"/>
              <a:ext cx="1127125"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1"/>
            <p:cNvSpPr>
              <a:spLocks noChangeArrowheads="1"/>
            </p:cNvSpPr>
            <p:nvPr/>
          </p:nvSpPr>
          <p:spPr bwMode="auto">
            <a:xfrm>
              <a:off x="9032875"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2"/>
            <p:cNvSpPr>
              <a:spLocks noChangeArrowheads="1"/>
            </p:cNvSpPr>
            <p:nvPr/>
          </p:nvSpPr>
          <p:spPr bwMode="auto">
            <a:xfrm>
              <a:off x="9032875"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53"/>
            <p:cNvSpPr>
              <a:spLocks noChangeArrowheads="1"/>
            </p:cNvSpPr>
            <p:nvPr/>
          </p:nvSpPr>
          <p:spPr bwMode="auto">
            <a:xfrm>
              <a:off x="9032875"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4"/>
            <p:cNvSpPr>
              <a:spLocks noChangeArrowheads="1"/>
            </p:cNvSpPr>
            <p:nvPr/>
          </p:nvSpPr>
          <p:spPr bwMode="auto">
            <a:xfrm>
              <a:off x="9032875"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5"/>
            <p:cNvSpPr>
              <a:spLocks noChangeArrowheads="1"/>
            </p:cNvSpPr>
            <p:nvPr/>
          </p:nvSpPr>
          <p:spPr bwMode="auto">
            <a:xfrm>
              <a:off x="9371013"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6"/>
            <p:cNvSpPr>
              <a:spLocks noChangeArrowheads="1"/>
            </p:cNvSpPr>
            <p:nvPr/>
          </p:nvSpPr>
          <p:spPr bwMode="auto">
            <a:xfrm>
              <a:off x="9371013"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7"/>
            <p:cNvSpPr>
              <a:spLocks noChangeArrowheads="1"/>
            </p:cNvSpPr>
            <p:nvPr/>
          </p:nvSpPr>
          <p:spPr bwMode="auto">
            <a:xfrm>
              <a:off x="9371013"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Rectangle 58"/>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59"/>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Rectangle 60"/>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Rectangle 61"/>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Rectangle 62"/>
            <p:cNvSpPr>
              <a:spLocks noChangeArrowheads="1"/>
            </p:cNvSpPr>
            <p:nvPr/>
          </p:nvSpPr>
          <p:spPr bwMode="auto">
            <a:xfrm>
              <a:off x="8694738"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3"/>
            <p:cNvSpPr>
              <a:spLocks noChangeArrowheads="1"/>
            </p:cNvSpPr>
            <p:nvPr/>
          </p:nvSpPr>
          <p:spPr bwMode="auto">
            <a:xfrm>
              <a:off x="8694738" y="34766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Rectangle 64"/>
            <p:cNvSpPr>
              <a:spLocks noChangeArrowheads="1"/>
            </p:cNvSpPr>
            <p:nvPr/>
          </p:nvSpPr>
          <p:spPr bwMode="auto">
            <a:xfrm>
              <a:off x="9032875"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65"/>
            <p:cNvSpPr>
              <a:spLocks noChangeArrowheads="1"/>
            </p:cNvSpPr>
            <p:nvPr/>
          </p:nvSpPr>
          <p:spPr bwMode="auto">
            <a:xfrm>
              <a:off x="9371013" y="34766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6"/>
            <p:cNvSpPr>
              <a:spLocks noEditPoints="1"/>
            </p:cNvSpPr>
            <p:nvPr/>
          </p:nvSpPr>
          <p:spPr bwMode="auto">
            <a:xfrm>
              <a:off x="8609013" y="2940050"/>
              <a:ext cx="822325" cy="792163"/>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7"/>
            <p:cNvSpPr>
              <a:spLocks/>
            </p:cNvSpPr>
            <p:nvPr/>
          </p:nvSpPr>
          <p:spPr bwMode="auto">
            <a:xfrm>
              <a:off x="8609013" y="27670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68"/>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69"/>
            <p:cNvSpPr>
              <a:spLocks/>
            </p:cNvSpPr>
            <p:nvPr/>
          </p:nvSpPr>
          <p:spPr bwMode="auto">
            <a:xfrm>
              <a:off x="9032875" y="3011488"/>
              <a:ext cx="282575" cy="174625"/>
            </a:xfrm>
            <a:custGeom>
              <a:avLst/>
              <a:gdLst>
                <a:gd name="T0" fmla="*/ 178 w 178"/>
                <a:gd name="T1" fmla="*/ 0 h 110"/>
                <a:gd name="T2" fmla="*/ 0 w 178"/>
                <a:gd name="T3" fmla="*/ 0 h 110"/>
                <a:gd name="T4" fmla="*/ 0 w 178"/>
                <a:gd name="T5" fmla="*/ 110 h 110"/>
                <a:gd name="T6" fmla="*/ 107 w 178"/>
                <a:gd name="T7" fmla="*/ 110 h 110"/>
                <a:gd name="T8" fmla="*/ 178 w 178"/>
                <a:gd name="T9" fmla="*/ 34 h 110"/>
                <a:gd name="T10" fmla="*/ 178 w 178"/>
                <a:gd name="T11" fmla="*/ 0 h 110"/>
              </a:gdLst>
              <a:ahLst/>
              <a:cxnLst>
                <a:cxn ang="0">
                  <a:pos x="T0" y="T1"/>
                </a:cxn>
                <a:cxn ang="0">
                  <a:pos x="T2" y="T3"/>
                </a:cxn>
                <a:cxn ang="0">
                  <a:pos x="T4" y="T5"/>
                </a:cxn>
                <a:cxn ang="0">
                  <a:pos x="T6" y="T7"/>
                </a:cxn>
                <a:cxn ang="0">
                  <a:pos x="T8" y="T9"/>
                </a:cxn>
                <a:cxn ang="0">
                  <a:pos x="T10" y="T11"/>
                </a:cxn>
              </a:cxnLst>
              <a:rect l="0" t="0" r="r" b="b"/>
              <a:pathLst>
                <a:path w="178" h="110">
                  <a:moveTo>
                    <a:pt x="178" y="0"/>
                  </a:moveTo>
                  <a:lnTo>
                    <a:pt x="0" y="0"/>
                  </a:lnTo>
                  <a:lnTo>
                    <a:pt x="0" y="110"/>
                  </a:lnTo>
                  <a:lnTo>
                    <a:pt x="107" y="110"/>
                  </a:lnTo>
                  <a:lnTo>
                    <a:pt x="178" y="34"/>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0"/>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1"/>
            <p:cNvSpPr>
              <a:spLocks/>
            </p:cNvSpPr>
            <p:nvPr/>
          </p:nvSpPr>
          <p:spPr bwMode="auto">
            <a:xfrm>
              <a:off x="9032875" y="3246438"/>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72"/>
            <p:cNvSpPr>
              <a:spLocks noChangeArrowheads="1"/>
            </p:cNvSpPr>
            <p:nvPr/>
          </p:nvSpPr>
          <p:spPr bwMode="auto">
            <a:xfrm>
              <a:off x="8694738" y="3011488"/>
              <a:ext cx="282575"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3"/>
            <p:cNvSpPr>
              <a:spLocks noChangeArrowheads="1"/>
            </p:cNvSpPr>
            <p:nvPr/>
          </p:nvSpPr>
          <p:spPr bwMode="auto">
            <a:xfrm>
              <a:off x="8694738" y="30114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4"/>
            <p:cNvSpPr>
              <a:spLocks noChangeArrowheads="1"/>
            </p:cNvSpPr>
            <p:nvPr/>
          </p:nvSpPr>
          <p:spPr bwMode="auto">
            <a:xfrm>
              <a:off x="8694738" y="32464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5"/>
            <p:cNvSpPr>
              <a:spLocks noChangeArrowheads="1"/>
            </p:cNvSpPr>
            <p:nvPr/>
          </p:nvSpPr>
          <p:spPr bwMode="auto">
            <a:xfrm>
              <a:off x="8694738" y="32464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6"/>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7"/>
            <p:cNvSpPr>
              <a:spLocks/>
            </p:cNvSpPr>
            <p:nvPr/>
          </p:nvSpPr>
          <p:spPr bwMode="auto">
            <a:xfrm>
              <a:off x="8694738" y="3476625"/>
              <a:ext cx="238125" cy="173038"/>
            </a:xfrm>
            <a:custGeom>
              <a:avLst/>
              <a:gdLst>
                <a:gd name="T0" fmla="*/ 150 w 150"/>
                <a:gd name="T1" fmla="*/ 0 h 109"/>
                <a:gd name="T2" fmla="*/ 0 w 150"/>
                <a:gd name="T3" fmla="*/ 0 h 109"/>
                <a:gd name="T4" fmla="*/ 0 w 150"/>
                <a:gd name="T5" fmla="*/ 109 h 109"/>
                <a:gd name="T6" fmla="*/ 50 w 150"/>
                <a:gd name="T7" fmla="*/ 109 h 109"/>
                <a:gd name="T8" fmla="*/ 150 w 150"/>
                <a:gd name="T9" fmla="*/ 0 h 109"/>
              </a:gdLst>
              <a:ahLst/>
              <a:cxnLst>
                <a:cxn ang="0">
                  <a:pos x="T0" y="T1"/>
                </a:cxn>
                <a:cxn ang="0">
                  <a:pos x="T2" y="T3"/>
                </a:cxn>
                <a:cxn ang="0">
                  <a:pos x="T4" y="T5"/>
                </a:cxn>
                <a:cxn ang="0">
                  <a:pos x="T6" y="T7"/>
                </a:cxn>
                <a:cxn ang="0">
                  <a:pos x="T8" y="T9"/>
                </a:cxn>
              </a:cxnLst>
              <a:rect l="0" t="0" r="r" b="b"/>
              <a:pathLst>
                <a:path w="150" h="109">
                  <a:moveTo>
                    <a:pt x="150" y="0"/>
                  </a:moveTo>
                  <a:lnTo>
                    <a:pt x="0" y="0"/>
                  </a:lnTo>
                  <a:lnTo>
                    <a:pt x="0" y="109"/>
                  </a:lnTo>
                  <a:lnTo>
                    <a:pt x="50" y="109"/>
                  </a:lnTo>
                  <a:lnTo>
                    <a:pt x="1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1"/>
            <p:cNvSpPr>
              <a:spLocks noEditPoints="1"/>
            </p:cNvSpPr>
            <p:nvPr/>
          </p:nvSpPr>
          <p:spPr bwMode="auto">
            <a:xfrm>
              <a:off x="8345488" y="2435225"/>
              <a:ext cx="1652588" cy="1660525"/>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cubicBezTo>
                    <a:pt x="425" y="401"/>
                    <a:pt x="425" y="401"/>
                    <a:pt x="425" y="401"/>
                  </a:cubicBez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lnTo>
                    <a:pt x="10" y="51"/>
                  </a:ln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6"/>
            <p:cNvSpPr>
              <a:spLocks noChangeArrowheads="1"/>
            </p:cNvSpPr>
            <p:nvPr/>
          </p:nvSpPr>
          <p:spPr bwMode="auto">
            <a:xfrm>
              <a:off x="8751888" y="4154488"/>
              <a:ext cx="987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Clean table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1" name="Freeform 99"/>
            <p:cNvSpPr>
              <a:spLocks noEditPoints="1"/>
            </p:cNvSpPr>
            <p:nvPr/>
          </p:nvSpPr>
          <p:spPr bwMode="auto">
            <a:xfrm>
              <a:off x="7820025" y="3265488"/>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100"/>
            <p:cNvSpPr>
              <a:spLocks/>
            </p:cNvSpPr>
            <p:nvPr/>
          </p:nvSpPr>
          <p:spPr bwMode="auto">
            <a:xfrm>
              <a:off x="8094663" y="3205163"/>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 name="Group 1"/>
          <p:cNvGrpSpPr/>
          <p:nvPr/>
        </p:nvGrpSpPr>
        <p:grpSpPr>
          <a:xfrm>
            <a:off x="4019550" y="2435225"/>
            <a:ext cx="3544888" cy="2012951"/>
            <a:chOff x="4019550" y="2435225"/>
            <a:chExt cx="3544888" cy="2012951"/>
          </a:xfrm>
        </p:grpSpPr>
        <p:sp>
          <p:nvSpPr>
            <p:cNvPr id="25" name="Freeform 23"/>
            <p:cNvSpPr>
              <a:spLocks/>
            </p:cNvSpPr>
            <p:nvPr/>
          </p:nvSpPr>
          <p:spPr bwMode="auto">
            <a:xfrm>
              <a:off x="5367338" y="2986088"/>
              <a:ext cx="1127125" cy="792163"/>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4"/>
            <p:cNvSpPr>
              <a:spLocks/>
            </p:cNvSpPr>
            <p:nvPr/>
          </p:nvSpPr>
          <p:spPr bwMode="auto">
            <a:xfrm>
              <a:off x="5367338" y="2811463"/>
              <a:ext cx="1127125" cy="174625"/>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5"/>
            <p:cNvSpPr>
              <a:spLocks noChangeArrowheads="1"/>
            </p:cNvSpPr>
            <p:nvPr/>
          </p:nvSpPr>
          <p:spPr bwMode="auto">
            <a:xfrm>
              <a:off x="5791200"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6"/>
            <p:cNvSpPr>
              <a:spLocks noChangeArrowheads="1"/>
            </p:cNvSpPr>
            <p:nvPr/>
          </p:nvSpPr>
          <p:spPr bwMode="auto">
            <a:xfrm>
              <a:off x="5791200" y="3057525"/>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7"/>
            <p:cNvSpPr>
              <a:spLocks noChangeArrowheads="1"/>
            </p:cNvSpPr>
            <p:nvPr/>
          </p:nvSpPr>
          <p:spPr bwMode="auto">
            <a:xfrm>
              <a:off x="5791200"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8"/>
            <p:cNvSpPr>
              <a:spLocks noChangeArrowheads="1"/>
            </p:cNvSpPr>
            <p:nvPr/>
          </p:nvSpPr>
          <p:spPr bwMode="auto">
            <a:xfrm>
              <a:off x="5791200" y="3290888"/>
              <a:ext cx="28257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29"/>
            <p:cNvSpPr>
              <a:spLocks noChangeArrowheads="1"/>
            </p:cNvSpPr>
            <p:nvPr/>
          </p:nvSpPr>
          <p:spPr bwMode="auto">
            <a:xfrm>
              <a:off x="6129338" y="3290888"/>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0"/>
            <p:cNvSpPr>
              <a:spLocks noChangeArrowheads="1"/>
            </p:cNvSpPr>
            <p:nvPr/>
          </p:nvSpPr>
          <p:spPr bwMode="auto">
            <a:xfrm>
              <a:off x="6129338" y="3057525"/>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1"/>
            <p:cNvSpPr>
              <a:spLocks noChangeArrowheads="1"/>
            </p:cNvSpPr>
            <p:nvPr/>
          </p:nvSpPr>
          <p:spPr bwMode="auto">
            <a:xfrm>
              <a:off x="5454650" y="3057525"/>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2"/>
            <p:cNvSpPr>
              <a:spLocks noChangeArrowheads="1"/>
            </p:cNvSpPr>
            <p:nvPr/>
          </p:nvSpPr>
          <p:spPr bwMode="auto">
            <a:xfrm>
              <a:off x="5454650" y="3057525"/>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3"/>
            <p:cNvSpPr>
              <a:spLocks noChangeArrowheads="1"/>
            </p:cNvSpPr>
            <p:nvPr/>
          </p:nvSpPr>
          <p:spPr bwMode="auto">
            <a:xfrm>
              <a:off x="5454650" y="3290888"/>
              <a:ext cx="280988" cy="174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4"/>
            <p:cNvSpPr>
              <a:spLocks noChangeArrowheads="1"/>
            </p:cNvSpPr>
            <p:nvPr/>
          </p:nvSpPr>
          <p:spPr bwMode="auto">
            <a:xfrm>
              <a:off x="5454650" y="3290888"/>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5"/>
            <p:cNvSpPr>
              <a:spLocks noChangeArrowheads="1"/>
            </p:cNvSpPr>
            <p:nvPr/>
          </p:nvSpPr>
          <p:spPr bwMode="auto">
            <a:xfrm>
              <a:off x="5454650" y="3521075"/>
              <a:ext cx="280988"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36"/>
            <p:cNvSpPr>
              <a:spLocks noChangeArrowheads="1"/>
            </p:cNvSpPr>
            <p:nvPr/>
          </p:nvSpPr>
          <p:spPr bwMode="auto">
            <a:xfrm>
              <a:off x="5454650" y="3521075"/>
              <a:ext cx="280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37"/>
            <p:cNvSpPr>
              <a:spLocks noChangeArrowheads="1"/>
            </p:cNvSpPr>
            <p:nvPr/>
          </p:nvSpPr>
          <p:spPr bwMode="auto">
            <a:xfrm>
              <a:off x="5791200"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Rectangle 38"/>
            <p:cNvSpPr>
              <a:spLocks noChangeArrowheads="1"/>
            </p:cNvSpPr>
            <p:nvPr/>
          </p:nvSpPr>
          <p:spPr bwMode="auto">
            <a:xfrm>
              <a:off x="6129338" y="3521075"/>
              <a:ext cx="282575" cy="174625"/>
            </a:xfrm>
            <a:prstGeom prst="rect">
              <a:avLst/>
            </a:prstGeom>
            <a:solidFill>
              <a:srgbClr val="D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9"/>
            <p:cNvSpPr>
              <a:spLocks/>
            </p:cNvSpPr>
            <p:nvPr/>
          </p:nvSpPr>
          <p:spPr bwMode="auto">
            <a:xfrm>
              <a:off x="5367338" y="2986088"/>
              <a:ext cx="822325" cy="792163"/>
            </a:xfrm>
            <a:custGeom>
              <a:avLst/>
              <a:gdLst>
                <a:gd name="T0" fmla="*/ 219 w 219"/>
                <a:gd name="T1" fmla="*/ 0 h 210"/>
                <a:gd name="T2" fmla="*/ 49 w 219"/>
                <a:gd name="T3" fmla="*/ 0 h 210"/>
                <a:gd name="T4" fmla="*/ 61 w 219"/>
                <a:gd name="T5" fmla="*/ 15 h 210"/>
                <a:gd name="T6" fmla="*/ 64 w 219"/>
                <a:gd name="T7" fmla="*/ 19 h 210"/>
                <a:gd name="T8" fmla="*/ 98 w 219"/>
                <a:gd name="T9" fmla="*/ 19 h 210"/>
                <a:gd name="T10" fmla="*/ 98 w 219"/>
                <a:gd name="T11" fmla="*/ 65 h 210"/>
                <a:gd name="T12" fmla="*/ 71 w 219"/>
                <a:gd name="T13" fmla="*/ 65 h 210"/>
                <a:gd name="T14" fmla="*/ 70 w 219"/>
                <a:gd name="T15" fmla="*/ 71 h 210"/>
                <a:gd name="T16" fmla="*/ 67 w 219"/>
                <a:gd name="T17" fmla="*/ 81 h 210"/>
                <a:gd name="T18" fmla="*/ 98 w 219"/>
                <a:gd name="T19" fmla="*/ 81 h 210"/>
                <a:gd name="T20" fmla="*/ 98 w 219"/>
                <a:gd name="T21" fmla="*/ 127 h 210"/>
                <a:gd name="T22" fmla="*/ 23 w 219"/>
                <a:gd name="T23" fmla="*/ 127 h 210"/>
                <a:gd name="T24" fmla="*/ 23 w 219"/>
                <a:gd name="T25" fmla="*/ 123 h 210"/>
                <a:gd name="T26" fmla="*/ 0 w 219"/>
                <a:gd name="T27" fmla="*/ 127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19" y="0"/>
                  </a:moveTo>
                  <a:cubicBezTo>
                    <a:pt x="49" y="0"/>
                    <a:pt x="49" y="0"/>
                    <a:pt x="49" y="0"/>
                  </a:cubicBezTo>
                  <a:cubicBezTo>
                    <a:pt x="53" y="4"/>
                    <a:pt x="58" y="10"/>
                    <a:pt x="61" y="15"/>
                  </a:cubicBezTo>
                  <a:cubicBezTo>
                    <a:pt x="62" y="17"/>
                    <a:pt x="63" y="18"/>
                    <a:pt x="64" y="19"/>
                  </a:cubicBezTo>
                  <a:cubicBezTo>
                    <a:pt x="98" y="19"/>
                    <a:pt x="98" y="19"/>
                    <a:pt x="98" y="19"/>
                  </a:cubicBezTo>
                  <a:cubicBezTo>
                    <a:pt x="98" y="65"/>
                    <a:pt x="98" y="65"/>
                    <a:pt x="98" y="65"/>
                  </a:cubicBezTo>
                  <a:cubicBezTo>
                    <a:pt x="71" y="65"/>
                    <a:pt x="71" y="65"/>
                    <a:pt x="71" y="65"/>
                  </a:cubicBezTo>
                  <a:cubicBezTo>
                    <a:pt x="71" y="67"/>
                    <a:pt x="70" y="69"/>
                    <a:pt x="70" y="71"/>
                  </a:cubicBezTo>
                  <a:cubicBezTo>
                    <a:pt x="69" y="75"/>
                    <a:pt x="68" y="78"/>
                    <a:pt x="67" y="81"/>
                  </a:cubicBezTo>
                  <a:cubicBezTo>
                    <a:pt x="98" y="81"/>
                    <a:pt x="98" y="81"/>
                    <a:pt x="98" y="81"/>
                  </a:cubicBezTo>
                  <a:cubicBezTo>
                    <a:pt x="98" y="127"/>
                    <a:pt x="98" y="127"/>
                    <a:pt x="98" y="127"/>
                  </a:cubicBezTo>
                  <a:cubicBezTo>
                    <a:pt x="23" y="127"/>
                    <a:pt x="23" y="127"/>
                    <a:pt x="23" y="127"/>
                  </a:cubicBezTo>
                  <a:cubicBezTo>
                    <a:pt x="23" y="123"/>
                    <a:pt x="23" y="123"/>
                    <a:pt x="23" y="123"/>
                  </a:cubicBezTo>
                  <a:cubicBezTo>
                    <a:pt x="16" y="126"/>
                    <a:pt x="8" y="127"/>
                    <a:pt x="0" y="127"/>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0"/>
            <p:cNvSpPr>
              <a:spLocks/>
            </p:cNvSpPr>
            <p:nvPr/>
          </p:nvSpPr>
          <p:spPr bwMode="auto">
            <a:xfrm>
              <a:off x="5367338" y="2811463"/>
              <a:ext cx="984250" cy="174625"/>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26 h 46"/>
                <a:gd name="T12" fmla="*/ 16 w 262"/>
                <a:gd name="T13" fmla="*/ 28 h 46"/>
                <a:gd name="T14" fmla="*/ 49 w 262"/>
                <a:gd name="T15" fmla="*/ 46 h 46"/>
                <a:gd name="T16" fmla="*/ 219 w 262"/>
                <a:gd name="T17" fmla="*/ 46 h 46"/>
                <a:gd name="T18" fmla="*/ 262 w 262"/>
                <a:gd name="T1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26"/>
                    <a:pt x="0" y="26"/>
                    <a:pt x="0" y="26"/>
                  </a:cubicBezTo>
                  <a:cubicBezTo>
                    <a:pt x="5" y="26"/>
                    <a:pt x="11" y="27"/>
                    <a:pt x="16" y="28"/>
                  </a:cubicBezTo>
                  <a:cubicBezTo>
                    <a:pt x="28" y="31"/>
                    <a:pt x="39" y="37"/>
                    <a:pt x="49"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1"/>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2"/>
            <p:cNvSpPr>
              <a:spLocks/>
            </p:cNvSpPr>
            <p:nvPr/>
          </p:nvSpPr>
          <p:spPr bwMode="auto">
            <a:xfrm>
              <a:off x="5791200" y="3057525"/>
              <a:ext cx="282575" cy="173038"/>
            </a:xfrm>
            <a:custGeom>
              <a:avLst/>
              <a:gdLst>
                <a:gd name="T0" fmla="*/ 178 w 178"/>
                <a:gd name="T1" fmla="*/ 0 h 109"/>
                <a:gd name="T2" fmla="*/ 0 w 178"/>
                <a:gd name="T3" fmla="*/ 0 h 109"/>
                <a:gd name="T4" fmla="*/ 0 w 178"/>
                <a:gd name="T5" fmla="*/ 109 h 109"/>
                <a:gd name="T6" fmla="*/ 107 w 178"/>
                <a:gd name="T7" fmla="*/ 109 h 109"/>
                <a:gd name="T8" fmla="*/ 178 w 178"/>
                <a:gd name="T9" fmla="*/ 33 h 109"/>
                <a:gd name="T10" fmla="*/ 178 w 178"/>
                <a:gd name="T11" fmla="*/ 0 h 109"/>
              </a:gdLst>
              <a:ahLst/>
              <a:cxnLst>
                <a:cxn ang="0">
                  <a:pos x="T0" y="T1"/>
                </a:cxn>
                <a:cxn ang="0">
                  <a:pos x="T2" y="T3"/>
                </a:cxn>
                <a:cxn ang="0">
                  <a:pos x="T4" y="T5"/>
                </a:cxn>
                <a:cxn ang="0">
                  <a:pos x="T6" y="T7"/>
                </a:cxn>
                <a:cxn ang="0">
                  <a:pos x="T8" y="T9"/>
                </a:cxn>
                <a:cxn ang="0">
                  <a:pos x="T10" y="T11"/>
                </a:cxn>
              </a:cxnLst>
              <a:rect l="0" t="0" r="r" b="b"/>
              <a:pathLst>
                <a:path w="178" h="109">
                  <a:moveTo>
                    <a:pt x="178" y="0"/>
                  </a:moveTo>
                  <a:lnTo>
                    <a:pt x="0" y="0"/>
                  </a:lnTo>
                  <a:lnTo>
                    <a:pt x="0" y="109"/>
                  </a:lnTo>
                  <a:lnTo>
                    <a:pt x="107" y="109"/>
                  </a:lnTo>
                  <a:lnTo>
                    <a:pt x="178" y="33"/>
                  </a:ln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3"/>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4"/>
            <p:cNvSpPr>
              <a:spLocks/>
            </p:cNvSpPr>
            <p:nvPr/>
          </p:nvSpPr>
          <p:spPr bwMode="auto">
            <a:xfrm>
              <a:off x="5791200" y="3290888"/>
              <a:ext cx="112713" cy="125413"/>
            </a:xfrm>
            <a:custGeom>
              <a:avLst/>
              <a:gdLst>
                <a:gd name="T0" fmla="*/ 71 w 71"/>
                <a:gd name="T1" fmla="*/ 0 h 79"/>
                <a:gd name="T2" fmla="*/ 0 w 71"/>
                <a:gd name="T3" fmla="*/ 0 h 79"/>
                <a:gd name="T4" fmla="*/ 0 w 71"/>
                <a:gd name="T5" fmla="*/ 79 h 79"/>
                <a:gd name="T6" fmla="*/ 71 w 71"/>
                <a:gd name="T7" fmla="*/ 0 h 79"/>
              </a:gdLst>
              <a:ahLst/>
              <a:cxnLst>
                <a:cxn ang="0">
                  <a:pos x="T0" y="T1"/>
                </a:cxn>
                <a:cxn ang="0">
                  <a:pos x="T2" y="T3"/>
                </a:cxn>
                <a:cxn ang="0">
                  <a:pos x="T4" y="T5"/>
                </a:cxn>
                <a:cxn ang="0">
                  <a:pos x="T6" y="T7"/>
                </a:cxn>
              </a:cxnLst>
              <a:rect l="0" t="0" r="r" b="b"/>
              <a:pathLst>
                <a:path w="71" h="79">
                  <a:moveTo>
                    <a:pt x="71" y="0"/>
                  </a:moveTo>
                  <a:lnTo>
                    <a:pt x="0" y="0"/>
                  </a:lnTo>
                  <a:lnTo>
                    <a:pt x="0" y="7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5"/>
            <p:cNvSpPr>
              <a:spLocks/>
            </p:cNvSpPr>
            <p:nvPr/>
          </p:nvSpPr>
          <p:spPr bwMode="auto">
            <a:xfrm>
              <a:off x="5608638" y="3057525"/>
              <a:ext cx="127000" cy="173038"/>
            </a:xfrm>
            <a:custGeom>
              <a:avLst/>
              <a:gdLst>
                <a:gd name="T0" fmla="*/ 34 w 34"/>
                <a:gd name="T1" fmla="*/ 0 h 46"/>
                <a:gd name="T2" fmla="*/ 0 w 34"/>
                <a:gd name="T3" fmla="*/ 0 h 46"/>
                <a:gd name="T4" fmla="*/ 7 w 34"/>
                <a:gd name="T5" fmla="*/ 46 h 46"/>
                <a:gd name="T6" fmla="*/ 34 w 34"/>
                <a:gd name="T7" fmla="*/ 46 h 46"/>
                <a:gd name="T8" fmla="*/ 34 w 34"/>
                <a:gd name="T9" fmla="*/ 0 h 46"/>
              </a:gdLst>
              <a:ahLst/>
              <a:cxnLst>
                <a:cxn ang="0">
                  <a:pos x="T0" y="T1"/>
                </a:cxn>
                <a:cxn ang="0">
                  <a:pos x="T2" y="T3"/>
                </a:cxn>
                <a:cxn ang="0">
                  <a:pos x="T4" y="T5"/>
                </a:cxn>
                <a:cxn ang="0">
                  <a:pos x="T6" y="T7"/>
                </a:cxn>
                <a:cxn ang="0">
                  <a:pos x="T8" y="T9"/>
                </a:cxn>
              </a:cxnLst>
              <a:rect l="0" t="0" r="r" b="b"/>
              <a:pathLst>
                <a:path w="34" h="46">
                  <a:moveTo>
                    <a:pt x="34" y="0"/>
                  </a:moveTo>
                  <a:cubicBezTo>
                    <a:pt x="0" y="0"/>
                    <a:pt x="0" y="0"/>
                    <a:pt x="0" y="0"/>
                  </a:cubicBezTo>
                  <a:cubicBezTo>
                    <a:pt x="7" y="14"/>
                    <a:pt x="10" y="30"/>
                    <a:pt x="7" y="46"/>
                  </a:cubicBezTo>
                  <a:cubicBezTo>
                    <a:pt x="34" y="46"/>
                    <a:pt x="34" y="46"/>
                    <a:pt x="34" y="46"/>
                  </a:cubicBezTo>
                  <a:cubicBezTo>
                    <a:pt x="34" y="0"/>
                    <a:pt x="34" y="0"/>
                    <a:pt x="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6"/>
            <p:cNvSpPr>
              <a:spLocks/>
            </p:cNvSpPr>
            <p:nvPr/>
          </p:nvSpPr>
          <p:spPr bwMode="auto">
            <a:xfrm>
              <a:off x="5454650" y="3290888"/>
              <a:ext cx="280988" cy="174625"/>
            </a:xfrm>
            <a:custGeom>
              <a:avLst/>
              <a:gdLst>
                <a:gd name="T0" fmla="*/ 75 w 75"/>
                <a:gd name="T1" fmla="*/ 0 h 46"/>
                <a:gd name="T2" fmla="*/ 44 w 75"/>
                <a:gd name="T3" fmla="*/ 0 h 46"/>
                <a:gd name="T4" fmla="*/ 0 w 75"/>
                <a:gd name="T5" fmla="*/ 42 h 46"/>
                <a:gd name="T6" fmla="*/ 0 w 75"/>
                <a:gd name="T7" fmla="*/ 46 h 46"/>
                <a:gd name="T8" fmla="*/ 75 w 75"/>
                <a:gd name="T9" fmla="*/ 46 h 46"/>
                <a:gd name="T10" fmla="*/ 75 w 75"/>
                <a:gd name="T11" fmla="*/ 0 h 46"/>
              </a:gdLst>
              <a:ahLst/>
              <a:cxnLst>
                <a:cxn ang="0">
                  <a:pos x="T0" y="T1"/>
                </a:cxn>
                <a:cxn ang="0">
                  <a:pos x="T2" y="T3"/>
                </a:cxn>
                <a:cxn ang="0">
                  <a:pos x="T4" y="T5"/>
                </a:cxn>
                <a:cxn ang="0">
                  <a:pos x="T6" y="T7"/>
                </a:cxn>
                <a:cxn ang="0">
                  <a:pos x="T8" y="T9"/>
                </a:cxn>
                <a:cxn ang="0">
                  <a:pos x="T10" y="T11"/>
                </a:cxn>
              </a:cxnLst>
              <a:rect l="0" t="0" r="r" b="b"/>
              <a:pathLst>
                <a:path w="75" h="46">
                  <a:moveTo>
                    <a:pt x="75" y="0"/>
                  </a:moveTo>
                  <a:cubicBezTo>
                    <a:pt x="44" y="0"/>
                    <a:pt x="44" y="0"/>
                    <a:pt x="44" y="0"/>
                  </a:cubicBezTo>
                  <a:cubicBezTo>
                    <a:pt x="36" y="20"/>
                    <a:pt x="20" y="35"/>
                    <a:pt x="0" y="42"/>
                  </a:cubicBezTo>
                  <a:cubicBezTo>
                    <a:pt x="0" y="46"/>
                    <a:pt x="0" y="46"/>
                    <a:pt x="0" y="46"/>
                  </a:cubicBezTo>
                  <a:cubicBezTo>
                    <a:pt x="75" y="46"/>
                    <a:pt x="75" y="46"/>
                    <a:pt x="75" y="46"/>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7"/>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close/>
                </a:path>
              </a:pathLst>
            </a:custGeom>
            <a:solidFill>
              <a:srgbClr val="D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8"/>
            <p:cNvSpPr>
              <a:spLocks/>
            </p:cNvSpPr>
            <p:nvPr/>
          </p:nvSpPr>
          <p:spPr bwMode="auto">
            <a:xfrm>
              <a:off x="5454650" y="3521075"/>
              <a:ext cx="236538" cy="174625"/>
            </a:xfrm>
            <a:custGeom>
              <a:avLst/>
              <a:gdLst>
                <a:gd name="T0" fmla="*/ 149 w 149"/>
                <a:gd name="T1" fmla="*/ 0 h 110"/>
                <a:gd name="T2" fmla="*/ 0 w 149"/>
                <a:gd name="T3" fmla="*/ 0 h 110"/>
                <a:gd name="T4" fmla="*/ 0 w 149"/>
                <a:gd name="T5" fmla="*/ 110 h 110"/>
                <a:gd name="T6" fmla="*/ 49 w 149"/>
                <a:gd name="T7" fmla="*/ 110 h 110"/>
                <a:gd name="T8" fmla="*/ 149 w 149"/>
                <a:gd name="T9" fmla="*/ 0 h 110"/>
              </a:gdLst>
              <a:ahLst/>
              <a:cxnLst>
                <a:cxn ang="0">
                  <a:pos x="T0" y="T1"/>
                </a:cxn>
                <a:cxn ang="0">
                  <a:pos x="T2" y="T3"/>
                </a:cxn>
                <a:cxn ang="0">
                  <a:pos x="T4" y="T5"/>
                </a:cxn>
                <a:cxn ang="0">
                  <a:pos x="T6" y="T7"/>
                </a:cxn>
                <a:cxn ang="0">
                  <a:pos x="T8" y="T9"/>
                </a:cxn>
              </a:cxnLst>
              <a:rect l="0" t="0" r="r" b="b"/>
              <a:pathLst>
                <a:path w="149" h="110">
                  <a:moveTo>
                    <a:pt x="149" y="0"/>
                  </a:moveTo>
                  <a:lnTo>
                    <a:pt x="0" y="0"/>
                  </a:lnTo>
                  <a:lnTo>
                    <a:pt x="0" y="110"/>
                  </a:lnTo>
                  <a:lnTo>
                    <a:pt x="49" y="110"/>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78"/>
            <p:cNvSpPr>
              <a:spLocks/>
            </p:cNvSpPr>
            <p:nvPr/>
          </p:nvSpPr>
          <p:spPr bwMode="auto">
            <a:xfrm>
              <a:off x="4883150" y="2909888"/>
              <a:ext cx="766763" cy="750888"/>
            </a:xfrm>
            <a:custGeom>
              <a:avLst/>
              <a:gdLst>
                <a:gd name="T0" fmla="*/ 190 w 204"/>
                <a:gd name="T1" fmla="*/ 35 h 199"/>
                <a:gd name="T2" fmla="*/ 145 w 204"/>
                <a:gd name="T3" fmla="*/ 2 h 199"/>
                <a:gd name="T4" fmla="*/ 127 w 204"/>
                <a:gd name="T5" fmla="*/ 0 h 199"/>
                <a:gd name="T6" fmla="*/ 56 w 204"/>
                <a:gd name="T7" fmla="*/ 56 h 199"/>
                <a:gd name="T8" fmla="*/ 64 w 204"/>
                <a:gd name="T9" fmla="*/ 110 h 199"/>
                <a:gd name="T10" fmla="*/ 7 w 204"/>
                <a:gd name="T11" fmla="*/ 167 h 199"/>
                <a:gd name="T12" fmla="*/ 8 w 204"/>
                <a:gd name="T13" fmla="*/ 194 h 199"/>
                <a:gd name="T14" fmla="*/ 21 w 204"/>
                <a:gd name="T15" fmla="*/ 199 h 199"/>
                <a:gd name="T16" fmla="*/ 34 w 204"/>
                <a:gd name="T17" fmla="*/ 194 h 199"/>
                <a:gd name="T18" fmla="*/ 90 w 204"/>
                <a:gd name="T19" fmla="*/ 137 h 199"/>
                <a:gd name="T20" fmla="*/ 110 w 204"/>
                <a:gd name="T21" fmla="*/ 145 h 199"/>
                <a:gd name="T22" fmla="*/ 127 w 204"/>
                <a:gd name="T23" fmla="*/ 147 h 199"/>
                <a:gd name="T24" fmla="*/ 199 w 204"/>
                <a:gd name="T25" fmla="*/ 91 h 199"/>
                <a:gd name="T26" fmla="*/ 190 w 204"/>
                <a:gd name="T27" fmla="*/ 3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99">
                  <a:moveTo>
                    <a:pt x="190" y="35"/>
                  </a:moveTo>
                  <a:cubicBezTo>
                    <a:pt x="180" y="19"/>
                    <a:pt x="164" y="7"/>
                    <a:pt x="145" y="2"/>
                  </a:cubicBezTo>
                  <a:cubicBezTo>
                    <a:pt x="139" y="1"/>
                    <a:pt x="133" y="0"/>
                    <a:pt x="127" y="0"/>
                  </a:cubicBezTo>
                  <a:cubicBezTo>
                    <a:pt x="93" y="0"/>
                    <a:pt x="64" y="23"/>
                    <a:pt x="56" y="56"/>
                  </a:cubicBezTo>
                  <a:cubicBezTo>
                    <a:pt x="51" y="74"/>
                    <a:pt x="54" y="94"/>
                    <a:pt x="64" y="110"/>
                  </a:cubicBezTo>
                  <a:cubicBezTo>
                    <a:pt x="7" y="167"/>
                    <a:pt x="7" y="167"/>
                    <a:pt x="7" y="167"/>
                  </a:cubicBezTo>
                  <a:cubicBezTo>
                    <a:pt x="0" y="174"/>
                    <a:pt x="0" y="186"/>
                    <a:pt x="8" y="194"/>
                  </a:cubicBezTo>
                  <a:cubicBezTo>
                    <a:pt x="11" y="197"/>
                    <a:pt x="16" y="199"/>
                    <a:pt x="21" y="199"/>
                  </a:cubicBezTo>
                  <a:cubicBezTo>
                    <a:pt x="26" y="199"/>
                    <a:pt x="31" y="197"/>
                    <a:pt x="34" y="194"/>
                  </a:cubicBezTo>
                  <a:cubicBezTo>
                    <a:pt x="90" y="137"/>
                    <a:pt x="90" y="137"/>
                    <a:pt x="90" y="137"/>
                  </a:cubicBezTo>
                  <a:cubicBezTo>
                    <a:pt x="97" y="141"/>
                    <a:pt x="103" y="143"/>
                    <a:pt x="110" y="145"/>
                  </a:cubicBezTo>
                  <a:cubicBezTo>
                    <a:pt x="116" y="146"/>
                    <a:pt x="121" y="147"/>
                    <a:pt x="127" y="147"/>
                  </a:cubicBezTo>
                  <a:cubicBezTo>
                    <a:pt x="161" y="147"/>
                    <a:pt x="191" y="124"/>
                    <a:pt x="199" y="91"/>
                  </a:cubicBezTo>
                  <a:cubicBezTo>
                    <a:pt x="204" y="72"/>
                    <a:pt x="201" y="52"/>
                    <a:pt x="190" y="35"/>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79"/>
            <p:cNvSpPr>
              <a:spLocks/>
            </p:cNvSpPr>
            <p:nvPr/>
          </p:nvSpPr>
          <p:spPr bwMode="auto">
            <a:xfrm>
              <a:off x="5160963" y="2992438"/>
              <a:ext cx="401638" cy="388938"/>
            </a:xfrm>
            <a:custGeom>
              <a:avLst/>
              <a:gdLst>
                <a:gd name="T0" fmla="*/ 103 w 107"/>
                <a:gd name="T1" fmla="*/ 64 h 103"/>
                <a:gd name="T2" fmla="*/ 53 w 107"/>
                <a:gd name="T3" fmla="*/ 103 h 103"/>
                <a:gd name="T4" fmla="*/ 41 w 107"/>
                <a:gd name="T5" fmla="*/ 102 h 103"/>
                <a:gd name="T6" fmla="*/ 24 w 107"/>
                <a:gd name="T7" fmla="*/ 94 h 103"/>
                <a:gd name="T8" fmla="*/ 11 w 107"/>
                <a:gd name="T9" fmla="*/ 81 h 103"/>
                <a:gd name="T10" fmla="*/ 3 w 107"/>
                <a:gd name="T11" fmla="*/ 39 h 103"/>
                <a:gd name="T12" fmla="*/ 53 w 107"/>
                <a:gd name="T13" fmla="*/ 0 h 103"/>
                <a:gd name="T14" fmla="*/ 66 w 107"/>
                <a:gd name="T15" fmla="*/ 1 h 103"/>
                <a:gd name="T16" fmla="*/ 97 w 107"/>
                <a:gd name="T17" fmla="*/ 25 h 103"/>
                <a:gd name="T18" fmla="*/ 103 w 107"/>
                <a:gd name="T19" fmla="*/ 6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3">
                  <a:moveTo>
                    <a:pt x="103" y="64"/>
                  </a:moveTo>
                  <a:cubicBezTo>
                    <a:pt x="98" y="87"/>
                    <a:pt x="77" y="103"/>
                    <a:pt x="53" y="103"/>
                  </a:cubicBezTo>
                  <a:cubicBezTo>
                    <a:pt x="49" y="103"/>
                    <a:pt x="45" y="103"/>
                    <a:pt x="41" y="102"/>
                  </a:cubicBezTo>
                  <a:cubicBezTo>
                    <a:pt x="35" y="100"/>
                    <a:pt x="29" y="97"/>
                    <a:pt x="24" y="94"/>
                  </a:cubicBezTo>
                  <a:cubicBezTo>
                    <a:pt x="19" y="90"/>
                    <a:pt x="14" y="86"/>
                    <a:pt x="11" y="81"/>
                  </a:cubicBezTo>
                  <a:cubicBezTo>
                    <a:pt x="3" y="69"/>
                    <a:pt x="0" y="54"/>
                    <a:pt x="3" y="39"/>
                  </a:cubicBezTo>
                  <a:cubicBezTo>
                    <a:pt x="9" y="16"/>
                    <a:pt x="30" y="0"/>
                    <a:pt x="53" y="0"/>
                  </a:cubicBezTo>
                  <a:cubicBezTo>
                    <a:pt x="57" y="0"/>
                    <a:pt x="62" y="0"/>
                    <a:pt x="66" y="1"/>
                  </a:cubicBezTo>
                  <a:cubicBezTo>
                    <a:pt x="79" y="5"/>
                    <a:pt x="90" y="13"/>
                    <a:pt x="97" y="25"/>
                  </a:cubicBezTo>
                  <a:cubicBezTo>
                    <a:pt x="105" y="37"/>
                    <a:pt x="107" y="51"/>
                    <a:pt x="103"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0"/>
            <p:cNvSpPr>
              <a:spLocks noEditPoints="1"/>
            </p:cNvSpPr>
            <p:nvPr/>
          </p:nvSpPr>
          <p:spPr bwMode="auto">
            <a:xfrm>
              <a:off x="5160963" y="2997200"/>
              <a:ext cx="393700" cy="384175"/>
            </a:xfrm>
            <a:custGeom>
              <a:avLst/>
              <a:gdLst>
                <a:gd name="T0" fmla="*/ 3 w 105"/>
                <a:gd name="T1" fmla="*/ 38 h 102"/>
                <a:gd name="T2" fmla="*/ 2 w 105"/>
                <a:gd name="T3" fmla="*/ 50 h 102"/>
                <a:gd name="T4" fmla="*/ 8 w 105"/>
                <a:gd name="T5" fmla="*/ 74 h 102"/>
                <a:gd name="T6" fmla="*/ 3 w 105"/>
                <a:gd name="T7" fmla="*/ 38 h 102"/>
                <a:gd name="T8" fmla="*/ 66 w 105"/>
                <a:gd name="T9" fmla="*/ 0 h 102"/>
                <a:gd name="T10" fmla="*/ 81 w 105"/>
                <a:gd name="T11" fmla="*/ 7 h 102"/>
                <a:gd name="T12" fmla="*/ 16 w 105"/>
                <a:gd name="T13" fmla="*/ 85 h 102"/>
                <a:gd name="T14" fmla="*/ 11 w 105"/>
                <a:gd name="T15" fmla="*/ 80 h 102"/>
                <a:gd name="T16" fmla="*/ 24 w 105"/>
                <a:gd name="T17" fmla="*/ 93 h 102"/>
                <a:gd name="T18" fmla="*/ 41 w 105"/>
                <a:gd name="T19" fmla="*/ 101 h 102"/>
                <a:gd name="T20" fmla="*/ 53 w 105"/>
                <a:gd name="T21" fmla="*/ 102 h 102"/>
                <a:gd name="T22" fmla="*/ 103 w 105"/>
                <a:gd name="T23" fmla="*/ 63 h 102"/>
                <a:gd name="T24" fmla="*/ 105 w 105"/>
                <a:gd name="T25" fmla="*/ 50 h 102"/>
                <a:gd name="T26" fmla="*/ 97 w 105"/>
                <a:gd name="T27" fmla="*/ 24 h 102"/>
                <a:gd name="T28" fmla="*/ 66 w 105"/>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02">
                  <a:moveTo>
                    <a:pt x="3" y="38"/>
                  </a:moveTo>
                  <a:cubicBezTo>
                    <a:pt x="2" y="42"/>
                    <a:pt x="2" y="46"/>
                    <a:pt x="2" y="50"/>
                  </a:cubicBezTo>
                  <a:cubicBezTo>
                    <a:pt x="2" y="59"/>
                    <a:pt x="4" y="67"/>
                    <a:pt x="8" y="74"/>
                  </a:cubicBezTo>
                  <a:cubicBezTo>
                    <a:pt x="2" y="64"/>
                    <a:pt x="0" y="51"/>
                    <a:pt x="3" y="38"/>
                  </a:cubicBezTo>
                  <a:moveTo>
                    <a:pt x="66" y="0"/>
                  </a:moveTo>
                  <a:cubicBezTo>
                    <a:pt x="71" y="2"/>
                    <a:pt x="77" y="4"/>
                    <a:pt x="81" y="7"/>
                  </a:cubicBezTo>
                  <a:cubicBezTo>
                    <a:pt x="50" y="24"/>
                    <a:pt x="26" y="52"/>
                    <a:pt x="16" y="85"/>
                  </a:cubicBezTo>
                  <a:cubicBezTo>
                    <a:pt x="14" y="84"/>
                    <a:pt x="13" y="82"/>
                    <a:pt x="11" y="80"/>
                  </a:cubicBezTo>
                  <a:cubicBezTo>
                    <a:pt x="15" y="85"/>
                    <a:pt x="19" y="90"/>
                    <a:pt x="24" y="93"/>
                  </a:cubicBezTo>
                  <a:cubicBezTo>
                    <a:pt x="29" y="96"/>
                    <a:pt x="35" y="99"/>
                    <a:pt x="41" y="101"/>
                  </a:cubicBezTo>
                  <a:cubicBezTo>
                    <a:pt x="45" y="102"/>
                    <a:pt x="49" y="102"/>
                    <a:pt x="53" y="102"/>
                  </a:cubicBezTo>
                  <a:cubicBezTo>
                    <a:pt x="77" y="102"/>
                    <a:pt x="98" y="86"/>
                    <a:pt x="103" y="63"/>
                  </a:cubicBezTo>
                  <a:cubicBezTo>
                    <a:pt x="104" y="59"/>
                    <a:pt x="105" y="55"/>
                    <a:pt x="105" y="50"/>
                  </a:cubicBezTo>
                  <a:cubicBezTo>
                    <a:pt x="105" y="41"/>
                    <a:pt x="102" y="32"/>
                    <a:pt x="97" y="24"/>
                  </a:cubicBezTo>
                  <a:cubicBezTo>
                    <a:pt x="90" y="12"/>
                    <a:pt x="79" y="4"/>
                    <a:pt x="66" y="0"/>
                  </a:cubicBezTo>
                </a:path>
              </a:pathLst>
            </a:custGeom>
            <a:solidFill>
              <a:srgbClr val="EEF7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1"/>
            <p:cNvSpPr>
              <a:spLocks noEditPoints="1"/>
            </p:cNvSpPr>
            <p:nvPr/>
          </p:nvSpPr>
          <p:spPr bwMode="auto">
            <a:xfrm>
              <a:off x="5172075" y="2992438"/>
              <a:ext cx="236538" cy="306388"/>
            </a:xfrm>
            <a:custGeom>
              <a:avLst/>
              <a:gdLst>
                <a:gd name="T0" fmla="*/ 5 w 63"/>
                <a:gd name="T1" fmla="*/ 75 h 81"/>
                <a:gd name="T2" fmla="*/ 8 w 63"/>
                <a:gd name="T3" fmla="*/ 81 h 81"/>
                <a:gd name="T4" fmla="*/ 8 w 63"/>
                <a:gd name="T5" fmla="*/ 81 h 81"/>
                <a:gd name="T6" fmla="*/ 8 w 63"/>
                <a:gd name="T7" fmla="*/ 81 h 81"/>
                <a:gd name="T8" fmla="*/ 5 w 63"/>
                <a:gd name="T9" fmla="*/ 75 h 81"/>
                <a:gd name="T10" fmla="*/ 50 w 63"/>
                <a:gd name="T11" fmla="*/ 0 h 81"/>
                <a:gd name="T12" fmla="*/ 0 w 63"/>
                <a:gd name="T13" fmla="*/ 39 h 81"/>
                <a:gd name="T14" fmla="*/ 0 w 63"/>
                <a:gd name="T15" fmla="*/ 39 h 81"/>
                <a:gd name="T16" fmla="*/ 0 w 63"/>
                <a:gd name="T17" fmla="*/ 39 h 81"/>
                <a:gd name="T18" fmla="*/ 50 w 63"/>
                <a:gd name="T19" fmla="*/ 0 h 81"/>
                <a:gd name="T20" fmla="*/ 63 w 63"/>
                <a:gd name="T21" fmla="*/ 1 h 81"/>
                <a:gd name="T22" fmla="*/ 63 w 63"/>
                <a:gd name="T23" fmla="*/ 1 h 81"/>
                <a:gd name="T24" fmla="*/ 63 w 63"/>
                <a:gd name="T25" fmla="*/ 1 h 81"/>
                <a:gd name="T26" fmla="*/ 50 w 63"/>
                <a:gd name="T2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81">
                  <a:moveTo>
                    <a:pt x="5" y="75"/>
                  </a:moveTo>
                  <a:cubicBezTo>
                    <a:pt x="6" y="77"/>
                    <a:pt x="7" y="79"/>
                    <a:pt x="8" y="81"/>
                  </a:cubicBezTo>
                  <a:cubicBezTo>
                    <a:pt x="8" y="81"/>
                    <a:pt x="8" y="81"/>
                    <a:pt x="8" y="81"/>
                  </a:cubicBezTo>
                  <a:cubicBezTo>
                    <a:pt x="8" y="81"/>
                    <a:pt x="8" y="81"/>
                    <a:pt x="8" y="81"/>
                  </a:cubicBezTo>
                  <a:cubicBezTo>
                    <a:pt x="7" y="79"/>
                    <a:pt x="6" y="77"/>
                    <a:pt x="5" y="75"/>
                  </a:cubicBezTo>
                  <a:moveTo>
                    <a:pt x="50" y="0"/>
                  </a:moveTo>
                  <a:cubicBezTo>
                    <a:pt x="27" y="0"/>
                    <a:pt x="6" y="16"/>
                    <a:pt x="0" y="39"/>
                  </a:cubicBezTo>
                  <a:cubicBezTo>
                    <a:pt x="0" y="39"/>
                    <a:pt x="0" y="39"/>
                    <a:pt x="0" y="39"/>
                  </a:cubicBezTo>
                  <a:cubicBezTo>
                    <a:pt x="0" y="39"/>
                    <a:pt x="0" y="39"/>
                    <a:pt x="0" y="39"/>
                  </a:cubicBezTo>
                  <a:cubicBezTo>
                    <a:pt x="6" y="16"/>
                    <a:pt x="27" y="0"/>
                    <a:pt x="50" y="0"/>
                  </a:cubicBezTo>
                  <a:cubicBezTo>
                    <a:pt x="54" y="0"/>
                    <a:pt x="59" y="0"/>
                    <a:pt x="63" y="1"/>
                  </a:cubicBezTo>
                  <a:cubicBezTo>
                    <a:pt x="63" y="1"/>
                    <a:pt x="63" y="1"/>
                    <a:pt x="63" y="1"/>
                  </a:cubicBezTo>
                  <a:cubicBezTo>
                    <a:pt x="63" y="1"/>
                    <a:pt x="63" y="1"/>
                    <a:pt x="63" y="1"/>
                  </a:cubicBezTo>
                  <a:cubicBezTo>
                    <a:pt x="59" y="0"/>
                    <a:pt x="54" y="0"/>
                    <a:pt x="50" y="0"/>
                  </a:cubicBezTo>
                </a:path>
              </a:pathLst>
            </a:custGeom>
            <a:solidFill>
              <a:srgbClr val="466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2"/>
            <p:cNvSpPr>
              <a:spLocks/>
            </p:cNvSpPr>
            <p:nvPr/>
          </p:nvSpPr>
          <p:spPr bwMode="auto">
            <a:xfrm>
              <a:off x="5160963" y="2992438"/>
              <a:ext cx="304800" cy="325438"/>
            </a:xfrm>
            <a:custGeom>
              <a:avLst/>
              <a:gdLst>
                <a:gd name="T0" fmla="*/ 53 w 81"/>
                <a:gd name="T1" fmla="*/ 0 h 86"/>
                <a:gd name="T2" fmla="*/ 3 w 81"/>
                <a:gd name="T3" fmla="*/ 39 h 86"/>
                <a:gd name="T4" fmla="*/ 3 w 81"/>
                <a:gd name="T5" fmla="*/ 39 h 86"/>
                <a:gd name="T6" fmla="*/ 8 w 81"/>
                <a:gd name="T7" fmla="*/ 75 h 86"/>
                <a:gd name="T8" fmla="*/ 11 w 81"/>
                <a:gd name="T9" fmla="*/ 81 h 86"/>
                <a:gd name="T10" fmla="*/ 11 w 81"/>
                <a:gd name="T11" fmla="*/ 81 h 86"/>
                <a:gd name="T12" fmla="*/ 16 w 81"/>
                <a:gd name="T13" fmla="*/ 86 h 86"/>
                <a:gd name="T14" fmla="*/ 81 w 81"/>
                <a:gd name="T15" fmla="*/ 8 h 86"/>
                <a:gd name="T16" fmla="*/ 66 w 81"/>
                <a:gd name="T17" fmla="*/ 1 h 86"/>
                <a:gd name="T18" fmla="*/ 66 w 81"/>
                <a:gd name="T19" fmla="*/ 1 h 86"/>
                <a:gd name="T20" fmla="*/ 53 w 81"/>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86">
                  <a:moveTo>
                    <a:pt x="53" y="0"/>
                  </a:moveTo>
                  <a:cubicBezTo>
                    <a:pt x="30" y="0"/>
                    <a:pt x="9" y="16"/>
                    <a:pt x="3" y="39"/>
                  </a:cubicBezTo>
                  <a:cubicBezTo>
                    <a:pt x="3" y="39"/>
                    <a:pt x="3" y="39"/>
                    <a:pt x="3" y="39"/>
                  </a:cubicBezTo>
                  <a:cubicBezTo>
                    <a:pt x="0" y="52"/>
                    <a:pt x="2" y="65"/>
                    <a:pt x="8" y="75"/>
                  </a:cubicBezTo>
                  <a:cubicBezTo>
                    <a:pt x="9" y="77"/>
                    <a:pt x="10" y="79"/>
                    <a:pt x="11" y="81"/>
                  </a:cubicBezTo>
                  <a:cubicBezTo>
                    <a:pt x="11" y="81"/>
                    <a:pt x="11" y="81"/>
                    <a:pt x="11" y="81"/>
                  </a:cubicBezTo>
                  <a:cubicBezTo>
                    <a:pt x="13" y="83"/>
                    <a:pt x="14" y="85"/>
                    <a:pt x="16" y="86"/>
                  </a:cubicBezTo>
                  <a:cubicBezTo>
                    <a:pt x="26" y="53"/>
                    <a:pt x="50" y="25"/>
                    <a:pt x="81" y="8"/>
                  </a:cubicBezTo>
                  <a:cubicBezTo>
                    <a:pt x="77" y="5"/>
                    <a:pt x="71" y="3"/>
                    <a:pt x="66" y="1"/>
                  </a:cubicBezTo>
                  <a:cubicBezTo>
                    <a:pt x="66" y="1"/>
                    <a:pt x="66" y="1"/>
                    <a:pt x="66" y="1"/>
                  </a:cubicBezTo>
                  <a:cubicBezTo>
                    <a:pt x="62" y="0"/>
                    <a:pt x="57" y="0"/>
                    <a:pt x="53" y="0"/>
                  </a:cubicBezTo>
                </a:path>
              </a:pathLst>
            </a:custGeom>
            <a:solidFill>
              <a:srgbClr val="C1E3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3"/>
            <p:cNvSpPr>
              <a:spLocks noEditPoints="1"/>
            </p:cNvSpPr>
            <p:nvPr/>
          </p:nvSpPr>
          <p:spPr bwMode="auto">
            <a:xfrm>
              <a:off x="5100638" y="3325813"/>
              <a:ext cx="120650" cy="120650"/>
            </a:xfrm>
            <a:custGeom>
              <a:avLst/>
              <a:gdLst>
                <a:gd name="T0" fmla="*/ 32 w 32"/>
                <a:gd name="T1" fmla="*/ 27 h 32"/>
                <a:gd name="T2" fmla="*/ 27 w 32"/>
                <a:gd name="T3" fmla="*/ 32 h 32"/>
                <a:gd name="T4" fmla="*/ 27 w 32"/>
                <a:gd name="T5" fmla="*/ 32 h 32"/>
                <a:gd name="T6" fmla="*/ 32 w 32"/>
                <a:gd name="T7" fmla="*/ 27 h 32"/>
                <a:gd name="T8" fmla="*/ 6 w 32"/>
                <a:gd name="T9" fmla="*/ 0 h 32"/>
                <a:gd name="T10" fmla="*/ 0 w 32"/>
                <a:gd name="T11" fmla="*/ 6 h 32"/>
                <a:gd name="T12" fmla="*/ 0 w 32"/>
                <a:gd name="T13" fmla="*/ 6 h 32"/>
                <a:gd name="T14" fmla="*/ 0 w 32"/>
                <a:gd name="T15" fmla="*/ 6 h 32"/>
                <a:gd name="T16" fmla="*/ 6 w 32"/>
                <a:gd name="T17" fmla="*/ 0 h 32"/>
                <a:gd name="T18" fmla="*/ 6 w 32"/>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32" y="27"/>
                  </a:moveTo>
                  <a:cubicBezTo>
                    <a:pt x="27" y="32"/>
                    <a:pt x="27" y="32"/>
                    <a:pt x="27" y="32"/>
                  </a:cubicBezTo>
                  <a:cubicBezTo>
                    <a:pt x="27" y="32"/>
                    <a:pt x="27" y="32"/>
                    <a:pt x="27" y="32"/>
                  </a:cubicBezTo>
                  <a:cubicBezTo>
                    <a:pt x="32" y="27"/>
                    <a:pt x="32" y="27"/>
                    <a:pt x="32" y="27"/>
                  </a:cubicBezTo>
                  <a:moveTo>
                    <a:pt x="6" y="0"/>
                  </a:moveTo>
                  <a:cubicBezTo>
                    <a:pt x="0" y="6"/>
                    <a:pt x="0" y="6"/>
                    <a:pt x="0" y="6"/>
                  </a:cubicBezTo>
                  <a:cubicBezTo>
                    <a:pt x="0" y="6"/>
                    <a:pt x="0" y="6"/>
                    <a:pt x="0" y="6"/>
                  </a:cubicBezTo>
                  <a:cubicBezTo>
                    <a:pt x="0" y="6"/>
                    <a:pt x="0" y="6"/>
                    <a:pt x="0" y="6"/>
                  </a:cubicBezTo>
                  <a:cubicBezTo>
                    <a:pt x="6" y="0"/>
                    <a:pt x="6" y="0"/>
                    <a:pt x="6" y="0"/>
                  </a:cubicBezTo>
                  <a:cubicBezTo>
                    <a:pt x="6" y="0"/>
                    <a:pt x="6" y="0"/>
                    <a:pt x="6" y="0"/>
                  </a:cubicBezTo>
                </a:path>
              </a:pathLst>
            </a:custGeom>
            <a:solidFill>
              <a:srgbClr val="8E8E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4"/>
            <p:cNvSpPr>
              <a:spLocks/>
            </p:cNvSpPr>
            <p:nvPr/>
          </p:nvSpPr>
          <p:spPr bwMode="auto">
            <a:xfrm>
              <a:off x="5100638" y="3325813"/>
              <a:ext cx="120650" cy="120650"/>
            </a:xfrm>
            <a:custGeom>
              <a:avLst/>
              <a:gdLst>
                <a:gd name="T0" fmla="*/ 6 w 32"/>
                <a:gd name="T1" fmla="*/ 0 h 32"/>
                <a:gd name="T2" fmla="*/ 6 w 32"/>
                <a:gd name="T3" fmla="*/ 0 h 32"/>
                <a:gd name="T4" fmla="*/ 6 w 32"/>
                <a:gd name="T5" fmla="*/ 0 h 32"/>
                <a:gd name="T6" fmla="*/ 0 w 32"/>
                <a:gd name="T7" fmla="*/ 6 h 32"/>
                <a:gd name="T8" fmla="*/ 2 w 32"/>
                <a:gd name="T9" fmla="*/ 9 h 32"/>
                <a:gd name="T10" fmla="*/ 23 w 32"/>
                <a:gd name="T11" fmla="*/ 31 h 32"/>
                <a:gd name="T12" fmla="*/ 27 w 32"/>
                <a:gd name="T13" fmla="*/ 32 h 32"/>
                <a:gd name="T14" fmla="*/ 32 w 32"/>
                <a:gd name="T15" fmla="*/ 27 h 32"/>
                <a:gd name="T16" fmla="*/ 28 w 32"/>
                <a:gd name="T17" fmla="*/ 24 h 32"/>
                <a:gd name="T18" fmla="*/ 9 w 32"/>
                <a:gd name="T19" fmla="*/ 5 h 32"/>
                <a:gd name="T20" fmla="*/ 6 w 32"/>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2">
                  <a:moveTo>
                    <a:pt x="6" y="0"/>
                  </a:moveTo>
                  <a:cubicBezTo>
                    <a:pt x="6" y="0"/>
                    <a:pt x="6" y="0"/>
                    <a:pt x="6" y="0"/>
                  </a:cubicBezTo>
                  <a:cubicBezTo>
                    <a:pt x="6" y="0"/>
                    <a:pt x="6" y="0"/>
                    <a:pt x="6" y="0"/>
                  </a:cubicBezTo>
                  <a:cubicBezTo>
                    <a:pt x="0" y="6"/>
                    <a:pt x="0" y="6"/>
                    <a:pt x="0" y="6"/>
                  </a:cubicBezTo>
                  <a:cubicBezTo>
                    <a:pt x="1" y="7"/>
                    <a:pt x="1" y="8"/>
                    <a:pt x="2" y="9"/>
                  </a:cubicBezTo>
                  <a:cubicBezTo>
                    <a:pt x="8" y="18"/>
                    <a:pt x="15" y="25"/>
                    <a:pt x="23" y="31"/>
                  </a:cubicBezTo>
                  <a:cubicBezTo>
                    <a:pt x="24" y="31"/>
                    <a:pt x="26" y="32"/>
                    <a:pt x="27" y="32"/>
                  </a:cubicBezTo>
                  <a:cubicBezTo>
                    <a:pt x="32" y="27"/>
                    <a:pt x="32" y="27"/>
                    <a:pt x="32" y="27"/>
                  </a:cubicBezTo>
                  <a:cubicBezTo>
                    <a:pt x="31" y="26"/>
                    <a:pt x="29" y="25"/>
                    <a:pt x="28" y="24"/>
                  </a:cubicBezTo>
                  <a:cubicBezTo>
                    <a:pt x="20" y="19"/>
                    <a:pt x="14" y="13"/>
                    <a:pt x="9" y="5"/>
                  </a:cubicBezTo>
                  <a:cubicBezTo>
                    <a:pt x="8" y="3"/>
                    <a:pt x="7" y="2"/>
                    <a:pt x="6" y="0"/>
                  </a:cubicBezTo>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5"/>
            <p:cNvSpPr>
              <a:spLocks/>
            </p:cNvSpPr>
            <p:nvPr/>
          </p:nvSpPr>
          <p:spPr bwMode="auto">
            <a:xfrm>
              <a:off x="4487863" y="2562225"/>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6"/>
            <p:cNvSpPr>
              <a:spLocks/>
            </p:cNvSpPr>
            <p:nvPr/>
          </p:nvSpPr>
          <p:spPr bwMode="auto">
            <a:xfrm>
              <a:off x="4019550" y="2562225"/>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7"/>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88"/>
            <p:cNvSpPr>
              <a:spLocks/>
            </p:cNvSpPr>
            <p:nvPr/>
          </p:nvSpPr>
          <p:spPr bwMode="auto">
            <a:xfrm>
              <a:off x="4210050" y="2449513"/>
              <a:ext cx="327025" cy="638175"/>
            </a:xfrm>
            <a:custGeom>
              <a:avLst/>
              <a:gdLst>
                <a:gd name="T0" fmla="*/ 204 w 206"/>
                <a:gd name="T1" fmla="*/ 0 h 402"/>
                <a:gd name="T2" fmla="*/ 71 w 206"/>
                <a:gd name="T3" fmla="*/ 0 h 402"/>
                <a:gd name="T4" fmla="*/ 0 w 206"/>
                <a:gd name="T5" fmla="*/ 202 h 402"/>
                <a:gd name="T6" fmla="*/ 88 w 206"/>
                <a:gd name="T7" fmla="*/ 202 h 402"/>
                <a:gd name="T8" fmla="*/ 19 w 206"/>
                <a:gd name="T9" fmla="*/ 402 h 402"/>
                <a:gd name="T10" fmla="*/ 206 w 206"/>
                <a:gd name="T11" fmla="*/ 136 h 402"/>
                <a:gd name="T12" fmla="*/ 116 w 206"/>
                <a:gd name="T13" fmla="*/ 136 h 402"/>
                <a:gd name="T14" fmla="*/ 204 w 206"/>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2">
                  <a:moveTo>
                    <a:pt x="204" y="0"/>
                  </a:moveTo>
                  <a:lnTo>
                    <a:pt x="71" y="0"/>
                  </a:lnTo>
                  <a:lnTo>
                    <a:pt x="0" y="202"/>
                  </a:lnTo>
                  <a:lnTo>
                    <a:pt x="88" y="202"/>
                  </a:lnTo>
                  <a:lnTo>
                    <a:pt x="19" y="402"/>
                  </a:lnTo>
                  <a:lnTo>
                    <a:pt x="206" y="136"/>
                  </a:lnTo>
                  <a:lnTo>
                    <a:pt x="116" y="1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89"/>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0"/>
            <p:cNvSpPr>
              <a:spLocks/>
            </p:cNvSpPr>
            <p:nvPr/>
          </p:nvSpPr>
          <p:spPr bwMode="auto">
            <a:xfrm>
              <a:off x="4240213" y="2449513"/>
              <a:ext cx="296863" cy="638175"/>
            </a:xfrm>
            <a:custGeom>
              <a:avLst/>
              <a:gdLst>
                <a:gd name="T0" fmla="*/ 185 w 187"/>
                <a:gd name="T1" fmla="*/ 0 h 402"/>
                <a:gd name="T2" fmla="*/ 116 w 187"/>
                <a:gd name="T3" fmla="*/ 0 h 402"/>
                <a:gd name="T4" fmla="*/ 43 w 187"/>
                <a:gd name="T5" fmla="*/ 169 h 402"/>
                <a:gd name="T6" fmla="*/ 128 w 187"/>
                <a:gd name="T7" fmla="*/ 169 h 402"/>
                <a:gd name="T8" fmla="*/ 0 w 187"/>
                <a:gd name="T9" fmla="*/ 402 h 402"/>
                <a:gd name="T10" fmla="*/ 187 w 187"/>
                <a:gd name="T11" fmla="*/ 136 h 402"/>
                <a:gd name="T12" fmla="*/ 97 w 187"/>
                <a:gd name="T13" fmla="*/ 136 h 402"/>
                <a:gd name="T14" fmla="*/ 185 w 187"/>
                <a:gd name="T15" fmla="*/ 0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2">
                  <a:moveTo>
                    <a:pt x="185" y="0"/>
                  </a:moveTo>
                  <a:lnTo>
                    <a:pt x="116" y="0"/>
                  </a:lnTo>
                  <a:lnTo>
                    <a:pt x="43" y="169"/>
                  </a:lnTo>
                  <a:lnTo>
                    <a:pt x="128" y="169"/>
                  </a:lnTo>
                  <a:lnTo>
                    <a:pt x="0" y="402"/>
                  </a:lnTo>
                  <a:lnTo>
                    <a:pt x="187" y="136"/>
                  </a:lnTo>
                  <a:lnTo>
                    <a:pt x="97" y="136"/>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Rectangle 95"/>
            <p:cNvSpPr>
              <a:spLocks noChangeArrowheads="1"/>
            </p:cNvSpPr>
            <p:nvPr/>
          </p:nvSpPr>
          <p:spPr bwMode="auto">
            <a:xfrm>
              <a:off x="4800600" y="4154488"/>
              <a:ext cx="2208213"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Find and clean invalid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3" name="Freeform 101"/>
            <p:cNvSpPr>
              <a:spLocks noEditPoints="1"/>
            </p:cNvSpPr>
            <p:nvPr/>
          </p:nvSpPr>
          <p:spPr bwMode="auto">
            <a:xfrm>
              <a:off x="4041775" y="2435225"/>
              <a:ext cx="3522663" cy="1660525"/>
            </a:xfrm>
            <a:custGeom>
              <a:avLst/>
              <a:gdLst>
                <a:gd name="T0" fmla="*/ 177 w 938"/>
                <a:gd name="T1" fmla="*/ 11 h 440"/>
                <a:gd name="T2" fmla="*/ 214 w 938"/>
                <a:gd name="T3" fmla="*/ 8 h 440"/>
                <a:gd name="T4" fmla="*/ 245 w 938"/>
                <a:gd name="T5" fmla="*/ 0 h 440"/>
                <a:gd name="T6" fmla="*/ 283 w 938"/>
                <a:gd name="T7" fmla="*/ 0 h 440"/>
                <a:gd name="T8" fmla="*/ 313 w 938"/>
                <a:gd name="T9" fmla="*/ 8 h 440"/>
                <a:gd name="T10" fmla="*/ 374 w 938"/>
                <a:gd name="T11" fmla="*/ 0 h 440"/>
                <a:gd name="T12" fmla="*/ 397 w 938"/>
                <a:gd name="T13" fmla="*/ 8 h 440"/>
                <a:gd name="T14" fmla="*/ 428 w 938"/>
                <a:gd name="T15" fmla="*/ 0 h 440"/>
                <a:gd name="T16" fmla="*/ 466 w 938"/>
                <a:gd name="T17" fmla="*/ 0 h 440"/>
                <a:gd name="T18" fmla="*/ 496 w 938"/>
                <a:gd name="T19" fmla="*/ 8 h 440"/>
                <a:gd name="T20" fmla="*/ 557 w 938"/>
                <a:gd name="T21" fmla="*/ 0 h 440"/>
                <a:gd name="T22" fmla="*/ 580 w 938"/>
                <a:gd name="T23" fmla="*/ 8 h 440"/>
                <a:gd name="T24" fmla="*/ 610 w 938"/>
                <a:gd name="T25" fmla="*/ 0 h 440"/>
                <a:gd name="T26" fmla="*/ 648 w 938"/>
                <a:gd name="T27" fmla="*/ 0 h 440"/>
                <a:gd name="T28" fmla="*/ 679 w 938"/>
                <a:gd name="T29" fmla="*/ 8 h 440"/>
                <a:gd name="T30" fmla="*/ 740 w 938"/>
                <a:gd name="T31" fmla="*/ 1 h 440"/>
                <a:gd name="T32" fmla="*/ 761 w 938"/>
                <a:gd name="T33" fmla="*/ 11 h 440"/>
                <a:gd name="T34" fmla="*/ 793 w 938"/>
                <a:gd name="T35" fmla="*/ 12 h 440"/>
                <a:gd name="T36" fmla="*/ 828 w 938"/>
                <a:gd name="T37" fmla="*/ 27 h 440"/>
                <a:gd name="T38" fmla="*/ 849 w 938"/>
                <a:gd name="T39" fmla="*/ 50 h 440"/>
                <a:gd name="T40" fmla="*/ 897 w 938"/>
                <a:gd name="T41" fmla="*/ 89 h 440"/>
                <a:gd name="T42" fmla="*/ 903 w 938"/>
                <a:gd name="T43" fmla="*/ 112 h 440"/>
                <a:gd name="T44" fmla="*/ 923 w 938"/>
                <a:gd name="T45" fmla="*/ 136 h 440"/>
                <a:gd name="T46" fmla="*/ 934 w 938"/>
                <a:gd name="T47" fmla="*/ 173 h 440"/>
                <a:gd name="T48" fmla="*/ 938 w 938"/>
                <a:gd name="T49" fmla="*/ 204 h 440"/>
                <a:gd name="T50" fmla="*/ 930 w 938"/>
                <a:gd name="T51" fmla="*/ 242 h 440"/>
                <a:gd name="T52" fmla="*/ 933 w 938"/>
                <a:gd name="T53" fmla="*/ 273 h 440"/>
                <a:gd name="T54" fmla="*/ 921 w 938"/>
                <a:gd name="T55" fmla="*/ 310 h 440"/>
                <a:gd name="T56" fmla="*/ 900 w 938"/>
                <a:gd name="T57" fmla="*/ 333 h 440"/>
                <a:gd name="T58" fmla="*/ 867 w 938"/>
                <a:gd name="T59" fmla="*/ 385 h 440"/>
                <a:gd name="T60" fmla="*/ 844 w 938"/>
                <a:gd name="T61" fmla="*/ 393 h 440"/>
                <a:gd name="T62" fmla="*/ 823 w 938"/>
                <a:gd name="T63" fmla="*/ 416 h 440"/>
                <a:gd name="T64" fmla="*/ 787 w 938"/>
                <a:gd name="T65" fmla="*/ 430 h 440"/>
                <a:gd name="T66" fmla="*/ 755 w 938"/>
                <a:gd name="T67" fmla="*/ 430 h 440"/>
                <a:gd name="T68" fmla="*/ 718 w 938"/>
                <a:gd name="T69" fmla="*/ 432 h 440"/>
                <a:gd name="T70" fmla="*/ 688 w 938"/>
                <a:gd name="T71" fmla="*/ 440 h 440"/>
                <a:gd name="T72" fmla="*/ 650 w 938"/>
                <a:gd name="T73" fmla="*/ 440 h 440"/>
                <a:gd name="T74" fmla="*/ 619 w 938"/>
                <a:gd name="T75" fmla="*/ 432 h 440"/>
                <a:gd name="T76" fmla="*/ 558 w 938"/>
                <a:gd name="T77" fmla="*/ 440 h 440"/>
                <a:gd name="T78" fmla="*/ 535 w 938"/>
                <a:gd name="T79" fmla="*/ 432 h 440"/>
                <a:gd name="T80" fmla="*/ 505 w 938"/>
                <a:gd name="T81" fmla="*/ 440 h 440"/>
                <a:gd name="T82" fmla="*/ 467 w 938"/>
                <a:gd name="T83" fmla="*/ 440 h 440"/>
                <a:gd name="T84" fmla="*/ 437 w 938"/>
                <a:gd name="T85" fmla="*/ 432 h 440"/>
                <a:gd name="T86" fmla="*/ 376 w 938"/>
                <a:gd name="T87" fmla="*/ 440 h 440"/>
                <a:gd name="T88" fmla="*/ 353 w 938"/>
                <a:gd name="T89" fmla="*/ 432 h 440"/>
                <a:gd name="T90" fmla="*/ 322 w 938"/>
                <a:gd name="T91" fmla="*/ 440 h 440"/>
                <a:gd name="T92" fmla="*/ 284 w 938"/>
                <a:gd name="T93" fmla="*/ 440 h 440"/>
                <a:gd name="T94" fmla="*/ 254 w 938"/>
                <a:gd name="T95" fmla="*/ 432 h 440"/>
                <a:gd name="T96" fmla="*/ 193 w 938"/>
                <a:gd name="T97" fmla="*/ 439 h 440"/>
                <a:gd name="T98" fmla="*/ 171 w 938"/>
                <a:gd name="T99" fmla="*/ 428 h 440"/>
                <a:gd name="T100" fmla="*/ 140 w 938"/>
                <a:gd name="T101" fmla="*/ 427 h 440"/>
                <a:gd name="T102" fmla="*/ 105 w 938"/>
                <a:gd name="T103" fmla="*/ 410 h 440"/>
                <a:gd name="T104" fmla="*/ 85 w 938"/>
                <a:gd name="T105" fmla="*/ 386 h 440"/>
                <a:gd name="T106" fmla="*/ 38 w 938"/>
                <a:gd name="T107" fmla="*/ 347 h 440"/>
                <a:gd name="T108" fmla="*/ 33 w 938"/>
                <a:gd name="T109" fmla="*/ 323 h 440"/>
                <a:gd name="T110" fmla="*/ 13 w 938"/>
                <a:gd name="T111" fmla="*/ 299 h 440"/>
                <a:gd name="T112" fmla="*/ 3 w 938"/>
                <a:gd name="T113" fmla="*/ 261 h 440"/>
                <a:gd name="T114" fmla="*/ 0 w 938"/>
                <a:gd name="T115" fmla="*/ 231 h 440"/>
                <a:gd name="T116" fmla="*/ 9 w 938"/>
                <a:gd name="T117" fmla="*/ 193 h 440"/>
                <a:gd name="T118" fmla="*/ 7 w 938"/>
                <a:gd name="T119" fmla="*/ 16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38" h="440">
                  <a:moveTo>
                    <a:pt x="168" y="5"/>
                  </a:moveTo>
                  <a:cubicBezTo>
                    <a:pt x="163" y="6"/>
                    <a:pt x="158" y="8"/>
                    <a:pt x="153" y="9"/>
                  </a:cubicBezTo>
                  <a:cubicBezTo>
                    <a:pt x="156" y="16"/>
                    <a:pt x="156" y="16"/>
                    <a:pt x="156" y="16"/>
                  </a:cubicBezTo>
                  <a:cubicBezTo>
                    <a:pt x="160" y="15"/>
                    <a:pt x="165" y="14"/>
                    <a:pt x="170" y="13"/>
                  </a:cubicBezTo>
                  <a:cubicBezTo>
                    <a:pt x="168" y="5"/>
                    <a:pt x="168" y="5"/>
                    <a:pt x="168" y="5"/>
                  </a:cubicBezTo>
                  <a:close/>
                  <a:moveTo>
                    <a:pt x="191" y="1"/>
                  </a:moveTo>
                  <a:cubicBezTo>
                    <a:pt x="186" y="2"/>
                    <a:pt x="181" y="3"/>
                    <a:pt x="176" y="4"/>
                  </a:cubicBezTo>
                  <a:cubicBezTo>
                    <a:pt x="177" y="11"/>
                    <a:pt x="177" y="11"/>
                    <a:pt x="177" y="11"/>
                  </a:cubicBezTo>
                  <a:cubicBezTo>
                    <a:pt x="182" y="10"/>
                    <a:pt x="187" y="10"/>
                    <a:pt x="192" y="9"/>
                  </a:cubicBezTo>
                  <a:cubicBezTo>
                    <a:pt x="191" y="1"/>
                    <a:pt x="191" y="1"/>
                    <a:pt x="191" y="1"/>
                  </a:cubicBezTo>
                  <a:close/>
                  <a:moveTo>
                    <a:pt x="214" y="0"/>
                  </a:moveTo>
                  <a:cubicBezTo>
                    <a:pt x="214" y="0"/>
                    <a:pt x="214" y="0"/>
                    <a:pt x="214" y="0"/>
                  </a:cubicBezTo>
                  <a:cubicBezTo>
                    <a:pt x="209" y="0"/>
                    <a:pt x="204" y="0"/>
                    <a:pt x="199" y="1"/>
                  </a:cubicBezTo>
                  <a:cubicBezTo>
                    <a:pt x="200" y="8"/>
                    <a:pt x="200" y="8"/>
                    <a:pt x="200" y="8"/>
                  </a:cubicBezTo>
                  <a:cubicBezTo>
                    <a:pt x="204" y="8"/>
                    <a:pt x="209" y="8"/>
                    <a:pt x="214" y="8"/>
                  </a:cubicBezTo>
                  <a:cubicBezTo>
                    <a:pt x="214" y="8"/>
                    <a:pt x="214" y="8"/>
                    <a:pt x="214" y="8"/>
                  </a:cubicBezTo>
                  <a:cubicBezTo>
                    <a:pt x="214" y="0"/>
                    <a:pt x="214" y="0"/>
                    <a:pt x="214" y="0"/>
                  </a:cubicBezTo>
                  <a:close/>
                  <a:moveTo>
                    <a:pt x="237" y="0"/>
                  </a:moveTo>
                  <a:cubicBezTo>
                    <a:pt x="222" y="0"/>
                    <a:pt x="222" y="0"/>
                    <a:pt x="222" y="0"/>
                  </a:cubicBezTo>
                  <a:cubicBezTo>
                    <a:pt x="222" y="8"/>
                    <a:pt x="222" y="8"/>
                    <a:pt x="222" y="8"/>
                  </a:cubicBezTo>
                  <a:cubicBezTo>
                    <a:pt x="237" y="8"/>
                    <a:pt x="237" y="8"/>
                    <a:pt x="237" y="8"/>
                  </a:cubicBezTo>
                  <a:lnTo>
                    <a:pt x="237" y="0"/>
                  </a:lnTo>
                  <a:close/>
                  <a:moveTo>
                    <a:pt x="260" y="0"/>
                  </a:moveTo>
                  <a:cubicBezTo>
                    <a:pt x="245" y="0"/>
                    <a:pt x="245" y="0"/>
                    <a:pt x="245" y="0"/>
                  </a:cubicBezTo>
                  <a:cubicBezTo>
                    <a:pt x="245" y="8"/>
                    <a:pt x="245" y="8"/>
                    <a:pt x="245" y="8"/>
                  </a:cubicBezTo>
                  <a:cubicBezTo>
                    <a:pt x="260" y="8"/>
                    <a:pt x="260" y="8"/>
                    <a:pt x="260" y="8"/>
                  </a:cubicBezTo>
                  <a:lnTo>
                    <a:pt x="260" y="0"/>
                  </a:lnTo>
                  <a:close/>
                  <a:moveTo>
                    <a:pt x="283" y="0"/>
                  </a:moveTo>
                  <a:cubicBezTo>
                    <a:pt x="268" y="0"/>
                    <a:pt x="268" y="0"/>
                    <a:pt x="268" y="0"/>
                  </a:cubicBezTo>
                  <a:cubicBezTo>
                    <a:pt x="268" y="8"/>
                    <a:pt x="268" y="8"/>
                    <a:pt x="268" y="8"/>
                  </a:cubicBezTo>
                  <a:cubicBezTo>
                    <a:pt x="283" y="8"/>
                    <a:pt x="283" y="8"/>
                    <a:pt x="283" y="8"/>
                  </a:cubicBezTo>
                  <a:lnTo>
                    <a:pt x="283" y="0"/>
                  </a:lnTo>
                  <a:close/>
                  <a:moveTo>
                    <a:pt x="306" y="0"/>
                  </a:moveTo>
                  <a:cubicBezTo>
                    <a:pt x="291" y="0"/>
                    <a:pt x="291" y="0"/>
                    <a:pt x="291" y="0"/>
                  </a:cubicBezTo>
                  <a:cubicBezTo>
                    <a:pt x="291" y="8"/>
                    <a:pt x="291" y="8"/>
                    <a:pt x="291" y="8"/>
                  </a:cubicBezTo>
                  <a:cubicBezTo>
                    <a:pt x="306" y="8"/>
                    <a:pt x="306" y="8"/>
                    <a:pt x="306" y="8"/>
                  </a:cubicBezTo>
                  <a:lnTo>
                    <a:pt x="306" y="0"/>
                  </a:lnTo>
                  <a:close/>
                  <a:moveTo>
                    <a:pt x="329" y="0"/>
                  </a:moveTo>
                  <a:cubicBezTo>
                    <a:pt x="313" y="0"/>
                    <a:pt x="313" y="0"/>
                    <a:pt x="313" y="0"/>
                  </a:cubicBezTo>
                  <a:cubicBezTo>
                    <a:pt x="313" y="8"/>
                    <a:pt x="313" y="8"/>
                    <a:pt x="313" y="8"/>
                  </a:cubicBezTo>
                  <a:cubicBezTo>
                    <a:pt x="329" y="8"/>
                    <a:pt x="329" y="8"/>
                    <a:pt x="329" y="8"/>
                  </a:cubicBezTo>
                  <a:lnTo>
                    <a:pt x="329" y="0"/>
                  </a:lnTo>
                  <a:close/>
                  <a:moveTo>
                    <a:pt x="351" y="0"/>
                  </a:moveTo>
                  <a:cubicBezTo>
                    <a:pt x="336" y="0"/>
                    <a:pt x="336" y="0"/>
                    <a:pt x="336" y="0"/>
                  </a:cubicBezTo>
                  <a:cubicBezTo>
                    <a:pt x="336" y="8"/>
                    <a:pt x="336" y="8"/>
                    <a:pt x="336" y="8"/>
                  </a:cubicBezTo>
                  <a:cubicBezTo>
                    <a:pt x="351" y="8"/>
                    <a:pt x="351" y="8"/>
                    <a:pt x="351" y="8"/>
                  </a:cubicBezTo>
                  <a:lnTo>
                    <a:pt x="351" y="0"/>
                  </a:lnTo>
                  <a:close/>
                  <a:moveTo>
                    <a:pt x="374" y="0"/>
                  </a:moveTo>
                  <a:cubicBezTo>
                    <a:pt x="359" y="0"/>
                    <a:pt x="359" y="0"/>
                    <a:pt x="359" y="0"/>
                  </a:cubicBezTo>
                  <a:cubicBezTo>
                    <a:pt x="359" y="8"/>
                    <a:pt x="359" y="8"/>
                    <a:pt x="359" y="8"/>
                  </a:cubicBezTo>
                  <a:cubicBezTo>
                    <a:pt x="374" y="8"/>
                    <a:pt x="374" y="8"/>
                    <a:pt x="374" y="8"/>
                  </a:cubicBezTo>
                  <a:lnTo>
                    <a:pt x="374" y="0"/>
                  </a:lnTo>
                  <a:close/>
                  <a:moveTo>
                    <a:pt x="397" y="0"/>
                  </a:moveTo>
                  <a:cubicBezTo>
                    <a:pt x="382" y="0"/>
                    <a:pt x="382" y="0"/>
                    <a:pt x="382" y="0"/>
                  </a:cubicBezTo>
                  <a:cubicBezTo>
                    <a:pt x="382" y="8"/>
                    <a:pt x="382" y="8"/>
                    <a:pt x="382" y="8"/>
                  </a:cubicBezTo>
                  <a:cubicBezTo>
                    <a:pt x="397" y="8"/>
                    <a:pt x="397" y="8"/>
                    <a:pt x="397" y="8"/>
                  </a:cubicBezTo>
                  <a:lnTo>
                    <a:pt x="397" y="0"/>
                  </a:lnTo>
                  <a:close/>
                  <a:moveTo>
                    <a:pt x="420" y="0"/>
                  </a:moveTo>
                  <a:cubicBezTo>
                    <a:pt x="405" y="0"/>
                    <a:pt x="405" y="0"/>
                    <a:pt x="405" y="0"/>
                  </a:cubicBezTo>
                  <a:cubicBezTo>
                    <a:pt x="405" y="8"/>
                    <a:pt x="405" y="8"/>
                    <a:pt x="405" y="8"/>
                  </a:cubicBezTo>
                  <a:cubicBezTo>
                    <a:pt x="420" y="8"/>
                    <a:pt x="420" y="8"/>
                    <a:pt x="420" y="8"/>
                  </a:cubicBezTo>
                  <a:lnTo>
                    <a:pt x="420" y="0"/>
                  </a:lnTo>
                  <a:close/>
                  <a:moveTo>
                    <a:pt x="443" y="0"/>
                  </a:moveTo>
                  <a:cubicBezTo>
                    <a:pt x="428" y="0"/>
                    <a:pt x="428" y="0"/>
                    <a:pt x="428" y="0"/>
                  </a:cubicBezTo>
                  <a:cubicBezTo>
                    <a:pt x="428" y="8"/>
                    <a:pt x="428" y="8"/>
                    <a:pt x="428" y="8"/>
                  </a:cubicBezTo>
                  <a:cubicBezTo>
                    <a:pt x="443" y="8"/>
                    <a:pt x="443" y="8"/>
                    <a:pt x="443" y="8"/>
                  </a:cubicBezTo>
                  <a:lnTo>
                    <a:pt x="443" y="0"/>
                  </a:lnTo>
                  <a:close/>
                  <a:moveTo>
                    <a:pt x="466" y="0"/>
                  </a:moveTo>
                  <a:cubicBezTo>
                    <a:pt x="450" y="0"/>
                    <a:pt x="450" y="0"/>
                    <a:pt x="450" y="0"/>
                  </a:cubicBezTo>
                  <a:cubicBezTo>
                    <a:pt x="450" y="8"/>
                    <a:pt x="450" y="8"/>
                    <a:pt x="450" y="8"/>
                  </a:cubicBezTo>
                  <a:cubicBezTo>
                    <a:pt x="466" y="8"/>
                    <a:pt x="466" y="8"/>
                    <a:pt x="466" y="8"/>
                  </a:cubicBezTo>
                  <a:lnTo>
                    <a:pt x="466" y="0"/>
                  </a:lnTo>
                  <a:close/>
                  <a:moveTo>
                    <a:pt x="488" y="0"/>
                  </a:moveTo>
                  <a:cubicBezTo>
                    <a:pt x="473" y="0"/>
                    <a:pt x="473" y="0"/>
                    <a:pt x="473" y="0"/>
                  </a:cubicBezTo>
                  <a:cubicBezTo>
                    <a:pt x="473" y="8"/>
                    <a:pt x="473" y="8"/>
                    <a:pt x="473" y="8"/>
                  </a:cubicBezTo>
                  <a:cubicBezTo>
                    <a:pt x="488" y="8"/>
                    <a:pt x="488" y="8"/>
                    <a:pt x="488" y="8"/>
                  </a:cubicBezTo>
                  <a:lnTo>
                    <a:pt x="488" y="0"/>
                  </a:lnTo>
                  <a:close/>
                  <a:moveTo>
                    <a:pt x="511" y="0"/>
                  </a:moveTo>
                  <a:cubicBezTo>
                    <a:pt x="496" y="0"/>
                    <a:pt x="496" y="0"/>
                    <a:pt x="496" y="0"/>
                  </a:cubicBezTo>
                  <a:cubicBezTo>
                    <a:pt x="496" y="8"/>
                    <a:pt x="496" y="8"/>
                    <a:pt x="496" y="8"/>
                  </a:cubicBezTo>
                  <a:cubicBezTo>
                    <a:pt x="511" y="8"/>
                    <a:pt x="511" y="8"/>
                    <a:pt x="511" y="8"/>
                  </a:cubicBezTo>
                  <a:lnTo>
                    <a:pt x="511" y="0"/>
                  </a:lnTo>
                  <a:close/>
                  <a:moveTo>
                    <a:pt x="534" y="0"/>
                  </a:moveTo>
                  <a:cubicBezTo>
                    <a:pt x="519" y="0"/>
                    <a:pt x="519" y="0"/>
                    <a:pt x="519" y="0"/>
                  </a:cubicBezTo>
                  <a:cubicBezTo>
                    <a:pt x="519" y="8"/>
                    <a:pt x="519" y="8"/>
                    <a:pt x="519" y="8"/>
                  </a:cubicBezTo>
                  <a:cubicBezTo>
                    <a:pt x="534" y="8"/>
                    <a:pt x="534" y="8"/>
                    <a:pt x="534" y="8"/>
                  </a:cubicBezTo>
                  <a:lnTo>
                    <a:pt x="534" y="0"/>
                  </a:lnTo>
                  <a:close/>
                  <a:moveTo>
                    <a:pt x="557" y="0"/>
                  </a:moveTo>
                  <a:cubicBezTo>
                    <a:pt x="542" y="0"/>
                    <a:pt x="542" y="0"/>
                    <a:pt x="542" y="0"/>
                  </a:cubicBezTo>
                  <a:cubicBezTo>
                    <a:pt x="542" y="8"/>
                    <a:pt x="542" y="8"/>
                    <a:pt x="542" y="8"/>
                  </a:cubicBezTo>
                  <a:cubicBezTo>
                    <a:pt x="557" y="8"/>
                    <a:pt x="557" y="8"/>
                    <a:pt x="557" y="8"/>
                  </a:cubicBezTo>
                  <a:lnTo>
                    <a:pt x="557" y="0"/>
                  </a:lnTo>
                  <a:close/>
                  <a:moveTo>
                    <a:pt x="580" y="0"/>
                  </a:moveTo>
                  <a:cubicBezTo>
                    <a:pt x="564" y="0"/>
                    <a:pt x="564" y="0"/>
                    <a:pt x="564" y="0"/>
                  </a:cubicBezTo>
                  <a:cubicBezTo>
                    <a:pt x="564" y="8"/>
                    <a:pt x="564" y="8"/>
                    <a:pt x="564" y="8"/>
                  </a:cubicBezTo>
                  <a:cubicBezTo>
                    <a:pt x="580" y="8"/>
                    <a:pt x="580" y="8"/>
                    <a:pt x="580" y="8"/>
                  </a:cubicBezTo>
                  <a:lnTo>
                    <a:pt x="580" y="0"/>
                  </a:lnTo>
                  <a:close/>
                  <a:moveTo>
                    <a:pt x="603" y="0"/>
                  </a:moveTo>
                  <a:cubicBezTo>
                    <a:pt x="587" y="0"/>
                    <a:pt x="587" y="0"/>
                    <a:pt x="587" y="0"/>
                  </a:cubicBezTo>
                  <a:cubicBezTo>
                    <a:pt x="587" y="8"/>
                    <a:pt x="587" y="8"/>
                    <a:pt x="587" y="8"/>
                  </a:cubicBezTo>
                  <a:cubicBezTo>
                    <a:pt x="603" y="8"/>
                    <a:pt x="603" y="8"/>
                    <a:pt x="603" y="8"/>
                  </a:cubicBezTo>
                  <a:lnTo>
                    <a:pt x="603" y="0"/>
                  </a:lnTo>
                  <a:close/>
                  <a:moveTo>
                    <a:pt x="625" y="0"/>
                  </a:moveTo>
                  <a:cubicBezTo>
                    <a:pt x="610" y="0"/>
                    <a:pt x="610" y="0"/>
                    <a:pt x="610" y="0"/>
                  </a:cubicBezTo>
                  <a:cubicBezTo>
                    <a:pt x="610" y="8"/>
                    <a:pt x="610" y="8"/>
                    <a:pt x="610" y="8"/>
                  </a:cubicBezTo>
                  <a:cubicBezTo>
                    <a:pt x="625" y="8"/>
                    <a:pt x="625" y="8"/>
                    <a:pt x="625" y="8"/>
                  </a:cubicBezTo>
                  <a:lnTo>
                    <a:pt x="625" y="0"/>
                  </a:lnTo>
                  <a:close/>
                  <a:moveTo>
                    <a:pt x="648" y="0"/>
                  </a:moveTo>
                  <a:cubicBezTo>
                    <a:pt x="633" y="0"/>
                    <a:pt x="633" y="0"/>
                    <a:pt x="633" y="0"/>
                  </a:cubicBezTo>
                  <a:cubicBezTo>
                    <a:pt x="633" y="8"/>
                    <a:pt x="633" y="8"/>
                    <a:pt x="633" y="8"/>
                  </a:cubicBezTo>
                  <a:cubicBezTo>
                    <a:pt x="648" y="8"/>
                    <a:pt x="648" y="8"/>
                    <a:pt x="648" y="8"/>
                  </a:cubicBezTo>
                  <a:lnTo>
                    <a:pt x="648" y="0"/>
                  </a:lnTo>
                  <a:close/>
                  <a:moveTo>
                    <a:pt x="671" y="0"/>
                  </a:moveTo>
                  <a:cubicBezTo>
                    <a:pt x="656" y="0"/>
                    <a:pt x="656" y="0"/>
                    <a:pt x="656" y="0"/>
                  </a:cubicBezTo>
                  <a:cubicBezTo>
                    <a:pt x="656" y="8"/>
                    <a:pt x="656" y="8"/>
                    <a:pt x="656" y="8"/>
                  </a:cubicBezTo>
                  <a:cubicBezTo>
                    <a:pt x="671" y="8"/>
                    <a:pt x="671" y="8"/>
                    <a:pt x="671" y="8"/>
                  </a:cubicBezTo>
                  <a:lnTo>
                    <a:pt x="671" y="0"/>
                  </a:lnTo>
                  <a:close/>
                  <a:moveTo>
                    <a:pt x="694" y="0"/>
                  </a:moveTo>
                  <a:cubicBezTo>
                    <a:pt x="679" y="0"/>
                    <a:pt x="679" y="0"/>
                    <a:pt x="679" y="0"/>
                  </a:cubicBezTo>
                  <a:cubicBezTo>
                    <a:pt x="679" y="8"/>
                    <a:pt x="679" y="8"/>
                    <a:pt x="679" y="8"/>
                  </a:cubicBezTo>
                  <a:cubicBezTo>
                    <a:pt x="694" y="8"/>
                    <a:pt x="694" y="8"/>
                    <a:pt x="694" y="8"/>
                  </a:cubicBezTo>
                  <a:lnTo>
                    <a:pt x="694" y="0"/>
                  </a:lnTo>
                  <a:close/>
                  <a:moveTo>
                    <a:pt x="717" y="0"/>
                  </a:moveTo>
                  <a:cubicBezTo>
                    <a:pt x="701" y="0"/>
                    <a:pt x="701" y="0"/>
                    <a:pt x="701" y="0"/>
                  </a:cubicBezTo>
                  <a:cubicBezTo>
                    <a:pt x="701" y="8"/>
                    <a:pt x="701" y="8"/>
                    <a:pt x="701" y="8"/>
                  </a:cubicBezTo>
                  <a:cubicBezTo>
                    <a:pt x="717" y="8"/>
                    <a:pt x="717" y="8"/>
                    <a:pt x="717" y="8"/>
                  </a:cubicBezTo>
                  <a:lnTo>
                    <a:pt x="717" y="0"/>
                  </a:lnTo>
                  <a:close/>
                  <a:moveTo>
                    <a:pt x="740" y="1"/>
                  </a:moveTo>
                  <a:cubicBezTo>
                    <a:pt x="735" y="0"/>
                    <a:pt x="729" y="0"/>
                    <a:pt x="724" y="0"/>
                  </a:cubicBezTo>
                  <a:cubicBezTo>
                    <a:pt x="724" y="8"/>
                    <a:pt x="724" y="8"/>
                    <a:pt x="724" y="8"/>
                  </a:cubicBezTo>
                  <a:cubicBezTo>
                    <a:pt x="729" y="8"/>
                    <a:pt x="734" y="8"/>
                    <a:pt x="739" y="8"/>
                  </a:cubicBezTo>
                  <a:cubicBezTo>
                    <a:pt x="740" y="1"/>
                    <a:pt x="740" y="1"/>
                    <a:pt x="740" y="1"/>
                  </a:cubicBezTo>
                  <a:close/>
                  <a:moveTo>
                    <a:pt x="763" y="4"/>
                  </a:moveTo>
                  <a:cubicBezTo>
                    <a:pt x="758" y="3"/>
                    <a:pt x="753" y="2"/>
                    <a:pt x="747" y="1"/>
                  </a:cubicBezTo>
                  <a:cubicBezTo>
                    <a:pt x="747" y="9"/>
                    <a:pt x="747" y="9"/>
                    <a:pt x="747" y="9"/>
                  </a:cubicBezTo>
                  <a:cubicBezTo>
                    <a:pt x="752" y="10"/>
                    <a:pt x="757" y="10"/>
                    <a:pt x="761" y="11"/>
                  </a:cubicBezTo>
                  <a:cubicBezTo>
                    <a:pt x="763" y="4"/>
                    <a:pt x="763" y="4"/>
                    <a:pt x="763" y="4"/>
                  </a:cubicBezTo>
                  <a:close/>
                  <a:moveTo>
                    <a:pt x="785" y="9"/>
                  </a:moveTo>
                  <a:cubicBezTo>
                    <a:pt x="780" y="8"/>
                    <a:pt x="775" y="6"/>
                    <a:pt x="770" y="5"/>
                  </a:cubicBezTo>
                  <a:cubicBezTo>
                    <a:pt x="769" y="13"/>
                    <a:pt x="769" y="13"/>
                    <a:pt x="769" y="13"/>
                  </a:cubicBezTo>
                  <a:cubicBezTo>
                    <a:pt x="774" y="14"/>
                    <a:pt x="778" y="15"/>
                    <a:pt x="783" y="17"/>
                  </a:cubicBezTo>
                  <a:cubicBezTo>
                    <a:pt x="785" y="9"/>
                    <a:pt x="785" y="9"/>
                    <a:pt x="785" y="9"/>
                  </a:cubicBezTo>
                  <a:close/>
                  <a:moveTo>
                    <a:pt x="807" y="17"/>
                  </a:moveTo>
                  <a:cubicBezTo>
                    <a:pt x="802" y="15"/>
                    <a:pt x="798" y="13"/>
                    <a:pt x="793" y="12"/>
                  </a:cubicBezTo>
                  <a:cubicBezTo>
                    <a:pt x="790" y="19"/>
                    <a:pt x="790" y="19"/>
                    <a:pt x="790" y="19"/>
                  </a:cubicBezTo>
                  <a:cubicBezTo>
                    <a:pt x="795" y="20"/>
                    <a:pt x="800" y="22"/>
                    <a:pt x="804" y="24"/>
                  </a:cubicBezTo>
                  <a:cubicBezTo>
                    <a:pt x="807" y="17"/>
                    <a:pt x="807" y="17"/>
                    <a:pt x="807" y="17"/>
                  </a:cubicBezTo>
                  <a:close/>
                  <a:moveTo>
                    <a:pt x="828" y="27"/>
                  </a:moveTo>
                  <a:cubicBezTo>
                    <a:pt x="824" y="25"/>
                    <a:pt x="819" y="22"/>
                    <a:pt x="814" y="20"/>
                  </a:cubicBezTo>
                  <a:cubicBezTo>
                    <a:pt x="811" y="27"/>
                    <a:pt x="811" y="27"/>
                    <a:pt x="811" y="27"/>
                  </a:cubicBezTo>
                  <a:cubicBezTo>
                    <a:pt x="815" y="29"/>
                    <a:pt x="820" y="32"/>
                    <a:pt x="824" y="34"/>
                  </a:cubicBezTo>
                  <a:cubicBezTo>
                    <a:pt x="828" y="27"/>
                    <a:pt x="828" y="27"/>
                    <a:pt x="828" y="27"/>
                  </a:cubicBezTo>
                  <a:close/>
                  <a:moveTo>
                    <a:pt x="848" y="40"/>
                  </a:moveTo>
                  <a:cubicBezTo>
                    <a:pt x="843" y="37"/>
                    <a:pt x="839" y="34"/>
                    <a:pt x="835" y="31"/>
                  </a:cubicBezTo>
                  <a:cubicBezTo>
                    <a:pt x="831" y="38"/>
                    <a:pt x="831" y="38"/>
                    <a:pt x="831" y="38"/>
                  </a:cubicBezTo>
                  <a:cubicBezTo>
                    <a:pt x="835" y="40"/>
                    <a:pt x="839" y="43"/>
                    <a:pt x="843" y="46"/>
                  </a:cubicBezTo>
                  <a:cubicBezTo>
                    <a:pt x="848" y="40"/>
                    <a:pt x="848" y="40"/>
                    <a:pt x="848" y="40"/>
                  </a:cubicBezTo>
                  <a:close/>
                  <a:moveTo>
                    <a:pt x="866" y="54"/>
                  </a:moveTo>
                  <a:cubicBezTo>
                    <a:pt x="862" y="51"/>
                    <a:pt x="858" y="47"/>
                    <a:pt x="854" y="44"/>
                  </a:cubicBezTo>
                  <a:cubicBezTo>
                    <a:pt x="849" y="50"/>
                    <a:pt x="849" y="50"/>
                    <a:pt x="849" y="50"/>
                  </a:cubicBezTo>
                  <a:cubicBezTo>
                    <a:pt x="853" y="54"/>
                    <a:pt x="857" y="57"/>
                    <a:pt x="861" y="60"/>
                  </a:cubicBezTo>
                  <a:cubicBezTo>
                    <a:pt x="866" y="54"/>
                    <a:pt x="866" y="54"/>
                    <a:pt x="866" y="54"/>
                  </a:cubicBezTo>
                  <a:close/>
                  <a:moveTo>
                    <a:pt x="882" y="71"/>
                  </a:moveTo>
                  <a:cubicBezTo>
                    <a:pt x="879" y="67"/>
                    <a:pt x="875" y="63"/>
                    <a:pt x="871" y="59"/>
                  </a:cubicBezTo>
                  <a:cubicBezTo>
                    <a:pt x="866" y="65"/>
                    <a:pt x="866" y="65"/>
                    <a:pt x="866" y="65"/>
                  </a:cubicBezTo>
                  <a:cubicBezTo>
                    <a:pt x="870" y="68"/>
                    <a:pt x="873" y="72"/>
                    <a:pt x="877" y="76"/>
                  </a:cubicBezTo>
                  <a:cubicBezTo>
                    <a:pt x="882" y="71"/>
                    <a:pt x="882" y="71"/>
                    <a:pt x="882" y="71"/>
                  </a:cubicBezTo>
                  <a:close/>
                  <a:moveTo>
                    <a:pt x="897" y="89"/>
                  </a:moveTo>
                  <a:cubicBezTo>
                    <a:pt x="894" y="84"/>
                    <a:pt x="891" y="80"/>
                    <a:pt x="887" y="76"/>
                  </a:cubicBezTo>
                  <a:cubicBezTo>
                    <a:pt x="881" y="81"/>
                    <a:pt x="881" y="81"/>
                    <a:pt x="881" y="81"/>
                  </a:cubicBezTo>
                  <a:cubicBezTo>
                    <a:pt x="885" y="85"/>
                    <a:pt x="888" y="89"/>
                    <a:pt x="891" y="93"/>
                  </a:cubicBezTo>
                  <a:cubicBezTo>
                    <a:pt x="897" y="89"/>
                    <a:pt x="897" y="89"/>
                    <a:pt x="897" y="89"/>
                  </a:cubicBezTo>
                  <a:close/>
                  <a:moveTo>
                    <a:pt x="910" y="108"/>
                  </a:moveTo>
                  <a:cubicBezTo>
                    <a:pt x="907" y="104"/>
                    <a:pt x="904" y="99"/>
                    <a:pt x="901" y="95"/>
                  </a:cubicBezTo>
                  <a:cubicBezTo>
                    <a:pt x="895" y="99"/>
                    <a:pt x="895" y="99"/>
                    <a:pt x="895" y="99"/>
                  </a:cubicBezTo>
                  <a:cubicBezTo>
                    <a:pt x="898" y="103"/>
                    <a:pt x="900" y="108"/>
                    <a:pt x="903" y="112"/>
                  </a:cubicBezTo>
                  <a:cubicBezTo>
                    <a:pt x="910" y="108"/>
                    <a:pt x="910" y="108"/>
                    <a:pt x="910" y="108"/>
                  </a:cubicBezTo>
                  <a:close/>
                  <a:moveTo>
                    <a:pt x="920" y="129"/>
                  </a:moveTo>
                  <a:cubicBezTo>
                    <a:pt x="918" y="124"/>
                    <a:pt x="916" y="119"/>
                    <a:pt x="913" y="115"/>
                  </a:cubicBezTo>
                  <a:cubicBezTo>
                    <a:pt x="906" y="118"/>
                    <a:pt x="906" y="118"/>
                    <a:pt x="906" y="118"/>
                  </a:cubicBezTo>
                  <a:cubicBezTo>
                    <a:pt x="909" y="123"/>
                    <a:pt x="911" y="127"/>
                    <a:pt x="913" y="132"/>
                  </a:cubicBezTo>
                  <a:lnTo>
                    <a:pt x="920" y="129"/>
                  </a:lnTo>
                  <a:close/>
                  <a:moveTo>
                    <a:pt x="928" y="151"/>
                  </a:moveTo>
                  <a:cubicBezTo>
                    <a:pt x="927" y="146"/>
                    <a:pt x="925" y="141"/>
                    <a:pt x="923" y="136"/>
                  </a:cubicBezTo>
                  <a:cubicBezTo>
                    <a:pt x="916" y="139"/>
                    <a:pt x="916" y="139"/>
                    <a:pt x="916" y="139"/>
                  </a:cubicBezTo>
                  <a:cubicBezTo>
                    <a:pt x="918" y="143"/>
                    <a:pt x="919" y="148"/>
                    <a:pt x="921" y="153"/>
                  </a:cubicBezTo>
                  <a:cubicBezTo>
                    <a:pt x="928" y="151"/>
                    <a:pt x="928" y="151"/>
                    <a:pt x="928" y="151"/>
                  </a:cubicBezTo>
                  <a:close/>
                  <a:moveTo>
                    <a:pt x="934" y="173"/>
                  </a:moveTo>
                  <a:cubicBezTo>
                    <a:pt x="933" y="168"/>
                    <a:pt x="932" y="163"/>
                    <a:pt x="930" y="158"/>
                  </a:cubicBezTo>
                  <a:cubicBezTo>
                    <a:pt x="923" y="160"/>
                    <a:pt x="923" y="160"/>
                    <a:pt x="923" y="160"/>
                  </a:cubicBezTo>
                  <a:cubicBezTo>
                    <a:pt x="924" y="165"/>
                    <a:pt x="925" y="170"/>
                    <a:pt x="926" y="175"/>
                  </a:cubicBezTo>
                  <a:cubicBezTo>
                    <a:pt x="934" y="173"/>
                    <a:pt x="934" y="173"/>
                    <a:pt x="934" y="173"/>
                  </a:cubicBezTo>
                  <a:close/>
                  <a:moveTo>
                    <a:pt x="937" y="196"/>
                  </a:moveTo>
                  <a:cubicBezTo>
                    <a:pt x="937" y="191"/>
                    <a:pt x="936" y="186"/>
                    <a:pt x="935" y="181"/>
                  </a:cubicBezTo>
                  <a:cubicBezTo>
                    <a:pt x="928" y="182"/>
                    <a:pt x="928" y="182"/>
                    <a:pt x="928" y="182"/>
                  </a:cubicBezTo>
                  <a:cubicBezTo>
                    <a:pt x="928" y="187"/>
                    <a:pt x="929" y="192"/>
                    <a:pt x="929" y="197"/>
                  </a:cubicBezTo>
                  <a:lnTo>
                    <a:pt x="937" y="196"/>
                  </a:lnTo>
                  <a:close/>
                  <a:moveTo>
                    <a:pt x="938" y="219"/>
                  </a:moveTo>
                  <a:cubicBezTo>
                    <a:pt x="938" y="214"/>
                    <a:pt x="938" y="214"/>
                    <a:pt x="938" y="214"/>
                  </a:cubicBezTo>
                  <a:cubicBezTo>
                    <a:pt x="938" y="211"/>
                    <a:pt x="938" y="207"/>
                    <a:pt x="938" y="204"/>
                  </a:cubicBezTo>
                  <a:cubicBezTo>
                    <a:pt x="930" y="204"/>
                    <a:pt x="930" y="204"/>
                    <a:pt x="930" y="204"/>
                  </a:cubicBezTo>
                  <a:cubicBezTo>
                    <a:pt x="930" y="207"/>
                    <a:pt x="930" y="211"/>
                    <a:pt x="930" y="214"/>
                  </a:cubicBezTo>
                  <a:cubicBezTo>
                    <a:pt x="930" y="219"/>
                    <a:pt x="930" y="219"/>
                    <a:pt x="930" y="219"/>
                  </a:cubicBezTo>
                  <a:cubicBezTo>
                    <a:pt x="938" y="219"/>
                    <a:pt x="938" y="219"/>
                    <a:pt x="938" y="219"/>
                  </a:cubicBezTo>
                  <a:close/>
                  <a:moveTo>
                    <a:pt x="937" y="242"/>
                  </a:moveTo>
                  <a:cubicBezTo>
                    <a:pt x="938" y="237"/>
                    <a:pt x="938" y="232"/>
                    <a:pt x="938" y="227"/>
                  </a:cubicBezTo>
                  <a:cubicBezTo>
                    <a:pt x="930" y="227"/>
                    <a:pt x="930" y="227"/>
                    <a:pt x="930" y="227"/>
                  </a:cubicBezTo>
                  <a:cubicBezTo>
                    <a:pt x="930" y="232"/>
                    <a:pt x="930" y="237"/>
                    <a:pt x="930" y="242"/>
                  </a:cubicBezTo>
                  <a:cubicBezTo>
                    <a:pt x="937" y="242"/>
                    <a:pt x="937" y="242"/>
                    <a:pt x="937" y="242"/>
                  </a:cubicBezTo>
                  <a:close/>
                  <a:moveTo>
                    <a:pt x="934" y="265"/>
                  </a:moveTo>
                  <a:cubicBezTo>
                    <a:pt x="935" y="260"/>
                    <a:pt x="936" y="255"/>
                    <a:pt x="937" y="250"/>
                  </a:cubicBezTo>
                  <a:cubicBezTo>
                    <a:pt x="929" y="249"/>
                    <a:pt x="929" y="249"/>
                    <a:pt x="929" y="249"/>
                  </a:cubicBezTo>
                  <a:cubicBezTo>
                    <a:pt x="928" y="254"/>
                    <a:pt x="928" y="259"/>
                    <a:pt x="927" y="264"/>
                  </a:cubicBezTo>
                  <a:cubicBezTo>
                    <a:pt x="934" y="265"/>
                    <a:pt x="934" y="265"/>
                    <a:pt x="934" y="265"/>
                  </a:cubicBezTo>
                  <a:close/>
                  <a:moveTo>
                    <a:pt x="929" y="288"/>
                  </a:moveTo>
                  <a:cubicBezTo>
                    <a:pt x="930" y="283"/>
                    <a:pt x="931" y="278"/>
                    <a:pt x="933" y="273"/>
                  </a:cubicBezTo>
                  <a:cubicBezTo>
                    <a:pt x="925" y="271"/>
                    <a:pt x="925" y="271"/>
                    <a:pt x="925" y="271"/>
                  </a:cubicBezTo>
                  <a:cubicBezTo>
                    <a:pt x="924" y="276"/>
                    <a:pt x="923" y="281"/>
                    <a:pt x="921" y="286"/>
                  </a:cubicBezTo>
                  <a:cubicBezTo>
                    <a:pt x="929" y="288"/>
                    <a:pt x="929" y="288"/>
                    <a:pt x="929" y="288"/>
                  </a:cubicBezTo>
                  <a:close/>
                  <a:moveTo>
                    <a:pt x="921" y="310"/>
                  </a:moveTo>
                  <a:cubicBezTo>
                    <a:pt x="923" y="305"/>
                    <a:pt x="925" y="300"/>
                    <a:pt x="926" y="295"/>
                  </a:cubicBezTo>
                  <a:cubicBezTo>
                    <a:pt x="919" y="293"/>
                    <a:pt x="919" y="293"/>
                    <a:pt x="919" y="293"/>
                  </a:cubicBezTo>
                  <a:cubicBezTo>
                    <a:pt x="917" y="298"/>
                    <a:pt x="916" y="302"/>
                    <a:pt x="914" y="307"/>
                  </a:cubicBezTo>
                  <a:cubicBezTo>
                    <a:pt x="921" y="310"/>
                    <a:pt x="921" y="310"/>
                    <a:pt x="921" y="310"/>
                  </a:cubicBezTo>
                  <a:close/>
                  <a:moveTo>
                    <a:pt x="910" y="331"/>
                  </a:moveTo>
                  <a:cubicBezTo>
                    <a:pt x="913" y="326"/>
                    <a:pt x="915" y="321"/>
                    <a:pt x="918" y="317"/>
                  </a:cubicBezTo>
                  <a:cubicBezTo>
                    <a:pt x="911" y="314"/>
                    <a:pt x="911" y="314"/>
                    <a:pt x="911" y="314"/>
                  </a:cubicBezTo>
                  <a:cubicBezTo>
                    <a:pt x="908" y="318"/>
                    <a:pt x="906" y="322"/>
                    <a:pt x="904" y="327"/>
                  </a:cubicBezTo>
                  <a:cubicBezTo>
                    <a:pt x="910" y="331"/>
                    <a:pt x="910" y="331"/>
                    <a:pt x="910" y="331"/>
                  </a:cubicBezTo>
                  <a:close/>
                  <a:moveTo>
                    <a:pt x="898" y="350"/>
                  </a:moveTo>
                  <a:cubicBezTo>
                    <a:pt x="901" y="346"/>
                    <a:pt x="904" y="342"/>
                    <a:pt x="906" y="337"/>
                  </a:cubicBezTo>
                  <a:cubicBezTo>
                    <a:pt x="900" y="333"/>
                    <a:pt x="900" y="333"/>
                    <a:pt x="900" y="333"/>
                  </a:cubicBezTo>
                  <a:cubicBezTo>
                    <a:pt x="897" y="337"/>
                    <a:pt x="895" y="342"/>
                    <a:pt x="892" y="346"/>
                  </a:cubicBezTo>
                  <a:cubicBezTo>
                    <a:pt x="898" y="350"/>
                    <a:pt x="898" y="350"/>
                    <a:pt x="898" y="350"/>
                  </a:cubicBezTo>
                  <a:close/>
                  <a:moveTo>
                    <a:pt x="883" y="368"/>
                  </a:moveTo>
                  <a:cubicBezTo>
                    <a:pt x="887" y="364"/>
                    <a:pt x="890" y="360"/>
                    <a:pt x="893" y="356"/>
                  </a:cubicBezTo>
                  <a:cubicBezTo>
                    <a:pt x="887" y="352"/>
                    <a:pt x="887" y="352"/>
                    <a:pt x="887" y="352"/>
                  </a:cubicBezTo>
                  <a:cubicBezTo>
                    <a:pt x="884" y="356"/>
                    <a:pt x="881" y="359"/>
                    <a:pt x="878" y="363"/>
                  </a:cubicBezTo>
                  <a:cubicBezTo>
                    <a:pt x="883" y="368"/>
                    <a:pt x="883" y="368"/>
                    <a:pt x="883" y="368"/>
                  </a:cubicBezTo>
                  <a:close/>
                  <a:moveTo>
                    <a:pt x="867" y="385"/>
                  </a:moveTo>
                  <a:cubicBezTo>
                    <a:pt x="871" y="381"/>
                    <a:pt x="875" y="378"/>
                    <a:pt x="878" y="374"/>
                  </a:cubicBezTo>
                  <a:cubicBezTo>
                    <a:pt x="873" y="369"/>
                    <a:pt x="873" y="369"/>
                    <a:pt x="873" y="369"/>
                  </a:cubicBezTo>
                  <a:cubicBezTo>
                    <a:pt x="869" y="372"/>
                    <a:pt x="866" y="376"/>
                    <a:pt x="862" y="379"/>
                  </a:cubicBezTo>
                  <a:cubicBezTo>
                    <a:pt x="867" y="385"/>
                    <a:pt x="867" y="385"/>
                    <a:pt x="867" y="385"/>
                  </a:cubicBezTo>
                  <a:close/>
                  <a:moveTo>
                    <a:pt x="849" y="399"/>
                  </a:moveTo>
                  <a:cubicBezTo>
                    <a:pt x="853" y="396"/>
                    <a:pt x="857" y="393"/>
                    <a:pt x="861" y="390"/>
                  </a:cubicBezTo>
                  <a:cubicBezTo>
                    <a:pt x="856" y="384"/>
                    <a:pt x="856" y="384"/>
                    <a:pt x="856" y="384"/>
                  </a:cubicBezTo>
                  <a:cubicBezTo>
                    <a:pt x="852" y="387"/>
                    <a:pt x="848" y="390"/>
                    <a:pt x="844" y="393"/>
                  </a:cubicBezTo>
                  <a:lnTo>
                    <a:pt x="849" y="399"/>
                  </a:lnTo>
                  <a:close/>
                  <a:moveTo>
                    <a:pt x="829" y="412"/>
                  </a:moveTo>
                  <a:cubicBezTo>
                    <a:pt x="834" y="409"/>
                    <a:pt x="838" y="407"/>
                    <a:pt x="843" y="404"/>
                  </a:cubicBezTo>
                  <a:cubicBezTo>
                    <a:pt x="838" y="397"/>
                    <a:pt x="838" y="397"/>
                    <a:pt x="838" y="397"/>
                  </a:cubicBezTo>
                  <a:cubicBezTo>
                    <a:pt x="834" y="400"/>
                    <a:pt x="830" y="403"/>
                    <a:pt x="826" y="405"/>
                  </a:cubicBezTo>
                  <a:lnTo>
                    <a:pt x="829" y="412"/>
                  </a:lnTo>
                  <a:close/>
                  <a:moveTo>
                    <a:pt x="809" y="422"/>
                  </a:moveTo>
                  <a:cubicBezTo>
                    <a:pt x="813" y="420"/>
                    <a:pt x="818" y="418"/>
                    <a:pt x="823" y="416"/>
                  </a:cubicBezTo>
                  <a:cubicBezTo>
                    <a:pt x="819" y="409"/>
                    <a:pt x="819" y="409"/>
                    <a:pt x="819" y="409"/>
                  </a:cubicBezTo>
                  <a:cubicBezTo>
                    <a:pt x="815" y="411"/>
                    <a:pt x="810" y="413"/>
                    <a:pt x="806" y="415"/>
                  </a:cubicBezTo>
                  <a:lnTo>
                    <a:pt x="809" y="422"/>
                  </a:lnTo>
                  <a:close/>
                  <a:moveTo>
                    <a:pt x="787" y="430"/>
                  </a:moveTo>
                  <a:cubicBezTo>
                    <a:pt x="792" y="429"/>
                    <a:pt x="797" y="427"/>
                    <a:pt x="801" y="425"/>
                  </a:cubicBezTo>
                  <a:cubicBezTo>
                    <a:pt x="799" y="418"/>
                    <a:pt x="799" y="418"/>
                    <a:pt x="799" y="418"/>
                  </a:cubicBezTo>
                  <a:cubicBezTo>
                    <a:pt x="794" y="420"/>
                    <a:pt x="789" y="422"/>
                    <a:pt x="785" y="423"/>
                  </a:cubicBezTo>
                  <a:lnTo>
                    <a:pt x="787" y="430"/>
                  </a:lnTo>
                  <a:close/>
                  <a:moveTo>
                    <a:pt x="764" y="436"/>
                  </a:moveTo>
                  <a:cubicBezTo>
                    <a:pt x="769" y="435"/>
                    <a:pt x="774" y="434"/>
                    <a:pt x="779" y="433"/>
                  </a:cubicBezTo>
                  <a:cubicBezTo>
                    <a:pt x="777" y="425"/>
                    <a:pt x="777" y="425"/>
                    <a:pt x="777" y="425"/>
                  </a:cubicBezTo>
                  <a:cubicBezTo>
                    <a:pt x="773" y="426"/>
                    <a:pt x="768" y="427"/>
                    <a:pt x="763" y="428"/>
                  </a:cubicBezTo>
                  <a:lnTo>
                    <a:pt x="764" y="436"/>
                  </a:lnTo>
                  <a:close/>
                  <a:moveTo>
                    <a:pt x="741" y="439"/>
                  </a:moveTo>
                  <a:cubicBezTo>
                    <a:pt x="746" y="439"/>
                    <a:pt x="752" y="438"/>
                    <a:pt x="757" y="437"/>
                  </a:cubicBezTo>
                  <a:cubicBezTo>
                    <a:pt x="755" y="430"/>
                    <a:pt x="755" y="430"/>
                    <a:pt x="755" y="430"/>
                  </a:cubicBezTo>
                  <a:cubicBezTo>
                    <a:pt x="751" y="430"/>
                    <a:pt x="746" y="431"/>
                    <a:pt x="741" y="431"/>
                  </a:cubicBezTo>
                  <a:lnTo>
                    <a:pt x="741" y="439"/>
                  </a:lnTo>
                  <a:close/>
                  <a:moveTo>
                    <a:pt x="718" y="440"/>
                  </a:moveTo>
                  <a:cubicBezTo>
                    <a:pt x="724" y="440"/>
                    <a:pt x="724" y="440"/>
                    <a:pt x="724" y="440"/>
                  </a:cubicBezTo>
                  <a:cubicBezTo>
                    <a:pt x="727" y="440"/>
                    <a:pt x="730" y="440"/>
                    <a:pt x="733" y="440"/>
                  </a:cubicBezTo>
                  <a:cubicBezTo>
                    <a:pt x="733" y="432"/>
                    <a:pt x="733" y="432"/>
                    <a:pt x="733" y="432"/>
                  </a:cubicBezTo>
                  <a:cubicBezTo>
                    <a:pt x="730" y="432"/>
                    <a:pt x="727" y="432"/>
                    <a:pt x="724" y="432"/>
                  </a:cubicBezTo>
                  <a:cubicBezTo>
                    <a:pt x="718" y="432"/>
                    <a:pt x="718" y="432"/>
                    <a:pt x="718" y="432"/>
                  </a:cubicBezTo>
                  <a:cubicBezTo>
                    <a:pt x="718" y="440"/>
                    <a:pt x="718" y="440"/>
                    <a:pt x="718" y="440"/>
                  </a:cubicBez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lnTo>
                    <a:pt x="86" y="397"/>
                  </a:ln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06"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07"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Timer based processing</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29793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35175" y="1905000"/>
            <a:ext cx="8121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35175" y="1908175"/>
            <a:ext cx="1771650" cy="3090863"/>
            <a:chOff x="2035175" y="1908175"/>
            <a:chExt cx="1771650" cy="3090863"/>
          </a:xfrm>
        </p:grpSpPr>
        <p:sp>
          <p:nvSpPr>
            <p:cNvPr id="6" name="Rectangle 5"/>
            <p:cNvSpPr>
              <a:spLocks noChangeArrowheads="1"/>
            </p:cNvSpPr>
            <p:nvPr/>
          </p:nvSpPr>
          <p:spPr bwMode="auto">
            <a:xfrm>
              <a:off x="2147888" y="4475163"/>
              <a:ext cx="1152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File added 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6"/>
            <p:cNvSpPr>
              <a:spLocks noChangeArrowheads="1"/>
            </p:cNvSpPr>
            <p:nvPr/>
          </p:nvSpPr>
          <p:spPr bwMode="auto">
            <a:xfrm>
              <a:off x="2155825" y="4694238"/>
              <a:ext cx="1138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Blob Storage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Freeform 13"/>
            <p:cNvSpPr>
              <a:spLocks noEditPoints="1"/>
            </p:cNvSpPr>
            <p:nvPr/>
          </p:nvSpPr>
          <p:spPr bwMode="auto">
            <a:xfrm>
              <a:off x="2624138" y="2541588"/>
              <a:ext cx="30163" cy="300038"/>
            </a:xfrm>
            <a:custGeom>
              <a:avLst/>
              <a:gdLst>
                <a:gd name="T0" fmla="*/ 0 w 19"/>
                <a:gd name="T1" fmla="*/ 168 h 189"/>
                <a:gd name="T2" fmla="*/ 0 w 19"/>
                <a:gd name="T3" fmla="*/ 189 h 189"/>
                <a:gd name="T4" fmla="*/ 19 w 19"/>
                <a:gd name="T5" fmla="*/ 189 h 189"/>
                <a:gd name="T6" fmla="*/ 19 w 19"/>
                <a:gd name="T7" fmla="*/ 168 h 189"/>
                <a:gd name="T8" fmla="*/ 0 w 19"/>
                <a:gd name="T9" fmla="*/ 168 h 189"/>
                <a:gd name="T10" fmla="*/ 0 w 19"/>
                <a:gd name="T11" fmla="*/ 168 h 189"/>
                <a:gd name="T12" fmla="*/ 0 w 19"/>
                <a:gd name="T13" fmla="*/ 168 h 189"/>
                <a:gd name="T14" fmla="*/ 19 w 19"/>
                <a:gd name="T15" fmla="*/ 168 h 189"/>
                <a:gd name="T16" fmla="*/ 19 w 19"/>
                <a:gd name="T17" fmla="*/ 168 h 189"/>
                <a:gd name="T18" fmla="*/ 0 w 19"/>
                <a:gd name="T19" fmla="*/ 168 h 189"/>
                <a:gd name="T20" fmla="*/ 0 w 19"/>
                <a:gd name="T21" fmla="*/ 111 h 189"/>
                <a:gd name="T22" fmla="*/ 0 w 19"/>
                <a:gd name="T23" fmla="*/ 149 h 189"/>
                <a:gd name="T24" fmla="*/ 19 w 19"/>
                <a:gd name="T25" fmla="*/ 149 h 189"/>
                <a:gd name="T26" fmla="*/ 19 w 19"/>
                <a:gd name="T27" fmla="*/ 111 h 189"/>
                <a:gd name="T28" fmla="*/ 0 w 19"/>
                <a:gd name="T29" fmla="*/ 111 h 189"/>
                <a:gd name="T30" fmla="*/ 0 w 19"/>
                <a:gd name="T31" fmla="*/ 111 h 189"/>
                <a:gd name="T32" fmla="*/ 0 w 19"/>
                <a:gd name="T33" fmla="*/ 111 h 189"/>
                <a:gd name="T34" fmla="*/ 19 w 19"/>
                <a:gd name="T35" fmla="*/ 111 h 189"/>
                <a:gd name="T36" fmla="*/ 19 w 19"/>
                <a:gd name="T37" fmla="*/ 111 h 189"/>
                <a:gd name="T38" fmla="*/ 0 w 19"/>
                <a:gd name="T39" fmla="*/ 111 h 189"/>
                <a:gd name="T40" fmla="*/ 0 w 19"/>
                <a:gd name="T41" fmla="*/ 57 h 189"/>
                <a:gd name="T42" fmla="*/ 0 w 19"/>
                <a:gd name="T43" fmla="*/ 94 h 189"/>
                <a:gd name="T44" fmla="*/ 19 w 19"/>
                <a:gd name="T45" fmla="*/ 94 h 189"/>
                <a:gd name="T46" fmla="*/ 19 w 19"/>
                <a:gd name="T47" fmla="*/ 57 h 189"/>
                <a:gd name="T48" fmla="*/ 0 w 19"/>
                <a:gd name="T49" fmla="*/ 57 h 189"/>
                <a:gd name="T50" fmla="*/ 0 w 19"/>
                <a:gd name="T51" fmla="*/ 57 h 189"/>
                <a:gd name="T52" fmla="*/ 0 w 19"/>
                <a:gd name="T53" fmla="*/ 57 h 189"/>
                <a:gd name="T54" fmla="*/ 19 w 19"/>
                <a:gd name="T55" fmla="*/ 57 h 189"/>
                <a:gd name="T56" fmla="*/ 19 w 19"/>
                <a:gd name="T57" fmla="*/ 57 h 189"/>
                <a:gd name="T58" fmla="*/ 0 w 19"/>
                <a:gd name="T59" fmla="*/ 57 h 189"/>
                <a:gd name="T60" fmla="*/ 0 w 19"/>
                <a:gd name="T61" fmla="*/ 0 h 189"/>
                <a:gd name="T62" fmla="*/ 0 w 19"/>
                <a:gd name="T63" fmla="*/ 38 h 189"/>
                <a:gd name="T64" fmla="*/ 19 w 19"/>
                <a:gd name="T65" fmla="*/ 38 h 189"/>
                <a:gd name="T66" fmla="*/ 19 w 19"/>
                <a:gd name="T67" fmla="*/ 0 h 189"/>
                <a:gd name="T68" fmla="*/ 0 w 1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0" y="168"/>
                  </a:moveTo>
                  <a:lnTo>
                    <a:pt x="0" y="189"/>
                  </a:lnTo>
                  <a:lnTo>
                    <a:pt x="19" y="189"/>
                  </a:lnTo>
                  <a:lnTo>
                    <a:pt x="19" y="168"/>
                  </a:lnTo>
                  <a:lnTo>
                    <a:pt x="0" y="168"/>
                  </a:lnTo>
                  <a:close/>
                  <a:moveTo>
                    <a:pt x="0" y="168"/>
                  </a:moveTo>
                  <a:lnTo>
                    <a:pt x="0" y="168"/>
                  </a:lnTo>
                  <a:lnTo>
                    <a:pt x="19" y="168"/>
                  </a:lnTo>
                  <a:lnTo>
                    <a:pt x="19" y="168"/>
                  </a:lnTo>
                  <a:lnTo>
                    <a:pt x="0" y="168"/>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7"/>
                  </a:moveTo>
                  <a:lnTo>
                    <a:pt x="0" y="94"/>
                  </a:lnTo>
                  <a:lnTo>
                    <a:pt x="19" y="94"/>
                  </a:lnTo>
                  <a:lnTo>
                    <a:pt x="19" y="57"/>
                  </a:lnTo>
                  <a:lnTo>
                    <a:pt x="0" y="57"/>
                  </a:lnTo>
                  <a:close/>
                  <a:moveTo>
                    <a:pt x="0" y="57"/>
                  </a:moveTo>
                  <a:lnTo>
                    <a:pt x="0" y="57"/>
                  </a:lnTo>
                  <a:lnTo>
                    <a:pt x="19" y="57"/>
                  </a:lnTo>
                  <a:lnTo>
                    <a:pt x="19" y="57"/>
                  </a:lnTo>
                  <a:lnTo>
                    <a:pt x="0" y="57"/>
                  </a:lnTo>
                  <a:close/>
                  <a:moveTo>
                    <a:pt x="0" y="0"/>
                  </a:moveTo>
                  <a:lnTo>
                    <a:pt x="0" y="38"/>
                  </a:lnTo>
                  <a:lnTo>
                    <a:pt x="19" y="38"/>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a:spLocks/>
            </p:cNvSpPr>
            <p:nvPr/>
          </p:nvSpPr>
          <p:spPr bwMode="auto">
            <a:xfrm>
              <a:off x="2565400" y="2819400"/>
              <a:ext cx="149225" cy="128588"/>
            </a:xfrm>
            <a:custGeom>
              <a:avLst/>
              <a:gdLst>
                <a:gd name="T0" fmla="*/ 0 w 94"/>
                <a:gd name="T1" fmla="*/ 0 h 81"/>
                <a:gd name="T2" fmla="*/ 47 w 94"/>
                <a:gd name="T3" fmla="*/ 81 h 81"/>
                <a:gd name="T4" fmla="*/ 94 w 94"/>
                <a:gd name="T5" fmla="*/ 0 h 81"/>
                <a:gd name="T6" fmla="*/ 0 w 94"/>
                <a:gd name="T7" fmla="*/ 0 h 81"/>
              </a:gdLst>
              <a:ahLst/>
              <a:cxnLst>
                <a:cxn ang="0">
                  <a:pos x="T0" y="T1"/>
                </a:cxn>
                <a:cxn ang="0">
                  <a:pos x="T2" y="T3"/>
                </a:cxn>
                <a:cxn ang="0">
                  <a:pos x="T4" y="T5"/>
                </a:cxn>
                <a:cxn ang="0">
                  <a:pos x="T6" y="T7"/>
                </a:cxn>
              </a:cxnLst>
              <a:rect l="0" t="0" r="r" b="b"/>
              <a:pathLst>
                <a:path w="94" h="81">
                  <a:moveTo>
                    <a:pt x="0" y="0"/>
                  </a:moveTo>
                  <a:lnTo>
                    <a:pt x="47" y="81"/>
                  </a:lnTo>
                  <a:lnTo>
                    <a:pt x="94"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noEditPoints="1"/>
            </p:cNvSpPr>
            <p:nvPr/>
          </p:nvSpPr>
          <p:spPr bwMode="auto">
            <a:xfrm>
              <a:off x="3402013"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p:cNvSpPr>
            <p:nvPr/>
          </p:nvSpPr>
          <p:spPr bwMode="auto">
            <a:xfrm>
              <a:off x="3676650" y="3511550"/>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3"/>
            <p:cNvSpPr>
              <a:spLocks noEditPoints="1"/>
            </p:cNvSpPr>
            <p:nvPr/>
          </p:nvSpPr>
          <p:spPr bwMode="auto">
            <a:xfrm>
              <a:off x="2035175" y="3082925"/>
              <a:ext cx="1201738"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1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7 w 320"/>
                <a:gd name="T31" fmla="*/ 55 h 278"/>
                <a:gd name="T32" fmla="*/ 240 w 320"/>
                <a:gd name="T33" fmla="*/ 89 h 278"/>
                <a:gd name="T34" fmla="*/ 240 w 320"/>
                <a:gd name="T35" fmla="*/ 106 h 278"/>
                <a:gd name="T36" fmla="*/ 240 w 320"/>
                <a:gd name="T37" fmla="*/ 201 h 278"/>
                <a:gd name="T38" fmla="*/ 241 w 320"/>
                <a:gd name="T39"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1" y="201"/>
                  </a:moveTo>
                  <a:cubicBezTo>
                    <a:pt x="241"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7" y="55"/>
                    <a:pt x="207" y="55"/>
                    <a:pt x="207" y="55"/>
                  </a:cubicBezTo>
                  <a:cubicBezTo>
                    <a:pt x="240" y="89"/>
                    <a:pt x="240" y="89"/>
                    <a:pt x="240" y="89"/>
                  </a:cubicBezTo>
                  <a:cubicBezTo>
                    <a:pt x="240" y="106"/>
                    <a:pt x="240" y="106"/>
                    <a:pt x="240" y="106"/>
                  </a:cubicBezTo>
                  <a:cubicBezTo>
                    <a:pt x="240" y="201"/>
                    <a:pt x="240" y="201"/>
                    <a:pt x="240" y="201"/>
                  </a:cubicBezTo>
                  <a:cubicBezTo>
                    <a:pt x="241" y="201"/>
                    <a:pt x="241" y="201"/>
                    <a:pt x="241"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4"/>
            <p:cNvSpPr>
              <a:spLocks/>
            </p:cNvSpPr>
            <p:nvPr/>
          </p:nvSpPr>
          <p:spPr bwMode="auto">
            <a:xfrm>
              <a:off x="2538413" y="3662363"/>
              <a:ext cx="52388" cy="128588"/>
            </a:xfrm>
            <a:custGeom>
              <a:avLst/>
              <a:gdLst>
                <a:gd name="T0" fmla="*/ 14 w 14"/>
                <a:gd name="T1" fmla="*/ 8 h 34"/>
                <a:gd name="T2" fmla="*/ 13 w 14"/>
                <a:gd name="T3" fmla="*/ 4 h 34"/>
                <a:gd name="T4" fmla="*/ 12 w 14"/>
                <a:gd name="T5" fmla="*/ 2 h 34"/>
                <a:gd name="T6" fmla="*/ 10 w 14"/>
                <a:gd name="T7" fmla="*/ 1 h 34"/>
                <a:gd name="T8" fmla="*/ 7 w 14"/>
                <a:gd name="T9" fmla="*/ 0 h 34"/>
                <a:gd name="T10" fmla="*/ 4 w 14"/>
                <a:gd name="T11" fmla="*/ 2 h 34"/>
                <a:gd name="T12" fmla="*/ 2 w 14"/>
                <a:gd name="T13" fmla="*/ 5 h 34"/>
                <a:gd name="T14" fmla="*/ 0 w 14"/>
                <a:gd name="T15" fmla="*/ 10 h 34"/>
                <a:gd name="T16" fmla="*/ 0 w 14"/>
                <a:gd name="T17" fmla="*/ 17 h 34"/>
                <a:gd name="T18" fmla="*/ 0 w 14"/>
                <a:gd name="T19" fmla="*/ 25 h 34"/>
                <a:gd name="T20" fmla="*/ 2 w 14"/>
                <a:gd name="T21" fmla="*/ 31 h 34"/>
                <a:gd name="T22" fmla="*/ 4 w 14"/>
                <a:gd name="T23" fmla="*/ 33 h 34"/>
                <a:gd name="T24" fmla="*/ 7 w 14"/>
                <a:gd name="T25" fmla="*/ 34 h 34"/>
                <a:gd name="T26" fmla="*/ 9 w 14"/>
                <a:gd name="T27" fmla="*/ 33 h 34"/>
                <a:gd name="T28" fmla="*/ 11 w 14"/>
                <a:gd name="T29" fmla="*/ 32 h 34"/>
                <a:gd name="T30" fmla="*/ 13 w 14"/>
                <a:gd name="T31" fmla="*/ 29 h 34"/>
                <a:gd name="T32" fmla="*/ 13 w 14"/>
                <a:gd name="T33" fmla="*/ 26 h 34"/>
                <a:gd name="T34" fmla="*/ 14 w 14"/>
                <a:gd name="T35" fmla="*/ 22 h 34"/>
                <a:gd name="T36" fmla="*/ 14 w 14"/>
                <a:gd name="T37" fmla="*/ 17 h 34"/>
                <a:gd name="T38" fmla="*/ 14 w 14"/>
                <a:gd name="T39" fmla="*/ 11 h 34"/>
                <a:gd name="T40" fmla="*/ 14 w 14"/>
                <a:gd name="T4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4">
                  <a:moveTo>
                    <a:pt x="14" y="8"/>
                  </a:moveTo>
                  <a:cubicBezTo>
                    <a:pt x="14" y="6"/>
                    <a:pt x="13" y="5"/>
                    <a:pt x="13" y="4"/>
                  </a:cubicBezTo>
                  <a:cubicBezTo>
                    <a:pt x="13" y="4"/>
                    <a:pt x="13" y="3"/>
                    <a:pt x="12" y="2"/>
                  </a:cubicBezTo>
                  <a:cubicBezTo>
                    <a:pt x="11" y="2"/>
                    <a:pt x="11" y="2"/>
                    <a:pt x="10" y="1"/>
                  </a:cubicBezTo>
                  <a:cubicBezTo>
                    <a:pt x="9" y="1"/>
                    <a:pt x="9" y="0"/>
                    <a:pt x="7" y="0"/>
                  </a:cubicBezTo>
                  <a:cubicBezTo>
                    <a:pt x="6" y="0"/>
                    <a:pt x="5" y="1"/>
                    <a:pt x="4" y="2"/>
                  </a:cubicBezTo>
                  <a:cubicBezTo>
                    <a:pt x="3" y="2"/>
                    <a:pt x="2" y="4"/>
                    <a:pt x="2" y="5"/>
                  </a:cubicBezTo>
                  <a:cubicBezTo>
                    <a:pt x="1" y="6"/>
                    <a:pt x="1" y="8"/>
                    <a:pt x="0" y="10"/>
                  </a:cubicBezTo>
                  <a:cubicBezTo>
                    <a:pt x="0" y="12"/>
                    <a:pt x="0" y="15"/>
                    <a:pt x="0" y="17"/>
                  </a:cubicBezTo>
                  <a:cubicBezTo>
                    <a:pt x="0" y="20"/>
                    <a:pt x="0" y="24"/>
                    <a:pt x="0" y="25"/>
                  </a:cubicBezTo>
                  <a:cubicBezTo>
                    <a:pt x="0" y="27"/>
                    <a:pt x="1" y="29"/>
                    <a:pt x="2" y="31"/>
                  </a:cubicBezTo>
                  <a:cubicBezTo>
                    <a:pt x="2" y="32"/>
                    <a:pt x="3" y="32"/>
                    <a:pt x="4" y="33"/>
                  </a:cubicBezTo>
                  <a:cubicBezTo>
                    <a:pt x="4" y="34"/>
                    <a:pt x="6" y="34"/>
                    <a:pt x="7" y="34"/>
                  </a:cubicBezTo>
                  <a:cubicBezTo>
                    <a:pt x="7" y="34"/>
                    <a:pt x="9" y="34"/>
                    <a:pt x="9" y="33"/>
                  </a:cubicBezTo>
                  <a:cubicBezTo>
                    <a:pt x="10" y="33"/>
                    <a:pt x="11" y="32"/>
                    <a:pt x="11" y="32"/>
                  </a:cubicBezTo>
                  <a:cubicBezTo>
                    <a:pt x="12" y="31"/>
                    <a:pt x="13" y="31"/>
                    <a:pt x="13" y="29"/>
                  </a:cubicBezTo>
                  <a:cubicBezTo>
                    <a:pt x="13" y="29"/>
                    <a:pt x="13" y="27"/>
                    <a:pt x="13" y="26"/>
                  </a:cubicBezTo>
                  <a:cubicBezTo>
                    <a:pt x="13" y="25"/>
                    <a:pt x="14" y="24"/>
                    <a:pt x="14" y="22"/>
                  </a:cubicBezTo>
                  <a:cubicBezTo>
                    <a:pt x="14" y="21"/>
                    <a:pt x="14" y="19"/>
                    <a:pt x="14" y="17"/>
                  </a:cubicBezTo>
                  <a:cubicBezTo>
                    <a:pt x="14" y="15"/>
                    <a:pt x="14" y="13"/>
                    <a:pt x="14" y="11"/>
                  </a:cubicBezTo>
                  <a:cubicBezTo>
                    <a:pt x="14" y="10"/>
                    <a:pt x="14" y="9"/>
                    <a:pt x="14"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5"/>
            <p:cNvSpPr>
              <a:spLocks/>
            </p:cNvSpPr>
            <p:nvPr/>
          </p:nvSpPr>
          <p:spPr bwMode="auto">
            <a:xfrm>
              <a:off x="2681288" y="3421063"/>
              <a:ext cx="52388" cy="125413"/>
            </a:xfrm>
            <a:custGeom>
              <a:avLst/>
              <a:gdLst>
                <a:gd name="T0" fmla="*/ 14 w 14"/>
                <a:gd name="T1" fmla="*/ 7 h 33"/>
                <a:gd name="T2" fmla="*/ 13 w 14"/>
                <a:gd name="T3" fmla="*/ 4 h 33"/>
                <a:gd name="T4" fmla="*/ 12 w 14"/>
                <a:gd name="T5" fmla="*/ 2 h 33"/>
                <a:gd name="T6" fmla="*/ 10 w 14"/>
                <a:gd name="T7" fmla="*/ 0 h 33"/>
                <a:gd name="T8" fmla="*/ 7 w 14"/>
                <a:gd name="T9" fmla="*/ 0 h 33"/>
                <a:gd name="T10" fmla="*/ 3 w 14"/>
                <a:gd name="T11" fmla="*/ 1 h 33"/>
                <a:gd name="T12" fmla="*/ 1 w 14"/>
                <a:gd name="T13" fmla="*/ 4 h 33"/>
                <a:gd name="T14" fmla="*/ 0 w 14"/>
                <a:gd name="T15" fmla="*/ 9 h 33"/>
                <a:gd name="T16" fmla="*/ 0 w 14"/>
                <a:gd name="T17" fmla="*/ 16 h 33"/>
                <a:gd name="T18" fmla="*/ 0 w 14"/>
                <a:gd name="T19" fmla="*/ 25 h 33"/>
                <a:gd name="T20" fmla="*/ 1 w 14"/>
                <a:gd name="T21" fmla="*/ 30 h 33"/>
                <a:gd name="T22" fmla="*/ 3 w 14"/>
                <a:gd name="T23" fmla="*/ 32 h 33"/>
                <a:gd name="T24" fmla="*/ 7 w 14"/>
                <a:gd name="T25" fmla="*/ 33 h 33"/>
                <a:gd name="T26" fmla="*/ 9 w 14"/>
                <a:gd name="T27" fmla="*/ 32 h 33"/>
                <a:gd name="T28" fmla="*/ 11 w 14"/>
                <a:gd name="T29" fmla="*/ 31 h 33"/>
                <a:gd name="T30" fmla="*/ 12 w 14"/>
                <a:gd name="T31" fmla="*/ 29 h 33"/>
                <a:gd name="T32" fmla="*/ 13 w 14"/>
                <a:gd name="T33" fmla="*/ 25 h 33"/>
                <a:gd name="T34" fmla="*/ 14 w 14"/>
                <a:gd name="T35" fmla="*/ 22 h 33"/>
                <a:gd name="T36" fmla="*/ 14 w 14"/>
                <a:gd name="T37" fmla="*/ 16 h 33"/>
                <a:gd name="T38" fmla="*/ 14 w 14"/>
                <a:gd name="T39" fmla="*/ 11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6"/>
                    <a:pt x="13" y="4"/>
                    <a:pt x="13" y="4"/>
                  </a:cubicBezTo>
                  <a:cubicBezTo>
                    <a:pt x="12" y="3"/>
                    <a:pt x="12" y="2"/>
                    <a:pt x="12" y="2"/>
                  </a:cubicBezTo>
                  <a:cubicBezTo>
                    <a:pt x="11" y="1"/>
                    <a:pt x="10" y="1"/>
                    <a:pt x="10" y="0"/>
                  </a:cubicBezTo>
                  <a:cubicBezTo>
                    <a:pt x="9" y="0"/>
                    <a:pt x="8" y="0"/>
                    <a:pt x="7" y="0"/>
                  </a:cubicBezTo>
                  <a:cubicBezTo>
                    <a:pt x="6" y="0"/>
                    <a:pt x="5" y="0"/>
                    <a:pt x="3" y="1"/>
                  </a:cubicBezTo>
                  <a:cubicBezTo>
                    <a:pt x="3" y="2"/>
                    <a:pt x="1" y="3"/>
                    <a:pt x="1" y="4"/>
                  </a:cubicBezTo>
                  <a:cubicBezTo>
                    <a:pt x="1" y="6"/>
                    <a:pt x="1" y="8"/>
                    <a:pt x="0" y="9"/>
                  </a:cubicBezTo>
                  <a:cubicBezTo>
                    <a:pt x="0" y="11"/>
                    <a:pt x="0" y="14"/>
                    <a:pt x="0" y="16"/>
                  </a:cubicBezTo>
                  <a:cubicBezTo>
                    <a:pt x="0" y="20"/>
                    <a:pt x="0" y="23"/>
                    <a:pt x="0" y="25"/>
                  </a:cubicBezTo>
                  <a:cubicBezTo>
                    <a:pt x="0" y="27"/>
                    <a:pt x="1" y="29"/>
                    <a:pt x="1" y="30"/>
                  </a:cubicBezTo>
                  <a:cubicBezTo>
                    <a:pt x="2" y="31"/>
                    <a:pt x="3" y="32"/>
                    <a:pt x="3" y="32"/>
                  </a:cubicBezTo>
                  <a:cubicBezTo>
                    <a:pt x="4" y="33"/>
                    <a:pt x="5" y="33"/>
                    <a:pt x="7" y="33"/>
                  </a:cubicBezTo>
                  <a:cubicBezTo>
                    <a:pt x="7" y="33"/>
                    <a:pt x="8" y="33"/>
                    <a:pt x="9" y="32"/>
                  </a:cubicBezTo>
                  <a:cubicBezTo>
                    <a:pt x="10" y="32"/>
                    <a:pt x="10" y="32"/>
                    <a:pt x="11" y="31"/>
                  </a:cubicBezTo>
                  <a:cubicBezTo>
                    <a:pt x="12" y="31"/>
                    <a:pt x="12" y="30"/>
                    <a:pt x="12" y="29"/>
                  </a:cubicBezTo>
                  <a:cubicBezTo>
                    <a:pt x="13" y="28"/>
                    <a:pt x="13" y="27"/>
                    <a:pt x="13" y="25"/>
                  </a:cubicBezTo>
                  <a:cubicBezTo>
                    <a:pt x="13" y="24"/>
                    <a:pt x="14" y="23"/>
                    <a:pt x="14" y="22"/>
                  </a:cubicBezTo>
                  <a:cubicBezTo>
                    <a:pt x="14" y="20"/>
                    <a:pt x="14" y="18"/>
                    <a:pt x="14" y="16"/>
                  </a:cubicBezTo>
                  <a:cubicBezTo>
                    <a:pt x="14" y="15"/>
                    <a:pt x="14" y="12"/>
                    <a:pt x="14" y="11"/>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6"/>
            <p:cNvSpPr>
              <a:spLocks noEditPoints="1"/>
            </p:cNvSpPr>
            <p:nvPr/>
          </p:nvSpPr>
          <p:spPr bwMode="auto">
            <a:xfrm>
              <a:off x="2381250" y="3335338"/>
              <a:ext cx="509588" cy="541338"/>
            </a:xfrm>
            <a:custGeom>
              <a:avLst/>
              <a:gdLst>
                <a:gd name="T0" fmla="*/ 96 w 136"/>
                <a:gd name="T1" fmla="*/ 0 h 144"/>
                <a:gd name="T2" fmla="*/ 0 w 136"/>
                <a:gd name="T3" fmla="*/ 10 h 144"/>
                <a:gd name="T4" fmla="*/ 9 w 136"/>
                <a:gd name="T5" fmla="*/ 144 h 144"/>
                <a:gd name="T6" fmla="*/ 136 w 136"/>
                <a:gd name="T7" fmla="*/ 134 h 144"/>
                <a:gd name="T8" fmla="*/ 110 w 136"/>
                <a:gd name="T9" fmla="*/ 28 h 144"/>
                <a:gd name="T10" fmla="*/ 35 w 136"/>
                <a:gd name="T11" fmla="*/ 25 h 144"/>
                <a:gd name="T12" fmla="*/ 36 w 136"/>
                <a:gd name="T13" fmla="*/ 23 h 144"/>
                <a:gd name="T14" fmla="*/ 47 w 136"/>
                <a:gd name="T15" fmla="*/ 16 h 144"/>
                <a:gd name="T16" fmla="*/ 48 w 136"/>
                <a:gd name="T17" fmla="*/ 16 h 144"/>
                <a:gd name="T18" fmla="*/ 51 w 136"/>
                <a:gd name="T19" fmla="*/ 16 h 144"/>
                <a:gd name="T20" fmla="*/ 55 w 136"/>
                <a:gd name="T21" fmla="*/ 16 h 144"/>
                <a:gd name="T22" fmla="*/ 55 w 136"/>
                <a:gd name="T23" fmla="*/ 18 h 144"/>
                <a:gd name="T24" fmla="*/ 63 w 136"/>
                <a:gd name="T25" fmla="*/ 57 h 144"/>
                <a:gd name="T26" fmla="*/ 64 w 136"/>
                <a:gd name="T27" fmla="*/ 57 h 144"/>
                <a:gd name="T28" fmla="*/ 64 w 136"/>
                <a:gd name="T29" fmla="*/ 61 h 144"/>
                <a:gd name="T30" fmla="*/ 64 w 136"/>
                <a:gd name="T31" fmla="*/ 64 h 144"/>
                <a:gd name="T32" fmla="*/ 63 w 136"/>
                <a:gd name="T33" fmla="*/ 64 h 144"/>
                <a:gd name="T34" fmla="*/ 36 w 136"/>
                <a:gd name="T35" fmla="*/ 64 h 144"/>
                <a:gd name="T36" fmla="*/ 35 w 136"/>
                <a:gd name="T37" fmla="*/ 63 h 144"/>
                <a:gd name="T38" fmla="*/ 35 w 136"/>
                <a:gd name="T39" fmla="*/ 59 h 144"/>
                <a:gd name="T40" fmla="*/ 36 w 136"/>
                <a:gd name="T41" fmla="*/ 57 h 144"/>
                <a:gd name="T42" fmla="*/ 46 w 136"/>
                <a:gd name="T43" fmla="*/ 57 h 144"/>
                <a:gd name="T44" fmla="*/ 38 w 136"/>
                <a:gd name="T45" fmla="*/ 31 h 144"/>
                <a:gd name="T46" fmla="*/ 36 w 136"/>
                <a:gd name="T47" fmla="*/ 31 h 144"/>
                <a:gd name="T48" fmla="*/ 35 w 136"/>
                <a:gd name="T49" fmla="*/ 28 h 144"/>
                <a:gd name="T50" fmla="*/ 65 w 136"/>
                <a:gd name="T51" fmla="*/ 114 h 144"/>
                <a:gd name="T52" fmla="*/ 56 w 136"/>
                <a:gd name="T53" fmla="*/ 127 h 144"/>
                <a:gd name="T54" fmla="*/ 40 w 136"/>
                <a:gd name="T55" fmla="*/ 127 h 144"/>
                <a:gd name="T56" fmla="*/ 32 w 136"/>
                <a:gd name="T57" fmla="*/ 115 h 144"/>
                <a:gd name="T58" fmla="*/ 32 w 136"/>
                <a:gd name="T59" fmla="*/ 95 h 144"/>
                <a:gd name="T60" fmla="*/ 40 w 136"/>
                <a:gd name="T61" fmla="*/ 82 h 144"/>
                <a:gd name="T62" fmla="*/ 57 w 136"/>
                <a:gd name="T63" fmla="*/ 82 h 144"/>
                <a:gd name="T64" fmla="*/ 65 w 136"/>
                <a:gd name="T65" fmla="*/ 94 h 144"/>
                <a:gd name="T66" fmla="*/ 65 w 136"/>
                <a:gd name="T67" fmla="*/ 114 h 144"/>
                <a:gd name="T68" fmla="*/ 102 w 136"/>
                <a:gd name="T69" fmla="*/ 127 h 144"/>
                <a:gd name="T70" fmla="*/ 101 w 136"/>
                <a:gd name="T71" fmla="*/ 128 h 144"/>
                <a:gd name="T72" fmla="*/ 74 w 136"/>
                <a:gd name="T73" fmla="*/ 128 h 144"/>
                <a:gd name="T74" fmla="*/ 73 w 136"/>
                <a:gd name="T75" fmla="*/ 126 h 144"/>
                <a:gd name="T76" fmla="*/ 73 w 136"/>
                <a:gd name="T77" fmla="*/ 122 h 144"/>
                <a:gd name="T78" fmla="*/ 74 w 136"/>
                <a:gd name="T79" fmla="*/ 120 h 144"/>
                <a:gd name="T80" fmla="*/ 83 w 136"/>
                <a:gd name="T81" fmla="*/ 120 h 144"/>
                <a:gd name="T82" fmla="*/ 76 w 136"/>
                <a:gd name="T83" fmla="*/ 94 h 144"/>
                <a:gd name="T84" fmla="*/ 74 w 136"/>
                <a:gd name="T85" fmla="*/ 95 h 144"/>
                <a:gd name="T86" fmla="*/ 73 w 136"/>
                <a:gd name="T87" fmla="*/ 91 h 144"/>
                <a:gd name="T88" fmla="*/ 73 w 136"/>
                <a:gd name="T89" fmla="*/ 89 h 144"/>
                <a:gd name="T90" fmla="*/ 74 w 136"/>
                <a:gd name="T91" fmla="*/ 87 h 144"/>
                <a:gd name="T92" fmla="*/ 85 w 136"/>
                <a:gd name="T93" fmla="*/ 81 h 144"/>
                <a:gd name="T94" fmla="*/ 87 w 136"/>
                <a:gd name="T95" fmla="*/ 81 h 144"/>
                <a:gd name="T96" fmla="*/ 91 w 136"/>
                <a:gd name="T97" fmla="*/ 81 h 144"/>
                <a:gd name="T98" fmla="*/ 93 w 136"/>
                <a:gd name="T99" fmla="*/ 82 h 144"/>
                <a:gd name="T100" fmla="*/ 93 w 136"/>
                <a:gd name="T101" fmla="*/ 121 h 144"/>
                <a:gd name="T102" fmla="*/ 101 w 136"/>
                <a:gd name="T103" fmla="*/ 121 h 144"/>
                <a:gd name="T104" fmla="*/ 102 w 136"/>
                <a:gd name="T105" fmla="*/ 123 h 144"/>
                <a:gd name="T106" fmla="*/ 102 w 136"/>
                <a:gd name="T107" fmla="*/ 126 h 144"/>
                <a:gd name="T108" fmla="*/ 99 w 136"/>
                <a:gd name="T109" fmla="*/ 57 h 144"/>
                <a:gd name="T110" fmla="*/ 86 w 136"/>
                <a:gd name="T111" fmla="*/ 64 h 144"/>
                <a:gd name="T112" fmla="*/ 72 w 136"/>
                <a:gd name="T113" fmla="*/ 58 h 144"/>
                <a:gd name="T114" fmla="*/ 69 w 136"/>
                <a:gd name="T115" fmla="*/ 40 h 144"/>
                <a:gd name="T116" fmla="*/ 73 w 136"/>
                <a:gd name="T117" fmla="*/ 22 h 144"/>
                <a:gd name="T118" fmla="*/ 87 w 136"/>
                <a:gd name="T119" fmla="*/ 15 h 144"/>
                <a:gd name="T120" fmla="*/ 100 w 136"/>
                <a:gd name="T121" fmla="*/ 22 h 144"/>
                <a:gd name="T122" fmla="*/ 103 w 136"/>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 h="144">
                  <a:moveTo>
                    <a:pt x="110" y="0"/>
                  </a:moveTo>
                  <a:cubicBezTo>
                    <a:pt x="106" y="0"/>
                    <a:pt x="101" y="0"/>
                    <a:pt x="96" y="0"/>
                  </a:cubicBezTo>
                  <a:cubicBezTo>
                    <a:pt x="9" y="0"/>
                    <a:pt x="9" y="0"/>
                    <a:pt x="9" y="0"/>
                  </a:cubicBezTo>
                  <a:cubicBezTo>
                    <a:pt x="4" y="0"/>
                    <a:pt x="0" y="5"/>
                    <a:pt x="0" y="10"/>
                  </a:cubicBezTo>
                  <a:cubicBezTo>
                    <a:pt x="0" y="134"/>
                    <a:pt x="0" y="134"/>
                    <a:pt x="0" y="134"/>
                  </a:cubicBezTo>
                  <a:cubicBezTo>
                    <a:pt x="0" y="139"/>
                    <a:pt x="4" y="144"/>
                    <a:pt x="9" y="144"/>
                  </a:cubicBezTo>
                  <a:cubicBezTo>
                    <a:pt x="127" y="144"/>
                    <a:pt x="127" y="144"/>
                    <a:pt x="127" y="144"/>
                  </a:cubicBezTo>
                  <a:cubicBezTo>
                    <a:pt x="132" y="144"/>
                    <a:pt x="136" y="139"/>
                    <a:pt x="136" y="134"/>
                  </a:cubicBezTo>
                  <a:cubicBezTo>
                    <a:pt x="136" y="28"/>
                    <a:pt x="136" y="28"/>
                    <a:pt x="136" y="28"/>
                  </a:cubicBezTo>
                  <a:cubicBezTo>
                    <a:pt x="110" y="28"/>
                    <a:pt x="110" y="28"/>
                    <a:pt x="110" y="28"/>
                  </a:cubicBezTo>
                  <a:cubicBezTo>
                    <a:pt x="110" y="0"/>
                    <a:pt x="110" y="0"/>
                    <a:pt x="110" y="0"/>
                  </a:cubicBezTo>
                  <a:close/>
                  <a:moveTo>
                    <a:pt x="35" y="25"/>
                  </a:moveTo>
                  <a:cubicBezTo>
                    <a:pt x="35" y="25"/>
                    <a:pt x="35" y="25"/>
                    <a:pt x="35" y="24"/>
                  </a:cubicBezTo>
                  <a:cubicBezTo>
                    <a:pt x="35" y="24"/>
                    <a:pt x="35" y="23"/>
                    <a:pt x="36" y="23"/>
                  </a:cubicBezTo>
                  <a:cubicBezTo>
                    <a:pt x="37" y="23"/>
                    <a:pt x="37" y="23"/>
                    <a:pt x="37" y="23"/>
                  </a:cubicBezTo>
                  <a:cubicBezTo>
                    <a:pt x="47" y="16"/>
                    <a:pt x="47" y="16"/>
                    <a:pt x="47" y="16"/>
                  </a:cubicBezTo>
                  <a:cubicBezTo>
                    <a:pt x="47" y="16"/>
                    <a:pt x="47" y="16"/>
                    <a:pt x="48" y="16"/>
                  </a:cubicBezTo>
                  <a:cubicBezTo>
                    <a:pt x="48" y="16"/>
                    <a:pt x="48" y="16"/>
                    <a:pt x="48" y="16"/>
                  </a:cubicBezTo>
                  <a:cubicBezTo>
                    <a:pt x="48" y="16"/>
                    <a:pt x="49" y="16"/>
                    <a:pt x="49" y="16"/>
                  </a:cubicBezTo>
                  <a:cubicBezTo>
                    <a:pt x="50" y="16"/>
                    <a:pt x="51" y="16"/>
                    <a:pt x="51" y="16"/>
                  </a:cubicBezTo>
                  <a:cubicBezTo>
                    <a:pt x="52" y="16"/>
                    <a:pt x="53" y="16"/>
                    <a:pt x="53" y="16"/>
                  </a:cubicBezTo>
                  <a:cubicBezTo>
                    <a:pt x="54" y="16"/>
                    <a:pt x="55" y="16"/>
                    <a:pt x="55" y="16"/>
                  </a:cubicBezTo>
                  <a:cubicBezTo>
                    <a:pt x="55" y="16"/>
                    <a:pt x="55" y="16"/>
                    <a:pt x="55" y="17"/>
                  </a:cubicBezTo>
                  <a:cubicBezTo>
                    <a:pt x="55" y="18"/>
                    <a:pt x="55" y="18"/>
                    <a:pt x="55" y="18"/>
                  </a:cubicBezTo>
                  <a:cubicBezTo>
                    <a:pt x="55" y="57"/>
                    <a:pt x="55" y="57"/>
                    <a:pt x="55" y="57"/>
                  </a:cubicBezTo>
                  <a:cubicBezTo>
                    <a:pt x="63" y="57"/>
                    <a:pt x="63" y="57"/>
                    <a:pt x="63" y="57"/>
                  </a:cubicBezTo>
                  <a:cubicBezTo>
                    <a:pt x="64" y="57"/>
                    <a:pt x="64" y="57"/>
                    <a:pt x="64" y="57"/>
                  </a:cubicBezTo>
                  <a:cubicBezTo>
                    <a:pt x="64" y="57"/>
                    <a:pt x="64" y="57"/>
                    <a:pt x="64" y="57"/>
                  </a:cubicBezTo>
                  <a:cubicBezTo>
                    <a:pt x="64" y="57"/>
                    <a:pt x="64" y="58"/>
                    <a:pt x="64" y="59"/>
                  </a:cubicBezTo>
                  <a:cubicBezTo>
                    <a:pt x="64" y="59"/>
                    <a:pt x="64" y="60"/>
                    <a:pt x="64" y="61"/>
                  </a:cubicBezTo>
                  <a:cubicBezTo>
                    <a:pt x="64" y="61"/>
                    <a:pt x="64" y="62"/>
                    <a:pt x="64" y="63"/>
                  </a:cubicBezTo>
                  <a:cubicBezTo>
                    <a:pt x="64" y="63"/>
                    <a:pt x="64" y="63"/>
                    <a:pt x="64" y="64"/>
                  </a:cubicBezTo>
                  <a:cubicBezTo>
                    <a:pt x="64" y="64"/>
                    <a:pt x="64" y="64"/>
                    <a:pt x="64" y="64"/>
                  </a:cubicBezTo>
                  <a:cubicBezTo>
                    <a:pt x="63" y="64"/>
                    <a:pt x="63" y="64"/>
                    <a:pt x="63" y="64"/>
                  </a:cubicBezTo>
                  <a:cubicBezTo>
                    <a:pt x="37" y="64"/>
                    <a:pt x="37" y="64"/>
                    <a:pt x="37" y="64"/>
                  </a:cubicBezTo>
                  <a:cubicBezTo>
                    <a:pt x="36" y="64"/>
                    <a:pt x="36" y="64"/>
                    <a:pt x="36" y="64"/>
                  </a:cubicBezTo>
                  <a:cubicBezTo>
                    <a:pt x="35" y="64"/>
                    <a:pt x="35" y="64"/>
                    <a:pt x="35" y="64"/>
                  </a:cubicBezTo>
                  <a:cubicBezTo>
                    <a:pt x="35" y="64"/>
                    <a:pt x="35" y="63"/>
                    <a:pt x="35" y="63"/>
                  </a:cubicBezTo>
                  <a:cubicBezTo>
                    <a:pt x="35" y="62"/>
                    <a:pt x="35" y="61"/>
                    <a:pt x="35" y="61"/>
                  </a:cubicBezTo>
                  <a:cubicBezTo>
                    <a:pt x="35" y="60"/>
                    <a:pt x="35" y="59"/>
                    <a:pt x="35" y="59"/>
                  </a:cubicBezTo>
                  <a:cubicBezTo>
                    <a:pt x="35" y="58"/>
                    <a:pt x="35" y="58"/>
                    <a:pt x="35" y="57"/>
                  </a:cubicBezTo>
                  <a:cubicBezTo>
                    <a:pt x="35" y="57"/>
                    <a:pt x="35" y="57"/>
                    <a:pt x="36" y="57"/>
                  </a:cubicBezTo>
                  <a:cubicBezTo>
                    <a:pt x="37" y="57"/>
                    <a:pt x="37" y="57"/>
                    <a:pt x="37" y="57"/>
                  </a:cubicBezTo>
                  <a:cubicBezTo>
                    <a:pt x="46" y="57"/>
                    <a:pt x="46" y="57"/>
                    <a:pt x="46" y="57"/>
                  </a:cubicBezTo>
                  <a:cubicBezTo>
                    <a:pt x="46" y="26"/>
                    <a:pt x="46" y="26"/>
                    <a:pt x="46" y="26"/>
                  </a:cubicBezTo>
                  <a:cubicBezTo>
                    <a:pt x="38" y="31"/>
                    <a:pt x="38" y="31"/>
                    <a:pt x="38" y="31"/>
                  </a:cubicBezTo>
                  <a:cubicBezTo>
                    <a:pt x="37" y="31"/>
                    <a:pt x="37" y="31"/>
                    <a:pt x="37" y="31"/>
                  </a:cubicBezTo>
                  <a:cubicBezTo>
                    <a:pt x="36" y="31"/>
                    <a:pt x="36" y="31"/>
                    <a:pt x="36" y="31"/>
                  </a:cubicBezTo>
                  <a:cubicBezTo>
                    <a:pt x="36" y="31"/>
                    <a:pt x="35" y="31"/>
                    <a:pt x="35" y="30"/>
                  </a:cubicBezTo>
                  <a:cubicBezTo>
                    <a:pt x="35" y="29"/>
                    <a:pt x="35" y="29"/>
                    <a:pt x="35" y="28"/>
                  </a:cubicBezTo>
                  <a:cubicBezTo>
                    <a:pt x="35" y="26"/>
                    <a:pt x="35" y="25"/>
                    <a:pt x="35" y="25"/>
                  </a:cubicBezTo>
                  <a:close/>
                  <a:moveTo>
                    <a:pt x="65" y="114"/>
                  </a:moveTo>
                  <a:cubicBezTo>
                    <a:pt x="64" y="118"/>
                    <a:pt x="64" y="120"/>
                    <a:pt x="62" y="122"/>
                  </a:cubicBezTo>
                  <a:cubicBezTo>
                    <a:pt x="60" y="124"/>
                    <a:pt x="58" y="126"/>
                    <a:pt x="56" y="127"/>
                  </a:cubicBezTo>
                  <a:cubicBezTo>
                    <a:pt x="55" y="128"/>
                    <a:pt x="51" y="129"/>
                    <a:pt x="48" y="129"/>
                  </a:cubicBezTo>
                  <a:cubicBezTo>
                    <a:pt x="45" y="129"/>
                    <a:pt x="42" y="128"/>
                    <a:pt x="40" y="127"/>
                  </a:cubicBezTo>
                  <a:cubicBezTo>
                    <a:pt x="38" y="126"/>
                    <a:pt x="36" y="125"/>
                    <a:pt x="35" y="123"/>
                  </a:cubicBezTo>
                  <a:cubicBezTo>
                    <a:pt x="33" y="121"/>
                    <a:pt x="33" y="118"/>
                    <a:pt x="32" y="115"/>
                  </a:cubicBezTo>
                  <a:cubicBezTo>
                    <a:pt x="32" y="112"/>
                    <a:pt x="32" y="109"/>
                    <a:pt x="32" y="105"/>
                  </a:cubicBezTo>
                  <a:cubicBezTo>
                    <a:pt x="32" y="101"/>
                    <a:pt x="32" y="98"/>
                    <a:pt x="32" y="95"/>
                  </a:cubicBezTo>
                  <a:cubicBezTo>
                    <a:pt x="33" y="91"/>
                    <a:pt x="34" y="89"/>
                    <a:pt x="35" y="87"/>
                  </a:cubicBezTo>
                  <a:cubicBezTo>
                    <a:pt x="37" y="85"/>
                    <a:pt x="39" y="83"/>
                    <a:pt x="40" y="82"/>
                  </a:cubicBezTo>
                  <a:cubicBezTo>
                    <a:pt x="42" y="80"/>
                    <a:pt x="46" y="80"/>
                    <a:pt x="49" y="80"/>
                  </a:cubicBezTo>
                  <a:cubicBezTo>
                    <a:pt x="52" y="80"/>
                    <a:pt x="55" y="80"/>
                    <a:pt x="57" y="82"/>
                  </a:cubicBezTo>
                  <a:cubicBezTo>
                    <a:pt x="59" y="83"/>
                    <a:pt x="61" y="84"/>
                    <a:pt x="62" y="86"/>
                  </a:cubicBezTo>
                  <a:cubicBezTo>
                    <a:pt x="64" y="88"/>
                    <a:pt x="64" y="91"/>
                    <a:pt x="65" y="94"/>
                  </a:cubicBezTo>
                  <a:cubicBezTo>
                    <a:pt x="65" y="97"/>
                    <a:pt x="65" y="100"/>
                    <a:pt x="65" y="104"/>
                  </a:cubicBezTo>
                  <a:cubicBezTo>
                    <a:pt x="66" y="108"/>
                    <a:pt x="65" y="111"/>
                    <a:pt x="65" y="114"/>
                  </a:cubicBezTo>
                  <a:close/>
                  <a:moveTo>
                    <a:pt x="102" y="126"/>
                  </a:moveTo>
                  <a:cubicBezTo>
                    <a:pt x="102" y="127"/>
                    <a:pt x="102" y="127"/>
                    <a:pt x="102" y="127"/>
                  </a:cubicBezTo>
                  <a:cubicBezTo>
                    <a:pt x="102" y="127"/>
                    <a:pt x="102" y="128"/>
                    <a:pt x="101" y="128"/>
                  </a:cubicBezTo>
                  <a:cubicBezTo>
                    <a:pt x="101" y="128"/>
                    <a:pt x="101" y="128"/>
                    <a:pt x="101" y="128"/>
                  </a:cubicBezTo>
                  <a:cubicBezTo>
                    <a:pt x="74" y="128"/>
                    <a:pt x="74" y="128"/>
                    <a:pt x="74" y="128"/>
                  </a:cubicBezTo>
                  <a:cubicBezTo>
                    <a:pt x="74" y="128"/>
                    <a:pt x="74" y="128"/>
                    <a:pt x="74" y="128"/>
                  </a:cubicBezTo>
                  <a:cubicBezTo>
                    <a:pt x="73" y="127"/>
                    <a:pt x="73" y="127"/>
                    <a:pt x="73" y="127"/>
                  </a:cubicBezTo>
                  <a:cubicBezTo>
                    <a:pt x="73" y="127"/>
                    <a:pt x="73" y="127"/>
                    <a:pt x="73" y="126"/>
                  </a:cubicBezTo>
                  <a:cubicBezTo>
                    <a:pt x="73" y="125"/>
                    <a:pt x="73" y="125"/>
                    <a:pt x="73" y="124"/>
                  </a:cubicBezTo>
                  <a:cubicBezTo>
                    <a:pt x="73" y="123"/>
                    <a:pt x="73" y="123"/>
                    <a:pt x="73" y="122"/>
                  </a:cubicBezTo>
                  <a:cubicBezTo>
                    <a:pt x="73" y="121"/>
                    <a:pt x="73" y="121"/>
                    <a:pt x="73" y="121"/>
                  </a:cubicBezTo>
                  <a:cubicBezTo>
                    <a:pt x="73" y="121"/>
                    <a:pt x="73" y="120"/>
                    <a:pt x="74" y="120"/>
                  </a:cubicBezTo>
                  <a:cubicBezTo>
                    <a:pt x="74" y="120"/>
                    <a:pt x="74" y="120"/>
                    <a:pt x="74" y="120"/>
                  </a:cubicBezTo>
                  <a:cubicBezTo>
                    <a:pt x="83" y="120"/>
                    <a:pt x="83" y="120"/>
                    <a:pt x="83" y="120"/>
                  </a:cubicBezTo>
                  <a:cubicBezTo>
                    <a:pt x="83" y="89"/>
                    <a:pt x="83" y="89"/>
                    <a:pt x="83" y="89"/>
                  </a:cubicBezTo>
                  <a:cubicBezTo>
                    <a:pt x="76" y="94"/>
                    <a:pt x="76" y="94"/>
                    <a:pt x="76" y="94"/>
                  </a:cubicBezTo>
                  <a:cubicBezTo>
                    <a:pt x="75" y="94"/>
                    <a:pt x="74" y="95"/>
                    <a:pt x="74" y="95"/>
                  </a:cubicBezTo>
                  <a:cubicBezTo>
                    <a:pt x="74" y="95"/>
                    <a:pt x="74" y="95"/>
                    <a:pt x="74" y="95"/>
                  </a:cubicBezTo>
                  <a:cubicBezTo>
                    <a:pt x="74" y="95"/>
                    <a:pt x="73" y="94"/>
                    <a:pt x="73" y="93"/>
                  </a:cubicBezTo>
                  <a:cubicBezTo>
                    <a:pt x="73" y="93"/>
                    <a:pt x="73" y="92"/>
                    <a:pt x="73" y="91"/>
                  </a:cubicBezTo>
                  <a:cubicBezTo>
                    <a:pt x="73" y="91"/>
                    <a:pt x="73" y="90"/>
                    <a:pt x="73" y="90"/>
                  </a:cubicBezTo>
                  <a:cubicBezTo>
                    <a:pt x="73" y="89"/>
                    <a:pt x="73" y="89"/>
                    <a:pt x="73" y="89"/>
                  </a:cubicBezTo>
                  <a:cubicBezTo>
                    <a:pt x="73" y="89"/>
                    <a:pt x="73" y="88"/>
                    <a:pt x="74" y="88"/>
                  </a:cubicBezTo>
                  <a:cubicBezTo>
                    <a:pt x="74" y="87"/>
                    <a:pt x="74" y="87"/>
                    <a:pt x="74" y="87"/>
                  </a:cubicBezTo>
                  <a:cubicBezTo>
                    <a:pt x="85" y="81"/>
                    <a:pt x="85" y="81"/>
                    <a:pt x="85" y="81"/>
                  </a:cubicBezTo>
                  <a:cubicBezTo>
                    <a:pt x="85" y="81"/>
                    <a:pt x="85" y="81"/>
                    <a:pt x="85" y="81"/>
                  </a:cubicBezTo>
                  <a:cubicBezTo>
                    <a:pt x="86" y="81"/>
                    <a:pt x="86" y="81"/>
                    <a:pt x="86" y="81"/>
                  </a:cubicBezTo>
                  <a:cubicBezTo>
                    <a:pt x="86" y="81"/>
                    <a:pt x="87" y="81"/>
                    <a:pt x="87" y="81"/>
                  </a:cubicBezTo>
                  <a:cubicBezTo>
                    <a:pt x="88" y="81"/>
                    <a:pt x="88" y="81"/>
                    <a:pt x="89" y="81"/>
                  </a:cubicBezTo>
                  <a:cubicBezTo>
                    <a:pt x="90" y="81"/>
                    <a:pt x="91" y="81"/>
                    <a:pt x="91" y="81"/>
                  </a:cubicBezTo>
                  <a:cubicBezTo>
                    <a:pt x="92" y="81"/>
                    <a:pt x="92" y="81"/>
                    <a:pt x="92" y="81"/>
                  </a:cubicBezTo>
                  <a:cubicBezTo>
                    <a:pt x="92" y="81"/>
                    <a:pt x="93" y="81"/>
                    <a:pt x="93" y="82"/>
                  </a:cubicBezTo>
                  <a:cubicBezTo>
                    <a:pt x="93" y="82"/>
                    <a:pt x="93" y="82"/>
                    <a:pt x="93" y="82"/>
                  </a:cubicBezTo>
                  <a:cubicBezTo>
                    <a:pt x="93" y="121"/>
                    <a:pt x="93" y="121"/>
                    <a:pt x="93" y="121"/>
                  </a:cubicBezTo>
                  <a:cubicBezTo>
                    <a:pt x="101" y="121"/>
                    <a:pt x="101" y="121"/>
                    <a:pt x="101" y="121"/>
                  </a:cubicBezTo>
                  <a:cubicBezTo>
                    <a:pt x="101" y="121"/>
                    <a:pt x="101" y="121"/>
                    <a:pt x="101" y="121"/>
                  </a:cubicBezTo>
                  <a:cubicBezTo>
                    <a:pt x="102" y="122"/>
                    <a:pt x="102" y="122"/>
                    <a:pt x="102" y="122"/>
                  </a:cubicBezTo>
                  <a:cubicBezTo>
                    <a:pt x="102" y="122"/>
                    <a:pt x="102" y="123"/>
                    <a:pt x="102" y="123"/>
                  </a:cubicBezTo>
                  <a:cubicBezTo>
                    <a:pt x="102" y="124"/>
                    <a:pt x="102" y="125"/>
                    <a:pt x="102" y="125"/>
                  </a:cubicBezTo>
                  <a:cubicBezTo>
                    <a:pt x="103" y="125"/>
                    <a:pt x="103" y="126"/>
                    <a:pt x="102" y="126"/>
                  </a:cubicBezTo>
                  <a:close/>
                  <a:moveTo>
                    <a:pt x="103" y="50"/>
                  </a:moveTo>
                  <a:cubicBezTo>
                    <a:pt x="102" y="53"/>
                    <a:pt x="101" y="55"/>
                    <a:pt x="99" y="57"/>
                  </a:cubicBezTo>
                  <a:cubicBezTo>
                    <a:pt x="98" y="59"/>
                    <a:pt x="96" y="61"/>
                    <a:pt x="94" y="63"/>
                  </a:cubicBezTo>
                  <a:cubicBezTo>
                    <a:pt x="92" y="64"/>
                    <a:pt x="89" y="64"/>
                    <a:pt x="86" y="64"/>
                  </a:cubicBezTo>
                  <a:cubicBezTo>
                    <a:pt x="83" y="64"/>
                    <a:pt x="80" y="64"/>
                    <a:pt x="78" y="63"/>
                  </a:cubicBezTo>
                  <a:cubicBezTo>
                    <a:pt x="76" y="61"/>
                    <a:pt x="74" y="60"/>
                    <a:pt x="72" y="58"/>
                  </a:cubicBezTo>
                  <a:cubicBezTo>
                    <a:pt x="71" y="56"/>
                    <a:pt x="71" y="54"/>
                    <a:pt x="70" y="50"/>
                  </a:cubicBezTo>
                  <a:cubicBezTo>
                    <a:pt x="69" y="47"/>
                    <a:pt x="69" y="44"/>
                    <a:pt x="69" y="40"/>
                  </a:cubicBezTo>
                  <a:cubicBezTo>
                    <a:pt x="69" y="36"/>
                    <a:pt x="69" y="33"/>
                    <a:pt x="70" y="30"/>
                  </a:cubicBezTo>
                  <a:cubicBezTo>
                    <a:pt x="71" y="27"/>
                    <a:pt x="72" y="24"/>
                    <a:pt x="73" y="22"/>
                  </a:cubicBezTo>
                  <a:cubicBezTo>
                    <a:pt x="74" y="20"/>
                    <a:pt x="76" y="18"/>
                    <a:pt x="78" y="17"/>
                  </a:cubicBezTo>
                  <a:cubicBezTo>
                    <a:pt x="80" y="16"/>
                    <a:pt x="83" y="15"/>
                    <a:pt x="87" y="15"/>
                  </a:cubicBezTo>
                  <a:cubicBezTo>
                    <a:pt x="90" y="15"/>
                    <a:pt x="92" y="16"/>
                    <a:pt x="95" y="17"/>
                  </a:cubicBezTo>
                  <a:cubicBezTo>
                    <a:pt x="97" y="18"/>
                    <a:pt x="99" y="20"/>
                    <a:pt x="100" y="22"/>
                  </a:cubicBezTo>
                  <a:cubicBezTo>
                    <a:pt x="101" y="23"/>
                    <a:pt x="102" y="26"/>
                    <a:pt x="103" y="29"/>
                  </a:cubicBezTo>
                  <a:cubicBezTo>
                    <a:pt x="103" y="32"/>
                    <a:pt x="103" y="36"/>
                    <a:pt x="103" y="39"/>
                  </a:cubicBezTo>
                  <a:cubicBezTo>
                    <a:pt x="104" y="43"/>
                    <a:pt x="103" y="47"/>
                    <a:pt x="103" y="5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7"/>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8"/>
            <p:cNvSpPr>
              <a:spLocks/>
            </p:cNvSpPr>
            <p:nvPr/>
          </p:nvSpPr>
          <p:spPr bwMode="auto">
            <a:xfrm>
              <a:off x="2406650" y="1908175"/>
              <a:ext cx="458788" cy="496888"/>
            </a:xfrm>
            <a:custGeom>
              <a:avLst/>
              <a:gdLst>
                <a:gd name="T0" fmla="*/ 270 w 289"/>
                <a:gd name="T1" fmla="*/ 60 h 313"/>
                <a:gd name="T2" fmla="*/ 230 w 289"/>
                <a:gd name="T3" fmla="*/ 17 h 313"/>
                <a:gd name="T4" fmla="*/ 211 w 289"/>
                <a:gd name="T5" fmla="*/ 0 h 313"/>
                <a:gd name="T6" fmla="*/ 211 w 289"/>
                <a:gd name="T7" fmla="*/ 0 h 313"/>
                <a:gd name="T8" fmla="*/ 0 w 289"/>
                <a:gd name="T9" fmla="*/ 0 h 313"/>
                <a:gd name="T10" fmla="*/ 0 w 289"/>
                <a:gd name="T11" fmla="*/ 313 h 313"/>
                <a:gd name="T12" fmla="*/ 289 w 289"/>
                <a:gd name="T13" fmla="*/ 313 h 313"/>
                <a:gd name="T14" fmla="*/ 289 w 289"/>
                <a:gd name="T15" fmla="*/ 79 h 313"/>
                <a:gd name="T16" fmla="*/ 289 w 289"/>
                <a:gd name="T17" fmla="*/ 76 h 313"/>
                <a:gd name="T18" fmla="*/ 270 w 289"/>
                <a:gd name="T19"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13">
                  <a:moveTo>
                    <a:pt x="270" y="60"/>
                  </a:moveTo>
                  <a:lnTo>
                    <a:pt x="230" y="17"/>
                  </a:lnTo>
                  <a:lnTo>
                    <a:pt x="211" y="0"/>
                  </a:lnTo>
                  <a:lnTo>
                    <a:pt x="211" y="0"/>
                  </a:lnTo>
                  <a:lnTo>
                    <a:pt x="0" y="0"/>
                  </a:lnTo>
                  <a:lnTo>
                    <a:pt x="0" y="313"/>
                  </a:lnTo>
                  <a:lnTo>
                    <a:pt x="289" y="313"/>
                  </a:lnTo>
                  <a:lnTo>
                    <a:pt x="289" y="79"/>
                  </a:lnTo>
                  <a:lnTo>
                    <a:pt x="289" y="76"/>
                  </a:lnTo>
                  <a:lnTo>
                    <a:pt x="270"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69"/>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0"/>
            <p:cNvSpPr>
              <a:spLocks/>
            </p:cNvSpPr>
            <p:nvPr/>
          </p:nvSpPr>
          <p:spPr bwMode="auto">
            <a:xfrm>
              <a:off x="2436813" y="1935163"/>
              <a:ext cx="398463" cy="444500"/>
            </a:xfrm>
            <a:custGeom>
              <a:avLst/>
              <a:gdLst>
                <a:gd name="T0" fmla="*/ 192 w 251"/>
                <a:gd name="T1" fmla="*/ 0 h 280"/>
                <a:gd name="T2" fmla="*/ 0 w 251"/>
                <a:gd name="T3" fmla="*/ 0 h 280"/>
                <a:gd name="T4" fmla="*/ 0 w 251"/>
                <a:gd name="T5" fmla="*/ 280 h 280"/>
                <a:gd name="T6" fmla="*/ 251 w 251"/>
                <a:gd name="T7" fmla="*/ 280 h 280"/>
                <a:gd name="T8" fmla="*/ 251 w 251"/>
                <a:gd name="T9" fmla="*/ 62 h 280"/>
                <a:gd name="T10" fmla="*/ 192 w 251"/>
                <a:gd name="T11" fmla="*/ 62 h 280"/>
                <a:gd name="T12" fmla="*/ 192 w 251"/>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1" h="280">
                  <a:moveTo>
                    <a:pt x="192" y="0"/>
                  </a:moveTo>
                  <a:lnTo>
                    <a:pt x="0" y="0"/>
                  </a:lnTo>
                  <a:lnTo>
                    <a:pt x="0" y="280"/>
                  </a:lnTo>
                  <a:lnTo>
                    <a:pt x="251" y="280"/>
                  </a:lnTo>
                  <a:lnTo>
                    <a:pt x="251" y="62"/>
                  </a:lnTo>
                  <a:lnTo>
                    <a:pt x="192" y="62"/>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1"/>
            <p:cNvSpPr>
              <a:spLocks/>
            </p:cNvSpPr>
            <p:nvPr/>
          </p:nvSpPr>
          <p:spPr bwMode="auto">
            <a:xfrm>
              <a:off x="2497138" y="2297113"/>
              <a:ext cx="239713" cy="28575"/>
            </a:xfrm>
            <a:custGeom>
              <a:avLst/>
              <a:gdLst>
                <a:gd name="T0" fmla="*/ 64 w 64"/>
                <a:gd name="T1" fmla="*/ 4 h 8"/>
                <a:gd name="T2" fmla="*/ 60 w 64"/>
                <a:gd name="T3" fmla="*/ 8 h 8"/>
                <a:gd name="T4" fmla="*/ 4 w 64"/>
                <a:gd name="T5" fmla="*/ 8 h 8"/>
                <a:gd name="T6" fmla="*/ 0 w 64"/>
                <a:gd name="T7" fmla="*/ 4 h 8"/>
                <a:gd name="T8" fmla="*/ 4 w 64"/>
                <a:gd name="T9" fmla="*/ 0 h 8"/>
                <a:gd name="T10" fmla="*/ 60 w 64"/>
                <a:gd name="T11" fmla="*/ 0 h 8"/>
                <a:gd name="T12" fmla="*/ 64 w 64"/>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64" h="8">
                  <a:moveTo>
                    <a:pt x="64" y="4"/>
                  </a:moveTo>
                  <a:cubicBezTo>
                    <a:pt x="64" y="7"/>
                    <a:pt x="62" y="8"/>
                    <a:pt x="60" y="8"/>
                  </a:cubicBezTo>
                  <a:cubicBezTo>
                    <a:pt x="4" y="8"/>
                    <a:pt x="4" y="8"/>
                    <a:pt x="4" y="8"/>
                  </a:cubicBezTo>
                  <a:cubicBezTo>
                    <a:pt x="2" y="8"/>
                    <a:pt x="0" y="7"/>
                    <a:pt x="0" y="4"/>
                  </a:cubicBezTo>
                  <a:cubicBezTo>
                    <a:pt x="0" y="2"/>
                    <a:pt x="2" y="0"/>
                    <a:pt x="4" y="0"/>
                  </a:cubicBezTo>
                  <a:cubicBezTo>
                    <a:pt x="60" y="0"/>
                    <a:pt x="60" y="0"/>
                    <a:pt x="60" y="0"/>
                  </a:cubicBezTo>
                  <a:cubicBezTo>
                    <a:pt x="62" y="0"/>
                    <a:pt x="64" y="2"/>
                    <a:pt x="64"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2"/>
            <p:cNvSpPr>
              <a:spLocks/>
            </p:cNvSpPr>
            <p:nvPr/>
          </p:nvSpPr>
          <p:spPr bwMode="auto">
            <a:xfrm>
              <a:off x="2497138" y="2146300"/>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3"/>
            <p:cNvSpPr>
              <a:spLocks/>
            </p:cNvSpPr>
            <p:nvPr/>
          </p:nvSpPr>
          <p:spPr bwMode="auto">
            <a:xfrm>
              <a:off x="2497138" y="2220913"/>
              <a:ext cx="280988" cy="30163"/>
            </a:xfrm>
            <a:custGeom>
              <a:avLst/>
              <a:gdLst>
                <a:gd name="T0" fmla="*/ 75 w 75"/>
                <a:gd name="T1" fmla="*/ 4 h 8"/>
                <a:gd name="T2" fmla="*/ 71 w 75"/>
                <a:gd name="T3" fmla="*/ 8 h 8"/>
                <a:gd name="T4" fmla="*/ 4 w 75"/>
                <a:gd name="T5" fmla="*/ 8 h 8"/>
                <a:gd name="T6" fmla="*/ 0 w 75"/>
                <a:gd name="T7" fmla="*/ 4 h 8"/>
                <a:gd name="T8" fmla="*/ 4 w 75"/>
                <a:gd name="T9" fmla="*/ 0 h 8"/>
                <a:gd name="T10" fmla="*/ 71 w 75"/>
                <a:gd name="T11" fmla="*/ 0 h 8"/>
                <a:gd name="T12" fmla="*/ 75 w 75"/>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75" h="8">
                  <a:moveTo>
                    <a:pt x="75" y="4"/>
                  </a:moveTo>
                  <a:cubicBezTo>
                    <a:pt x="75" y="6"/>
                    <a:pt x="73" y="8"/>
                    <a:pt x="71" y="8"/>
                  </a:cubicBezTo>
                  <a:cubicBezTo>
                    <a:pt x="4" y="8"/>
                    <a:pt x="4" y="8"/>
                    <a:pt x="4" y="8"/>
                  </a:cubicBezTo>
                  <a:cubicBezTo>
                    <a:pt x="2" y="8"/>
                    <a:pt x="0" y="6"/>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4"/>
            <p:cNvSpPr>
              <a:spLocks/>
            </p:cNvSpPr>
            <p:nvPr/>
          </p:nvSpPr>
          <p:spPr bwMode="auto">
            <a:xfrm>
              <a:off x="2497138" y="2066925"/>
              <a:ext cx="280988" cy="33338"/>
            </a:xfrm>
            <a:custGeom>
              <a:avLst/>
              <a:gdLst>
                <a:gd name="T0" fmla="*/ 75 w 75"/>
                <a:gd name="T1" fmla="*/ 4 h 9"/>
                <a:gd name="T2" fmla="*/ 71 w 75"/>
                <a:gd name="T3" fmla="*/ 9 h 9"/>
                <a:gd name="T4" fmla="*/ 4 w 75"/>
                <a:gd name="T5" fmla="*/ 9 h 9"/>
                <a:gd name="T6" fmla="*/ 0 w 75"/>
                <a:gd name="T7" fmla="*/ 4 h 9"/>
                <a:gd name="T8" fmla="*/ 4 w 75"/>
                <a:gd name="T9" fmla="*/ 0 h 9"/>
                <a:gd name="T10" fmla="*/ 71 w 75"/>
                <a:gd name="T11" fmla="*/ 0 h 9"/>
                <a:gd name="T12" fmla="*/ 75 w 75"/>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75" h="9">
                  <a:moveTo>
                    <a:pt x="75" y="4"/>
                  </a:moveTo>
                  <a:cubicBezTo>
                    <a:pt x="75" y="7"/>
                    <a:pt x="73" y="9"/>
                    <a:pt x="71" y="9"/>
                  </a:cubicBezTo>
                  <a:cubicBezTo>
                    <a:pt x="4" y="9"/>
                    <a:pt x="4" y="9"/>
                    <a:pt x="4" y="9"/>
                  </a:cubicBezTo>
                  <a:cubicBezTo>
                    <a:pt x="2" y="9"/>
                    <a:pt x="0" y="7"/>
                    <a:pt x="0" y="4"/>
                  </a:cubicBezTo>
                  <a:cubicBezTo>
                    <a:pt x="0" y="2"/>
                    <a:pt x="2" y="0"/>
                    <a:pt x="4" y="0"/>
                  </a:cubicBezTo>
                  <a:cubicBezTo>
                    <a:pt x="71" y="0"/>
                    <a:pt x="71" y="0"/>
                    <a:pt x="71" y="0"/>
                  </a:cubicBezTo>
                  <a:cubicBezTo>
                    <a:pt x="73" y="0"/>
                    <a:pt x="75" y="2"/>
                    <a:pt x="75" y="4"/>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927475" y="2759075"/>
            <a:ext cx="3913188" cy="2020888"/>
            <a:chOff x="3927475" y="2759075"/>
            <a:chExt cx="3913188" cy="2020888"/>
          </a:xfrm>
        </p:grpSpPr>
        <p:sp>
          <p:nvSpPr>
            <p:cNvPr id="18" name="Freeform 17"/>
            <p:cNvSpPr>
              <a:spLocks noEditPoints="1"/>
            </p:cNvSpPr>
            <p:nvPr/>
          </p:nvSpPr>
          <p:spPr bwMode="auto">
            <a:xfrm>
              <a:off x="5346700" y="3571875"/>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a:spLocks/>
            </p:cNvSpPr>
            <p:nvPr/>
          </p:nvSpPr>
          <p:spPr bwMode="auto">
            <a:xfrm>
              <a:off x="562133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1"/>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3"/>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ectangle 24"/>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2"/>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3"/>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6"/>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37"/>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8"/>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9"/>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0"/>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1"/>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2"/>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3"/>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7"/>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8"/>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0"/>
            <p:cNvSpPr>
              <a:spLocks/>
            </p:cNvSpPr>
            <p:nvPr/>
          </p:nvSpPr>
          <p:spPr bwMode="auto">
            <a:xfrm>
              <a:off x="4397375" y="2887663"/>
              <a:ext cx="225425" cy="398463"/>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1"/>
            <p:cNvSpPr>
              <a:spLocks/>
            </p:cNvSpPr>
            <p:nvPr/>
          </p:nvSpPr>
          <p:spPr bwMode="auto">
            <a:xfrm>
              <a:off x="3927475" y="2887663"/>
              <a:ext cx="222250" cy="398463"/>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2"/>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3"/>
            <p:cNvSpPr>
              <a:spLocks/>
            </p:cNvSpPr>
            <p:nvPr/>
          </p:nvSpPr>
          <p:spPr bwMode="auto">
            <a:xfrm>
              <a:off x="4119563" y="2774950"/>
              <a:ext cx="327025" cy="635000"/>
            </a:xfrm>
            <a:custGeom>
              <a:avLst/>
              <a:gdLst>
                <a:gd name="T0" fmla="*/ 203 w 206"/>
                <a:gd name="T1" fmla="*/ 0 h 400"/>
                <a:gd name="T2" fmla="*/ 71 w 206"/>
                <a:gd name="T3" fmla="*/ 0 h 400"/>
                <a:gd name="T4" fmla="*/ 0 w 206"/>
                <a:gd name="T5" fmla="*/ 201 h 400"/>
                <a:gd name="T6" fmla="*/ 87 w 206"/>
                <a:gd name="T7" fmla="*/ 201 h 400"/>
                <a:gd name="T8" fmla="*/ 19 w 206"/>
                <a:gd name="T9" fmla="*/ 400 h 400"/>
                <a:gd name="T10" fmla="*/ 206 w 206"/>
                <a:gd name="T11" fmla="*/ 135 h 400"/>
                <a:gd name="T12" fmla="*/ 116 w 206"/>
                <a:gd name="T13" fmla="*/ 135 h 400"/>
                <a:gd name="T14" fmla="*/ 203 w 206"/>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0">
                  <a:moveTo>
                    <a:pt x="203" y="0"/>
                  </a:moveTo>
                  <a:lnTo>
                    <a:pt x="71" y="0"/>
                  </a:lnTo>
                  <a:lnTo>
                    <a:pt x="0" y="201"/>
                  </a:lnTo>
                  <a:lnTo>
                    <a:pt x="87" y="201"/>
                  </a:lnTo>
                  <a:lnTo>
                    <a:pt x="19" y="400"/>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4"/>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5"/>
            <p:cNvSpPr>
              <a:spLocks/>
            </p:cNvSpPr>
            <p:nvPr/>
          </p:nvSpPr>
          <p:spPr bwMode="auto">
            <a:xfrm>
              <a:off x="4149725" y="2774950"/>
              <a:ext cx="296863" cy="635000"/>
            </a:xfrm>
            <a:custGeom>
              <a:avLst/>
              <a:gdLst>
                <a:gd name="T0" fmla="*/ 184 w 187"/>
                <a:gd name="T1" fmla="*/ 0 h 400"/>
                <a:gd name="T2" fmla="*/ 116 w 187"/>
                <a:gd name="T3" fmla="*/ 0 h 400"/>
                <a:gd name="T4" fmla="*/ 42 w 187"/>
                <a:gd name="T5" fmla="*/ 168 h 400"/>
                <a:gd name="T6" fmla="*/ 127 w 187"/>
                <a:gd name="T7" fmla="*/ 168 h 400"/>
                <a:gd name="T8" fmla="*/ 0 w 187"/>
                <a:gd name="T9" fmla="*/ 400 h 400"/>
                <a:gd name="T10" fmla="*/ 187 w 187"/>
                <a:gd name="T11" fmla="*/ 135 h 400"/>
                <a:gd name="T12" fmla="*/ 97 w 187"/>
                <a:gd name="T13" fmla="*/ 135 h 400"/>
                <a:gd name="T14" fmla="*/ 184 w 187"/>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0">
                  <a:moveTo>
                    <a:pt x="184" y="0"/>
                  </a:moveTo>
                  <a:lnTo>
                    <a:pt x="116" y="0"/>
                  </a:lnTo>
                  <a:lnTo>
                    <a:pt x="42" y="168"/>
                  </a:lnTo>
                  <a:lnTo>
                    <a:pt x="127" y="168"/>
                  </a:lnTo>
                  <a:lnTo>
                    <a:pt x="0" y="400"/>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6"/>
            <p:cNvSpPr>
              <a:spLocks noChangeArrowheads="1"/>
            </p:cNvSpPr>
            <p:nvPr/>
          </p:nvSpPr>
          <p:spPr bwMode="auto">
            <a:xfrm>
              <a:off x="4854575" y="4475163"/>
              <a:ext cx="198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8" name="Rectangle 57"/>
            <p:cNvSpPr>
              <a:spLocks noChangeArrowheads="1"/>
            </p:cNvSpPr>
            <p:nvPr/>
          </p:nvSpPr>
          <p:spPr bwMode="auto">
            <a:xfrm>
              <a:off x="4922838" y="4475163"/>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ransfo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9" name="Rectangle 58"/>
            <p:cNvSpPr>
              <a:spLocks noChangeArrowheads="1"/>
            </p:cNvSpPr>
            <p:nvPr/>
          </p:nvSpPr>
          <p:spPr bwMode="auto">
            <a:xfrm>
              <a:off x="5387975"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0" name="Rectangle 59"/>
            <p:cNvSpPr>
              <a:spLocks noChangeArrowheads="1"/>
            </p:cNvSpPr>
            <p:nvPr/>
          </p:nvSpPr>
          <p:spPr bwMode="auto">
            <a:xfrm>
              <a:off x="5448300" y="4475163"/>
              <a:ext cx="1265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 CSV to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1" name="Rectangle 60"/>
            <p:cNvSpPr>
              <a:spLocks noChangeArrowheads="1"/>
            </p:cNvSpPr>
            <p:nvPr/>
          </p:nvSpPr>
          <p:spPr bwMode="auto">
            <a:xfrm>
              <a:off x="6589713" y="4475163"/>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2" name="Rectangle 61"/>
            <p:cNvSpPr>
              <a:spLocks noChangeArrowheads="1"/>
            </p:cNvSpPr>
            <p:nvPr/>
          </p:nvSpPr>
          <p:spPr bwMode="auto">
            <a:xfrm>
              <a:off x="6646863" y="4475163"/>
              <a:ext cx="412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ows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3" name="Freeform 62"/>
            <p:cNvSpPr>
              <a:spLocks noEditPoints="1"/>
            </p:cNvSpPr>
            <p:nvPr/>
          </p:nvSpPr>
          <p:spPr bwMode="auto">
            <a:xfrm>
              <a:off x="3949700" y="2759075"/>
              <a:ext cx="3890963" cy="1655763"/>
            </a:xfrm>
            <a:custGeom>
              <a:avLst/>
              <a:gdLst>
                <a:gd name="T0" fmla="*/ 183 w 1036"/>
                <a:gd name="T1" fmla="*/ 10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1 h 440"/>
                <a:gd name="T34" fmla="*/ 867 w 1036"/>
                <a:gd name="T35" fmla="*/ 5 h 440"/>
                <a:gd name="T36" fmla="*/ 908 w 1036"/>
                <a:gd name="T37" fmla="*/ 27 h 440"/>
                <a:gd name="T38" fmla="*/ 934 w 1036"/>
                <a:gd name="T39" fmla="*/ 41 h 440"/>
                <a:gd name="T40" fmla="*/ 974 w 1036"/>
                <a:gd name="T41" fmla="*/ 64 h 440"/>
                <a:gd name="T42" fmla="*/ 1011 w 1036"/>
                <a:gd name="T43" fmla="*/ 114 h 440"/>
                <a:gd name="T44" fmla="*/ 1021 w 1036"/>
                <a:gd name="T45" fmla="*/ 135 h 440"/>
                <a:gd name="T46" fmla="*/ 1025 w 1036"/>
                <a:gd name="T47" fmla="*/ 181 h 440"/>
                <a:gd name="T48" fmla="*/ 1036 w 1036"/>
                <a:gd name="T49" fmla="*/ 211 h 440"/>
                <a:gd name="T50" fmla="*/ 1035 w 1036"/>
                <a:gd name="T51" fmla="*/ 249 h 440"/>
                <a:gd name="T52" fmla="*/ 1017 w 1036"/>
                <a:gd name="T53" fmla="*/ 292 h 440"/>
                <a:gd name="T54" fmla="*/ 1006 w 1036"/>
                <a:gd name="T55" fmla="*/ 319 h 440"/>
                <a:gd name="T56" fmla="*/ 987 w 1036"/>
                <a:gd name="T57" fmla="*/ 362 h 440"/>
                <a:gd name="T58" fmla="*/ 941 w 1036"/>
                <a:gd name="T59" fmla="*/ 403 h 440"/>
                <a:gd name="T60" fmla="*/ 921 w 1036"/>
                <a:gd name="T61" fmla="*/ 415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0 h 440"/>
                <a:gd name="T102" fmla="*/ 80 w 1036"/>
                <a:gd name="T103" fmla="*/ 392 h 440"/>
                <a:gd name="T104" fmla="*/ 38 w 1036"/>
                <a:gd name="T105" fmla="*/ 347 h 440"/>
                <a:gd name="T106" fmla="*/ 26 w 1036"/>
                <a:gd name="T107" fmla="*/ 327 h 440"/>
                <a:gd name="T108" fmla="*/ 16 w 1036"/>
                <a:gd name="T109" fmla="*/ 282 h 440"/>
                <a:gd name="T110" fmla="*/ 10 w 1036"/>
                <a:gd name="T111" fmla="*/ 253 h 440"/>
                <a:gd name="T112" fmla="*/ 0 w 1036"/>
                <a:gd name="T113" fmla="*/ 215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7"/>
                  </a:moveTo>
                  <a:cubicBezTo>
                    <a:pt x="156" y="8"/>
                    <a:pt x="152" y="9"/>
                    <a:pt x="149" y="10"/>
                  </a:cubicBezTo>
                  <a:cubicBezTo>
                    <a:pt x="151" y="18"/>
                    <a:pt x="151" y="18"/>
                    <a:pt x="151" y="18"/>
                  </a:cubicBezTo>
                  <a:cubicBezTo>
                    <a:pt x="154" y="17"/>
                    <a:pt x="158" y="16"/>
                    <a:pt x="161" y="15"/>
                  </a:cubicBezTo>
                  <a:cubicBezTo>
                    <a:pt x="159" y="7"/>
                    <a:pt x="159" y="7"/>
                    <a:pt x="159" y="7"/>
                  </a:cubicBezTo>
                  <a:close/>
                  <a:moveTo>
                    <a:pt x="182" y="3"/>
                  </a:moveTo>
                  <a:cubicBezTo>
                    <a:pt x="177" y="3"/>
                    <a:pt x="172" y="4"/>
                    <a:pt x="167" y="6"/>
                  </a:cubicBezTo>
                  <a:cubicBezTo>
                    <a:pt x="168" y="13"/>
                    <a:pt x="168" y="13"/>
                    <a:pt x="168" y="13"/>
                  </a:cubicBezTo>
                  <a:cubicBezTo>
                    <a:pt x="173" y="12"/>
                    <a:pt x="178" y="11"/>
                    <a:pt x="183" y="10"/>
                  </a:cubicBezTo>
                  <a:cubicBezTo>
                    <a:pt x="182" y="3"/>
                    <a:pt x="182" y="3"/>
                    <a:pt x="182" y="3"/>
                  </a:cubicBezTo>
                  <a:close/>
                  <a:moveTo>
                    <a:pt x="205" y="0"/>
                  </a:moveTo>
                  <a:cubicBezTo>
                    <a:pt x="200" y="1"/>
                    <a:pt x="195" y="1"/>
                    <a:pt x="189" y="2"/>
                  </a:cubicBezTo>
                  <a:cubicBezTo>
                    <a:pt x="190" y="9"/>
                    <a:pt x="190" y="9"/>
                    <a:pt x="190" y="9"/>
                  </a:cubicBezTo>
                  <a:cubicBezTo>
                    <a:pt x="195" y="9"/>
                    <a:pt x="200" y="8"/>
                    <a:pt x="205" y="8"/>
                  </a:cubicBezTo>
                  <a:lnTo>
                    <a:pt x="205" y="0"/>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1"/>
                  </a:moveTo>
                  <a:cubicBezTo>
                    <a:pt x="839" y="1"/>
                    <a:pt x="834" y="0"/>
                    <a:pt x="829" y="0"/>
                  </a:cubicBezTo>
                  <a:cubicBezTo>
                    <a:pt x="829" y="8"/>
                    <a:pt x="829" y="8"/>
                    <a:pt x="829" y="8"/>
                  </a:cubicBezTo>
                  <a:cubicBezTo>
                    <a:pt x="834" y="8"/>
                    <a:pt x="839" y="9"/>
                    <a:pt x="844" y="9"/>
                  </a:cubicBezTo>
                  <a:cubicBezTo>
                    <a:pt x="845" y="1"/>
                    <a:pt x="845" y="1"/>
                    <a:pt x="845" y="1"/>
                  </a:cubicBezTo>
                  <a:close/>
                  <a:moveTo>
                    <a:pt x="867" y="5"/>
                  </a:moveTo>
                  <a:cubicBezTo>
                    <a:pt x="862" y="4"/>
                    <a:pt x="857" y="3"/>
                    <a:pt x="852" y="2"/>
                  </a:cubicBezTo>
                  <a:cubicBezTo>
                    <a:pt x="851" y="10"/>
                    <a:pt x="851" y="10"/>
                    <a:pt x="851" y="10"/>
                  </a:cubicBezTo>
                  <a:cubicBezTo>
                    <a:pt x="856" y="11"/>
                    <a:pt x="861" y="12"/>
                    <a:pt x="866" y="13"/>
                  </a:cubicBezTo>
                  <a:cubicBezTo>
                    <a:pt x="867" y="5"/>
                    <a:pt x="867" y="5"/>
                    <a:pt x="867" y="5"/>
                  </a:cubicBezTo>
                  <a:close/>
                  <a:moveTo>
                    <a:pt x="890" y="11"/>
                  </a:moveTo>
                  <a:cubicBezTo>
                    <a:pt x="885" y="10"/>
                    <a:pt x="880" y="8"/>
                    <a:pt x="875" y="7"/>
                  </a:cubicBezTo>
                  <a:cubicBezTo>
                    <a:pt x="873" y="14"/>
                    <a:pt x="873" y="14"/>
                    <a:pt x="873" y="14"/>
                  </a:cubicBezTo>
                  <a:cubicBezTo>
                    <a:pt x="878" y="16"/>
                    <a:pt x="883" y="17"/>
                    <a:pt x="887" y="19"/>
                  </a:cubicBezTo>
                  <a:cubicBezTo>
                    <a:pt x="890" y="11"/>
                    <a:pt x="890" y="11"/>
                    <a:pt x="890" y="11"/>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3"/>
                  </a:cubicBezTo>
                  <a:cubicBezTo>
                    <a:pt x="915" y="30"/>
                    <a:pt x="915" y="30"/>
                    <a:pt x="915" y="30"/>
                  </a:cubicBezTo>
                  <a:cubicBezTo>
                    <a:pt x="919" y="32"/>
                    <a:pt x="924" y="35"/>
                    <a:pt x="928" y="37"/>
                  </a:cubicBezTo>
                  <a:cubicBezTo>
                    <a:pt x="932" y="31"/>
                    <a:pt x="932" y="31"/>
                    <a:pt x="932" y="31"/>
                  </a:cubicBezTo>
                  <a:close/>
                  <a:moveTo>
                    <a:pt x="951" y="44"/>
                  </a:moveTo>
                  <a:cubicBezTo>
                    <a:pt x="947" y="41"/>
                    <a:pt x="943" y="38"/>
                    <a:pt x="938" y="35"/>
                  </a:cubicBezTo>
                  <a:cubicBezTo>
                    <a:pt x="934" y="41"/>
                    <a:pt x="934" y="41"/>
                    <a:pt x="934" y="41"/>
                  </a:cubicBezTo>
                  <a:cubicBezTo>
                    <a:pt x="938" y="44"/>
                    <a:pt x="942" y="47"/>
                    <a:pt x="946" y="50"/>
                  </a:cubicBezTo>
                  <a:cubicBezTo>
                    <a:pt x="951" y="44"/>
                    <a:pt x="951" y="44"/>
                    <a:pt x="951" y="44"/>
                  </a:cubicBezTo>
                  <a:close/>
                  <a:moveTo>
                    <a:pt x="969" y="59"/>
                  </a:moveTo>
                  <a:cubicBezTo>
                    <a:pt x="965" y="55"/>
                    <a:pt x="961" y="52"/>
                    <a:pt x="957" y="49"/>
                  </a:cubicBezTo>
                  <a:cubicBezTo>
                    <a:pt x="952" y="55"/>
                    <a:pt x="952" y="55"/>
                    <a:pt x="952" y="55"/>
                  </a:cubicBezTo>
                  <a:cubicBezTo>
                    <a:pt x="956" y="58"/>
                    <a:pt x="960" y="61"/>
                    <a:pt x="963" y="64"/>
                  </a:cubicBezTo>
                  <a:cubicBezTo>
                    <a:pt x="969" y="59"/>
                    <a:pt x="969" y="59"/>
                    <a:pt x="969" y="59"/>
                  </a:cubicBezTo>
                  <a:close/>
                  <a:moveTo>
                    <a:pt x="985" y="76"/>
                  </a:moveTo>
                  <a:cubicBezTo>
                    <a:pt x="981" y="72"/>
                    <a:pt x="978" y="68"/>
                    <a:pt x="974" y="64"/>
                  </a:cubicBezTo>
                  <a:cubicBezTo>
                    <a:pt x="969" y="70"/>
                    <a:pt x="969" y="70"/>
                    <a:pt x="969" y="70"/>
                  </a:cubicBezTo>
                  <a:cubicBezTo>
                    <a:pt x="972" y="73"/>
                    <a:pt x="976" y="77"/>
                    <a:pt x="979" y="81"/>
                  </a:cubicBezTo>
                  <a:cubicBezTo>
                    <a:pt x="985" y="76"/>
                    <a:pt x="985" y="76"/>
                    <a:pt x="985" y="76"/>
                  </a:cubicBezTo>
                  <a:close/>
                  <a:moveTo>
                    <a:pt x="999" y="94"/>
                  </a:moveTo>
                  <a:cubicBezTo>
                    <a:pt x="996" y="90"/>
                    <a:pt x="993" y="86"/>
                    <a:pt x="990" y="82"/>
                  </a:cubicBezTo>
                  <a:cubicBezTo>
                    <a:pt x="984" y="86"/>
                    <a:pt x="984" y="86"/>
                    <a:pt x="984" y="86"/>
                  </a:cubicBezTo>
                  <a:cubicBezTo>
                    <a:pt x="987" y="90"/>
                    <a:pt x="990" y="94"/>
                    <a:pt x="992" y="98"/>
                  </a:cubicBezTo>
                  <a:lnTo>
                    <a:pt x="999" y="94"/>
                  </a:lnTo>
                  <a:close/>
                  <a:moveTo>
                    <a:pt x="1011" y="114"/>
                  </a:moveTo>
                  <a:cubicBezTo>
                    <a:pt x="1008" y="109"/>
                    <a:pt x="1006" y="105"/>
                    <a:pt x="1003" y="101"/>
                  </a:cubicBezTo>
                  <a:cubicBezTo>
                    <a:pt x="997" y="105"/>
                    <a:pt x="997" y="105"/>
                    <a:pt x="997" y="105"/>
                  </a:cubicBezTo>
                  <a:cubicBezTo>
                    <a:pt x="999" y="109"/>
                    <a:pt x="1002" y="113"/>
                    <a:pt x="1004" y="118"/>
                  </a:cubicBezTo>
                  <a:cubicBezTo>
                    <a:pt x="1011" y="114"/>
                    <a:pt x="1011" y="114"/>
                    <a:pt x="1011" y="114"/>
                  </a:cubicBezTo>
                  <a:close/>
                  <a:moveTo>
                    <a:pt x="1021" y="135"/>
                  </a:moveTo>
                  <a:cubicBezTo>
                    <a:pt x="1019" y="130"/>
                    <a:pt x="1017" y="126"/>
                    <a:pt x="1014" y="121"/>
                  </a:cubicBezTo>
                  <a:cubicBezTo>
                    <a:pt x="1007" y="124"/>
                    <a:pt x="1007" y="124"/>
                    <a:pt x="1007" y="124"/>
                  </a:cubicBezTo>
                  <a:cubicBezTo>
                    <a:pt x="1010" y="129"/>
                    <a:pt x="1012" y="133"/>
                    <a:pt x="1014" y="138"/>
                  </a:cubicBezTo>
                  <a:cubicBezTo>
                    <a:pt x="1021" y="135"/>
                    <a:pt x="1021" y="135"/>
                    <a:pt x="1021" y="135"/>
                  </a:cubicBezTo>
                  <a:close/>
                  <a:moveTo>
                    <a:pt x="1028" y="157"/>
                  </a:moveTo>
                  <a:cubicBezTo>
                    <a:pt x="1027" y="152"/>
                    <a:pt x="1025" y="147"/>
                    <a:pt x="1023" y="142"/>
                  </a:cubicBezTo>
                  <a:cubicBezTo>
                    <a:pt x="1016" y="145"/>
                    <a:pt x="1016" y="145"/>
                    <a:pt x="1016" y="145"/>
                  </a:cubicBezTo>
                  <a:cubicBezTo>
                    <a:pt x="1018" y="150"/>
                    <a:pt x="1019" y="154"/>
                    <a:pt x="1021" y="159"/>
                  </a:cubicBezTo>
                  <a:cubicBezTo>
                    <a:pt x="1028" y="157"/>
                    <a:pt x="1028" y="157"/>
                    <a:pt x="1028" y="157"/>
                  </a:cubicBezTo>
                  <a:close/>
                  <a:moveTo>
                    <a:pt x="1033" y="180"/>
                  </a:moveTo>
                  <a:cubicBezTo>
                    <a:pt x="1032" y="175"/>
                    <a:pt x="1031" y="170"/>
                    <a:pt x="1030" y="165"/>
                  </a:cubicBezTo>
                  <a:cubicBezTo>
                    <a:pt x="1023" y="166"/>
                    <a:pt x="1023" y="166"/>
                    <a:pt x="1023" y="166"/>
                  </a:cubicBezTo>
                  <a:cubicBezTo>
                    <a:pt x="1024" y="171"/>
                    <a:pt x="1025" y="176"/>
                    <a:pt x="1025" y="181"/>
                  </a:cubicBezTo>
                  <a:cubicBezTo>
                    <a:pt x="1033" y="180"/>
                    <a:pt x="1033" y="180"/>
                    <a:pt x="1033" y="180"/>
                  </a:cubicBezTo>
                  <a:close/>
                  <a:moveTo>
                    <a:pt x="1036" y="203"/>
                  </a:moveTo>
                  <a:cubicBezTo>
                    <a:pt x="1035" y="198"/>
                    <a:pt x="1035" y="193"/>
                    <a:pt x="1034" y="188"/>
                  </a:cubicBezTo>
                  <a:cubicBezTo>
                    <a:pt x="1027" y="188"/>
                    <a:pt x="1027" y="188"/>
                    <a:pt x="1027" y="188"/>
                  </a:cubicBezTo>
                  <a:cubicBezTo>
                    <a:pt x="1027" y="193"/>
                    <a:pt x="1028" y="198"/>
                    <a:pt x="1028" y="203"/>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49"/>
                  </a:moveTo>
                  <a:cubicBezTo>
                    <a:pt x="1035" y="244"/>
                    <a:pt x="1036" y="239"/>
                    <a:pt x="1036" y="234"/>
                  </a:cubicBezTo>
                  <a:cubicBezTo>
                    <a:pt x="1028" y="233"/>
                    <a:pt x="1028" y="233"/>
                    <a:pt x="1028" y="233"/>
                  </a:cubicBezTo>
                  <a:cubicBezTo>
                    <a:pt x="1028" y="238"/>
                    <a:pt x="1027" y="243"/>
                    <a:pt x="1027" y="248"/>
                  </a:cubicBezTo>
                  <a:cubicBezTo>
                    <a:pt x="1035" y="249"/>
                    <a:pt x="1035" y="249"/>
                    <a:pt x="1035" y="249"/>
                  </a:cubicBezTo>
                  <a:close/>
                  <a:moveTo>
                    <a:pt x="1031" y="272"/>
                  </a:moveTo>
                  <a:cubicBezTo>
                    <a:pt x="1032" y="267"/>
                    <a:pt x="1033" y="262"/>
                    <a:pt x="1034" y="257"/>
                  </a:cubicBezTo>
                  <a:cubicBezTo>
                    <a:pt x="1026" y="256"/>
                    <a:pt x="1026" y="256"/>
                    <a:pt x="1026" y="256"/>
                  </a:cubicBezTo>
                  <a:cubicBezTo>
                    <a:pt x="1025" y="261"/>
                    <a:pt x="1024" y="266"/>
                    <a:pt x="1023" y="270"/>
                  </a:cubicBezTo>
                  <a:lnTo>
                    <a:pt x="1031" y="272"/>
                  </a:lnTo>
                  <a:close/>
                  <a:moveTo>
                    <a:pt x="1025" y="294"/>
                  </a:moveTo>
                  <a:cubicBezTo>
                    <a:pt x="1026" y="290"/>
                    <a:pt x="1028" y="285"/>
                    <a:pt x="1029" y="280"/>
                  </a:cubicBezTo>
                  <a:cubicBezTo>
                    <a:pt x="1022" y="278"/>
                    <a:pt x="1022" y="278"/>
                    <a:pt x="1022" y="278"/>
                  </a:cubicBezTo>
                  <a:cubicBezTo>
                    <a:pt x="1020" y="282"/>
                    <a:pt x="1019" y="287"/>
                    <a:pt x="1017" y="292"/>
                  </a:cubicBezTo>
                  <a:lnTo>
                    <a:pt x="1025" y="294"/>
                  </a:lnTo>
                  <a:close/>
                  <a:moveTo>
                    <a:pt x="1016" y="316"/>
                  </a:moveTo>
                  <a:cubicBezTo>
                    <a:pt x="1018" y="311"/>
                    <a:pt x="1020" y="307"/>
                    <a:pt x="1022" y="302"/>
                  </a:cubicBezTo>
                  <a:cubicBezTo>
                    <a:pt x="1015" y="299"/>
                    <a:pt x="1015" y="299"/>
                    <a:pt x="1015" y="299"/>
                  </a:cubicBezTo>
                  <a:cubicBezTo>
                    <a:pt x="1013" y="304"/>
                    <a:pt x="1011" y="308"/>
                    <a:pt x="1009" y="313"/>
                  </a:cubicBezTo>
                  <a:cubicBezTo>
                    <a:pt x="1016" y="316"/>
                    <a:pt x="1016" y="316"/>
                    <a:pt x="1016" y="316"/>
                  </a:cubicBezTo>
                  <a:close/>
                  <a:moveTo>
                    <a:pt x="1005" y="336"/>
                  </a:moveTo>
                  <a:cubicBezTo>
                    <a:pt x="1008" y="332"/>
                    <a:pt x="1010" y="328"/>
                    <a:pt x="1013" y="323"/>
                  </a:cubicBezTo>
                  <a:cubicBezTo>
                    <a:pt x="1006" y="319"/>
                    <a:pt x="1006" y="319"/>
                    <a:pt x="1006" y="319"/>
                  </a:cubicBezTo>
                  <a:cubicBezTo>
                    <a:pt x="1003" y="324"/>
                    <a:pt x="1001" y="328"/>
                    <a:pt x="998" y="332"/>
                  </a:cubicBezTo>
                  <a:cubicBezTo>
                    <a:pt x="1005" y="336"/>
                    <a:pt x="1005" y="336"/>
                    <a:pt x="1005" y="336"/>
                  </a:cubicBezTo>
                  <a:close/>
                  <a:moveTo>
                    <a:pt x="992" y="356"/>
                  </a:moveTo>
                  <a:cubicBezTo>
                    <a:pt x="995" y="352"/>
                    <a:pt x="998" y="347"/>
                    <a:pt x="1001" y="343"/>
                  </a:cubicBezTo>
                  <a:cubicBezTo>
                    <a:pt x="994" y="339"/>
                    <a:pt x="994" y="339"/>
                    <a:pt x="994" y="339"/>
                  </a:cubicBezTo>
                  <a:cubicBezTo>
                    <a:pt x="992" y="343"/>
                    <a:pt x="989" y="347"/>
                    <a:pt x="986" y="351"/>
                  </a:cubicBezTo>
                  <a:lnTo>
                    <a:pt x="992" y="356"/>
                  </a:lnTo>
                  <a:close/>
                  <a:moveTo>
                    <a:pt x="977" y="373"/>
                  </a:moveTo>
                  <a:cubicBezTo>
                    <a:pt x="980" y="370"/>
                    <a:pt x="984" y="366"/>
                    <a:pt x="987" y="362"/>
                  </a:cubicBezTo>
                  <a:cubicBezTo>
                    <a:pt x="981" y="357"/>
                    <a:pt x="981" y="357"/>
                    <a:pt x="981" y="357"/>
                  </a:cubicBezTo>
                  <a:cubicBezTo>
                    <a:pt x="978" y="361"/>
                    <a:pt x="975" y="364"/>
                    <a:pt x="971" y="368"/>
                  </a:cubicBezTo>
                  <a:cubicBezTo>
                    <a:pt x="977" y="373"/>
                    <a:pt x="977" y="373"/>
                    <a:pt x="977" y="373"/>
                  </a:cubicBezTo>
                  <a:close/>
                  <a:moveTo>
                    <a:pt x="960" y="389"/>
                  </a:moveTo>
                  <a:cubicBezTo>
                    <a:pt x="964" y="386"/>
                    <a:pt x="968" y="382"/>
                    <a:pt x="971" y="379"/>
                  </a:cubicBezTo>
                  <a:cubicBezTo>
                    <a:pt x="966" y="373"/>
                    <a:pt x="966" y="373"/>
                    <a:pt x="966" y="373"/>
                  </a:cubicBezTo>
                  <a:cubicBezTo>
                    <a:pt x="962" y="377"/>
                    <a:pt x="959" y="380"/>
                    <a:pt x="955" y="383"/>
                  </a:cubicBezTo>
                  <a:cubicBezTo>
                    <a:pt x="960" y="389"/>
                    <a:pt x="960" y="389"/>
                    <a:pt x="960" y="389"/>
                  </a:cubicBezTo>
                  <a:close/>
                  <a:moveTo>
                    <a:pt x="941" y="403"/>
                  </a:moveTo>
                  <a:cubicBezTo>
                    <a:pt x="946" y="400"/>
                    <a:pt x="950" y="397"/>
                    <a:pt x="954" y="394"/>
                  </a:cubicBezTo>
                  <a:cubicBezTo>
                    <a:pt x="949" y="388"/>
                    <a:pt x="949" y="388"/>
                    <a:pt x="949" y="388"/>
                  </a:cubicBezTo>
                  <a:cubicBezTo>
                    <a:pt x="945" y="391"/>
                    <a:pt x="941" y="394"/>
                    <a:pt x="937" y="397"/>
                  </a:cubicBezTo>
                  <a:cubicBezTo>
                    <a:pt x="941" y="403"/>
                    <a:pt x="941" y="403"/>
                    <a:pt x="941" y="403"/>
                  </a:cubicBezTo>
                  <a:close/>
                  <a:moveTo>
                    <a:pt x="921" y="415"/>
                  </a:moveTo>
                  <a:cubicBezTo>
                    <a:pt x="926" y="413"/>
                    <a:pt x="930" y="410"/>
                    <a:pt x="935" y="407"/>
                  </a:cubicBezTo>
                  <a:cubicBezTo>
                    <a:pt x="931" y="401"/>
                    <a:pt x="931" y="401"/>
                    <a:pt x="931" y="401"/>
                  </a:cubicBezTo>
                  <a:cubicBezTo>
                    <a:pt x="927" y="404"/>
                    <a:pt x="922" y="406"/>
                    <a:pt x="918" y="408"/>
                  </a:cubicBezTo>
                  <a:cubicBezTo>
                    <a:pt x="921" y="415"/>
                    <a:pt x="921" y="415"/>
                    <a:pt x="921" y="415"/>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2"/>
                  </a:moveTo>
                  <a:cubicBezTo>
                    <a:pt x="883" y="431"/>
                    <a:pt x="888" y="429"/>
                    <a:pt x="893" y="428"/>
                  </a:cubicBezTo>
                  <a:cubicBezTo>
                    <a:pt x="890" y="420"/>
                    <a:pt x="890" y="420"/>
                    <a:pt x="890" y="420"/>
                  </a:cubicBezTo>
                  <a:cubicBezTo>
                    <a:pt x="886" y="422"/>
                    <a:pt x="881" y="424"/>
                    <a:pt x="876" y="425"/>
                  </a:cubicBezTo>
                  <a:lnTo>
                    <a:pt x="878" y="432"/>
                  </a:lnTo>
                  <a:close/>
                  <a:moveTo>
                    <a:pt x="856" y="437"/>
                  </a:moveTo>
                  <a:cubicBezTo>
                    <a:pt x="861" y="436"/>
                    <a:pt x="866" y="435"/>
                    <a:pt x="871" y="434"/>
                  </a:cubicBezTo>
                  <a:cubicBezTo>
                    <a:pt x="869" y="427"/>
                    <a:pt x="869" y="427"/>
                    <a:pt x="869" y="427"/>
                  </a:cubicBezTo>
                  <a:cubicBezTo>
                    <a:pt x="864" y="428"/>
                    <a:pt x="859" y="429"/>
                    <a:pt x="854" y="430"/>
                  </a:cubicBezTo>
                  <a:cubicBezTo>
                    <a:pt x="856" y="437"/>
                    <a:pt x="856" y="437"/>
                    <a:pt x="856" y="437"/>
                  </a:cubicBezTo>
                  <a:close/>
                  <a:moveTo>
                    <a:pt x="832" y="440"/>
                  </a:moveTo>
                  <a:cubicBezTo>
                    <a:pt x="838" y="439"/>
                    <a:pt x="843" y="439"/>
                    <a:pt x="848" y="438"/>
                  </a:cubicBezTo>
                  <a:cubicBezTo>
                    <a:pt x="847" y="431"/>
                    <a:pt x="847" y="431"/>
                    <a:pt x="847" y="431"/>
                  </a:cubicBezTo>
                  <a:cubicBezTo>
                    <a:pt x="842" y="431"/>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close/>
                  <a:moveTo>
                    <a:pt x="16" y="306"/>
                  </a:moveTo>
                  <a:cubicBezTo>
                    <a:pt x="18" y="311"/>
                    <a:pt x="20" y="316"/>
                    <a:pt x="22" y="320"/>
                  </a:cubicBezTo>
                  <a:cubicBezTo>
                    <a:pt x="29" y="317"/>
                    <a:pt x="29" y="317"/>
                    <a:pt x="29" y="317"/>
                  </a:cubicBezTo>
                  <a:cubicBezTo>
                    <a:pt x="27" y="312"/>
                    <a:pt x="25" y="308"/>
                    <a:pt x="23" y="303"/>
                  </a:cubicBezTo>
                  <a:lnTo>
                    <a:pt x="16" y="306"/>
                  </a:lnTo>
                  <a:close/>
                  <a:moveTo>
                    <a:pt x="8" y="284"/>
                  </a:moveTo>
                  <a:cubicBezTo>
                    <a:pt x="10" y="289"/>
                    <a:pt x="11" y="294"/>
                    <a:pt x="13" y="299"/>
                  </a:cubicBezTo>
                  <a:cubicBezTo>
                    <a:pt x="20" y="296"/>
                    <a:pt x="20" y="296"/>
                    <a:pt x="20" y="296"/>
                  </a:cubicBezTo>
                  <a:cubicBezTo>
                    <a:pt x="19" y="292"/>
                    <a:pt x="17" y="287"/>
                    <a:pt x="16" y="282"/>
                  </a:cubicBezTo>
                  <a:lnTo>
                    <a:pt x="8" y="284"/>
                  </a:ln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cubicBezTo>
                    <a:pt x="0" y="238"/>
                    <a:pt x="0" y="238"/>
                    <a:pt x="0" y="238"/>
                  </a:cubicBez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75"/>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76"/>
            <p:cNvSpPr>
              <a:spLocks/>
            </p:cNvSpPr>
            <p:nvPr/>
          </p:nvSpPr>
          <p:spPr bwMode="auto">
            <a:xfrm>
              <a:off x="4738688" y="3376613"/>
              <a:ext cx="450850" cy="492125"/>
            </a:xfrm>
            <a:custGeom>
              <a:avLst/>
              <a:gdLst>
                <a:gd name="T0" fmla="*/ 267 w 284"/>
                <a:gd name="T1" fmla="*/ 59 h 310"/>
                <a:gd name="T2" fmla="*/ 225 w 284"/>
                <a:gd name="T3" fmla="*/ 16 h 310"/>
                <a:gd name="T4" fmla="*/ 208 w 284"/>
                <a:gd name="T5" fmla="*/ 0 h 310"/>
                <a:gd name="T6" fmla="*/ 206 w 284"/>
                <a:gd name="T7" fmla="*/ 0 h 310"/>
                <a:gd name="T8" fmla="*/ 0 w 284"/>
                <a:gd name="T9" fmla="*/ 0 h 310"/>
                <a:gd name="T10" fmla="*/ 0 w 284"/>
                <a:gd name="T11" fmla="*/ 310 h 310"/>
                <a:gd name="T12" fmla="*/ 284 w 284"/>
                <a:gd name="T13" fmla="*/ 310 h 310"/>
                <a:gd name="T14" fmla="*/ 284 w 284"/>
                <a:gd name="T15" fmla="*/ 78 h 310"/>
                <a:gd name="T16" fmla="*/ 284 w 284"/>
                <a:gd name="T17" fmla="*/ 76 h 310"/>
                <a:gd name="T18" fmla="*/ 267 w 284"/>
                <a:gd name="T19" fmla="*/ 5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310">
                  <a:moveTo>
                    <a:pt x="267" y="59"/>
                  </a:moveTo>
                  <a:lnTo>
                    <a:pt x="225" y="16"/>
                  </a:lnTo>
                  <a:lnTo>
                    <a:pt x="208" y="0"/>
                  </a:lnTo>
                  <a:lnTo>
                    <a:pt x="206" y="0"/>
                  </a:lnTo>
                  <a:lnTo>
                    <a:pt x="0" y="0"/>
                  </a:lnTo>
                  <a:lnTo>
                    <a:pt x="0" y="310"/>
                  </a:lnTo>
                  <a:lnTo>
                    <a:pt x="284" y="310"/>
                  </a:lnTo>
                  <a:lnTo>
                    <a:pt x="284" y="78"/>
                  </a:lnTo>
                  <a:lnTo>
                    <a:pt x="284" y="76"/>
                  </a:lnTo>
                  <a:lnTo>
                    <a:pt x="267"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7"/>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close/>
                </a:path>
              </a:pathLst>
            </a:custGeom>
            <a:solidFill>
              <a:srgbClr val="CC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8"/>
            <p:cNvSpPr>
              <a:spLocks/>
            </p:cNvSpPr>
            <p:nvPr/>
          </p:nvSpPr>
          <p:spPr bwMode="auto">
            <a:xfrm>
              <a:off x="4765675" y="3402013"/>
              <a:ext cx="396875" cy="441325"/>
            </a:xfrm>
            <a:custGeom>
              <a:avLst/>
              <a:gdLst>
                <a:gd name="T0" fmla="*/ 189 w 250"/>
                <a:gd name="T1" fmla="*/ 0 h 278"/>
                <a:gd name="T2" fmla="*/ 0 w 250"/>
                <a:gd name="T3" fmla="*/ 0 h 278"/>
                <a:gd name="T4" fmla="*/ 0 w 250"/>
                <a:gd name="T5" fmla="*/ 278 h 278"/>
                <a:gd name="T6" fmla="*/ 250 w 250"/>
                <a:gd name="T7" fmla="*/ 278 h 278"/>
                <a:gd name="T8" fmla="*/ 250 w 250"/>
                <a:gd name="T9" fmla="*/ 62 h 278"/>
                <a:gd name="T10" fmla="*/ 189 w 250"/>
                <a:gd name="T11" fmla="*/ 62 h 278"/>
                <a:gd name="T12" fmla="*/ 189 w 250"/>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250" h="278">
                  <a:moveTo>
                    <a:pt x="189" y="0"/>
                  </a:moveTo>
                  <a:lnTo>
                    <a:pt x="0" y="0"/>
                  </a:lnTo>
                  <a:lnTo>
                    <a:pt x="0" y="278"/>
                  </a:lnTo>
                  <a:lnTo>
                    <a:pt x="250" y="278"/>
                  </a:lnTo>
                  <a:lnTo>
                    <a:pt x="250" y="62"/>
                  </a:lnTo>
                  <a:lnTo>
                    <a:pt x="189" y="62"/>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79"/>
            <p:cNvSpPr>
              <a:spLocks noChangeArrowheads="1"/>
            </p:cNvSpPr>
            <p:nvPr/>
          </p:nvSpPr>
          <p:spPr bwMode="auto">
            <a:xfrm>
              <a:off x="4821238" y="3549650"/>
              <a:ext cx="382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a:ln>
                    <a:noFill/>
                  </a:ln>
                  <a:solidFill>
                    <a:srgbClr val="0072C6"/>
                  </a:solidFill>
                  <a:effectLst/>
                  <a:uLnTx/>
                  <a:uFillTx/>
                  <a:latin typeface="Segoe UI Black" panose="020B0A02040204020203" pitchFamily="34" charset="0"/>
                </a:rPr>
                <a:t>CSV</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92" name="Group 91"/>
          <p:cNvGrpSpPr/>
          <p:nvPr/>
        </p:nvGrpSpPr>
        <p:grpSpPr>
          <a:xfrm>
            <a:off x="7983538" y="2759075"/>
            <a:ext cx="2176462" cy="2239963"/>
            <a:chOff x="7983538" y="2759075"/>
            <a:chExt cx="2176462" cy="2239963"/>
          </a:xfrm>
        </p:grpSpPr>
        <p:sp>
          <p:nvSpPr>
            <p:cNvPr id="8" name="Freeform 7"/>
            <p:cNvSpPr>
              <a:spLocks noEditPoints="1"/>
            </p:cNvSpPr>
            <p:nvPr/>
          </p:nvSpPr>
          <p:spPr bwMode="auto">
            <a:xfrm>
              <a:off x="8509000" y="2759075"/>
              <a:ext cx="1651000" cy="1655763"/>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cubicBezTo>
                    <a:pt x="430" y="52"/>
                    <a:pt x="430" y="52"/>
                    <a:pt x="430" y="52"/>
                  </a:cubicBez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9012238" y="4475163"/>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9"/>
            <p:cNvSpPr>
              <a:spLocks noChangeArrowheads="1"/>
            </p:cNvSpPr>
            <p:nvPr/>
          </p:nvSpPr>
          <p:spPr bwMode="auto">
            <a:xfrm>
              <a:off x="9097963" y="4475163"/>
              <a:ext cx="701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ower BI</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 name="Rectangle 10"/>
            <p:cNvSpPr>
              <a:spLocks noChangeArrowheads="1"/>
            </p:cNvSpPr>
            <p:nvPr/>
          </p:nvSpPr>
          <p:spPr bwMode="auto">
            <a:xfrm>
              <a:off x="8820150" y="4694238"/>
              <a:ext cx="420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Cha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 name="Rectangle 11"/>
            <p:cNvSpPr>
              <a:spLocks noChangeArrowheads="1"/>
            </p:cNvSpPr>
            <p:nvPr/>
          </p:nvSpPr>
          <p:spPr bwMode="auto">
            <a:xfrm>
              <a:off x="9117013" y="46942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3" name="Rectangle 12"/>
            <p:cNvSpPr>
              <a:spLocks noChangeArrowheads="1"/>
            </p:cNvSpPr>
            <p:nvPr/>
          </p:nvSpPr>
          <p:spPr bwMode="auto">
            <a:xfrm>
              <a:off x="9185275" y="4694238"/>
              <a:ext cx="8143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 graphic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0" name="Freeform 19"/>
            <p:cNvSpPr>
              <a:spLocks noEditPoints="1"/>
            </p:cNvSpPr>
            <p:nvPr/>
          </p:nvSpPr>
          <p:spPr bwMode="auto">
            <a:xfrm>
              <a:off x="7983538" y="3571875"/>
              <a:ext cx="295275" cy="30163"/>
            </a:xfrm>
            <a:custGeom>
              <a:avLst/>
              <a:gdLst>
                <a:gd name="T0" fmla="*/ 168 w 186"/>
                <a:gd name="T1" fmla="*/ 19 h 19"/>
                <a:gd name="T2" fmla="*/ 186 w 186"/>
                <a:gd name="T3" fmla="*/ 19 h 19"/>
                <a:gd name="T4" fmla="*/ 186 w 186"/>
                <a:gd name="T5" fmla="*/ 0 h 19"/>
                <a:gd name="T6" fmla="*/ 168 w 186"/>
                <a:gd name="T7" fmla="*/ 0 h 19"/>
                <a:gd name="T8" fmla="*/ 168 w 186"/>
                <a:gd name="T9" fmla="*/ 19 h 19"/>
                <a:gd name="T10" fmla="*/ 168 w 186"/>
                <a:gd name="T11" fmla="*/ 19 h 19"/>
                <a:gd name="T12" fmla="*/ 168 w 186"/>
                <a:gd name="T13" fmla="*/ 19 h 19"/>
                <a:gd name="T14" fmla="*/ 168 w 186"/>
                <a:gd name="T15" fmla="*/ 0 h 19"/>
                <a:gd name="T16" fmla="*/ 168 w 186"/>
                <a:gd name="T17" fmla="*/ 0 h 19"/>
                <a:gd name="T18" fmla="*/ 168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8" y="19"/>
                  </a:moveTo>
                  <a:lnTo>
                    <a:pt x="186" y="19"/>
                  </a:lnTo>
                  <a:lnTo>
                    <a:pt x="186"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0"/>
            <p:cNvSpPr>
              <a:spLocks/>
            </p:cNvSpPr>
            <p:nvPr/>
          </p:nvSpPr>
          <p:spPr bwMode="auto">
            <a:xfrm>
              <a:off x="8256588" y="3511550"/>
              <a:ext cx="131763" cy="150813"/>
            </a:xfrm>
            <a:custGeom>
              <a:avLst/>
              <a:gdLst>
                <a:gd name="T0" fmla="*/ 0 w 83"/>
                <a:gd name="T1" fmla="*/ 95 h 95"/>
                <a:gd name="T2" fmla="*/ 83 w 83"/>
                <a:gd name="T3" fmla="*/ 48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Rectangle 80"/>
            <p:cNvSpPr>
              <a:spLocks noChangeArrowheads="1"/>
            </p:cNvSpPr>
            <p:nvPr/>
          </p:nvSpPr>
          <p:spPr bwMode="auto">
            <a:xfrm>
              <a:off x="8847138" y="3602038"/>
              <a:ext cx="171450" cy="496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81"/>
            <p:cNvSpPr>
              <a:spLocks noChangeArrowheads="1"/>
            </p:cNvSpPr>
            <p:nvPr/>
          </p:nvSpPr>
          <p:spPr bwMode="auto">
            <a:xfrm>
              <a:off x="9113838" y="3467100"/>
              <a:ext cx="171450" cy="6318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a:spLocks noChangeArrowheads="1"/>
            </p:cNvSpPr>
            <p:nvPr/>
          </p:nvSpPr>
          <p:spPr bwMode="auto">
            <a:xfrm>
              <a:off x="9383713" y="3681413"/>
              <a:ext cx="173038" cy="41751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3"/>
            <p:cNvSpPr>
              <a:spLocks noChangeArrowheads="1"/>
            </p:cNvSpPr>
            <p:nvPr/>
          </p:nvSpPr>
          <p:spPr bwMode="auto">
            <a:xfrm>
              <a:off x="9650413" y="3533775"/>
              <a:ext cx="173038" cy="56515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4"/>
            <p:cNvSpPr>
              <a:spLocks/>
            </p:cNvSpPr>
            <p:nvPr/>
          </p:nvSpPr>
          <p:spPr bwMode="auto">
            <a:xfrm>
              <a:off x="8905875" y="3176588"/>
              <a:ext cx="868363" cy="339725"/>
            </a:xfrm>
            <a:custGeom>
              <a:avLst/>
              <a:gdLst>
                <a:gd name="T0" fmla="*/ 346 w 547"/>
                <a:gd name="T1" fmla="*/ 214 h 214"/>
                <a:gd name="T2" fmla="*/ 225 w 547"/>
                <a:gd name="T3" fmla="*/ 38 h 214"/>
                <a:gd name="T4" fmla="*/ 17 w 547"/>
                <a:gd name="T5" fmla="*/ 192 h 214"/>
                <a:gd name="T6" fmla="*/ 0 w 547"/>
                <a:gd name="T7" fmla="*/ 169 h 214"/>
                <a:gd name="T8" fmla="*/ 230 w 547"/>
                <a:gd name="T9" fmla="*/ 0 h 214"/>
                <a:gd name="T10" fmla="*/ 351 w 547"/>
                <a:gd name="T11" fmla="*/ 173 h 214"/>
                <a:gd name="T12" fmla="*/ 535 w 547"/>
                <a:gd name="T13" fmla="*/ 10 h 214"/>
                <a:gd name="T14" fmla="*/ 547 w 547"/>
                <a:gd name="T15" fmla="*/ 24 h 214"/>
                <a:gd name="T16" fmla="*/ 537 w 547"/>
                <a:gd name="T17" fmla="*/ 33 h 214"/>
                <a:gd name="T18" fmla="*/ 542 w 547"/>
                <a:gd name="T19" fmla="*/ 41 h 214"/>
                <a:gd name="T20" fmla="*/ 346 w 547"/>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4">
                  <a:moveTo>
                    <a:pt x="346" y="214"/>
                  </a:moveTo>
                  <a:lnTo>
                    <a:pt x="225" y="38"/>
                  </a:lnTo>
                  <a:lnTo>
                    <a:pt x="17" y="192"/>
                  </a:lnTo>
                  <a:lnTo>
                    <a:pt x="0" y="169"/>
                  </a:lnTo>
                  <a:lnTo>
                    <a:pt x="230" y="0"/>
                  </a:lnTo>
                  <a:lnTo>
                    <a:pt x="351" y="173"/>
                  </a:lnTo>
                  <a:lnTo>
                    <a:pt x="535" y="10"/>
                  </a:lnTo>
                  <a:lnTo>
                    <a:pt x="547" y="24"/>
                  </a:lnTo>
                  <a:lnTo>
                    <a:pt x="537" y="33"/>
                  </a:lnTo>
                  <a:lnTo>
                    <a:pt x="542" y="41"/>
                  </a:lnTo>
                  <a:lnTo>
                    <a:pt x="346" y="21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85"/>
            <p:cNvSpPr>
              <a:spLocks noChangeArrowheads="1"/>
            </p:cNvSpPr>
            <p:nvPr/>
          </p:nvSpPr>
          <p:spPr bwMode="auto">
            <a:xfrm>
              <a:off x="8847138" y="3402013"/>
              <a:ext cx="127000"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86"/>
            <p:cNvSpPr>
              <a:spLocks noChangeArrowheads="1"/>
            </p:cNvSpPr>
            <p:nvPr/>
          </p:nvSpPr>
          <p:spPr bwMode="auto">
            <a:xfrm>
              <a:off x="9202738" y="3151188"/>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87"/>
            <p:cNvSpPr>
              <a:spLocks noChangeArrowheads="1"/>
            </p:cNvSpPr>
            <p:nvPr/>
          </p:nvSpPr>
          <p:spPr bwMode="auto">
            <a:xfrm>
              <a:off x="9386888" y="3421063"/>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88"/>
            <p:cNvSpPr>
              <a:spLocks noChangeArrowheads="1"/>
            </p:cNvSpPr>
            <p:nvPr/>
          </p:nvSpPr>
          <p:spPr bwMode="auto">
            <a:xfrm>
              <a:off x="9694863" y="3157538"/>
              <a:ext cx="128588" cy="12858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0"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1"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Azure service event processing</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151907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057400" y="1905000"/>
            <a:ext cx="80772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57400" y="1905000"/>
            <a:ext cx="1727201" cy="3086100"/>
            <a:chOff x="2057400" y="1905000"/>
            <a:chExt cx="1727201" cy="3086100"/>
          </a:xfrm>
        </p:grpSpPr>
        <p:sp>
          <p:nvSpPr>
            <p:cNvPr id="6" name="Rectangle 5"/>
            <p:cNvSpPr>
              <a:spLocks noChangeArrowheads="1"/>
            </p:cNvSpPr>
            <p:nvPr/>
          </p:nvSpPr>
          <p:spPr bwMode="auto">
            <a:xfrm>
              <a:off x="2057400" y="4471988"/>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Excel file saved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6"/>
            <p:cNvSpPr>
              <a:spLocks noChangeArrowheads="1"/>
            </p:cNvSpPr>
            <p:nvPr/>
          </p:nvSpPr>
          <p:spPr bwMode="auto">
            <a:xfrm>
              <a:off x="2159000" y="4686300"/>
              <a:ext cx="1081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to OneDrive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5" name="Freeform 14"/>
            <p:cNvSpPr>
              <a:spLocks noEditPoints="1"/>
            </p:cNvSpPr>
            <p:nvPr/>
          </p:nvSpPr>
          <p:spPr bwMode="auto">
            <a:xfrm>
              <a:off x="2601913" y="2541588"/>
              <a:ext cx="30163" cy="296863"/>
            </a:xfrm>
            <a:custGeom>
              <a:avLst/>
              <a:gdLst>
                <a:gd name="T0" fmla="*/ 0 w 19"/>
                <a:gd name="T1" fmla="*/ 165 h 187"/>
                <a:gd name="T2" fmla="*/ 0 w 19"/>
                <a:gd name="T3" fmla="*/ 187 h 187"/>
                <a:gd name="T4" fmla="*/ 19 w 19"/>
                <a:gd name="T5" fmla="*/ 187 h 187"/>
                <a:gd name="T6" fmla="*/ 19 w 19"/>
                <a:gd name="T7" fmla="*/ 165 h 187"/>
                <a:gd name="T8" fmla="*/ 0 w 19"/>
                <a:gd name="T9" fmla="*/ 165 h 187"/>
                <a:gd name="T10" fmla="*/ 0 w 19"/>
                <a:gd name="T11" fmla="*/ 165 h 187"/>
                <a:gd name="T12" fmla="*/ 0 w 19"/>
                <a:gd name="T13" fmla="*/ 165 h 187"/>
                <a:gd name="T14" fmla="*/ 19 w 19"/>
                <a:gd name="T15" fmla="*/ 165 h 187"/>
                <a:gd name="T16" fmla="*/ 19 w 19"/>
                <a:gd name="T17" fmla="*/ 165 h 187"/>
                <a:gd name="T18" fmla="*/ 0 w 19"/>
                <a:gd name="T19" fmla="*/ 165 h 187"/>
                <a:gd name="T20" fmla="*/ 0 w 19"/>
                <a:gd name="T21" fmla="*/ 111 h 187"/>
                <a:gd name="T22" fmla="*/ 0 w 19"/>
                <a:gd name="T23" fmla="*/ 149 h 187"/>
                <a:gd name="T24" fmla="*/ 19 w 19"/>
                <a:gd name="T25" fmla="*/ 149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5"/>
                  </a:moveTo>
                  <a:lnTo>
                    <a:pt x="0" y="187"/>
                  </a:lnTo>
                  <a:lnTo>
                    <a:pt x="19" y="187"/>
                  </a:lnTo>
                  <a:lnTo>
                    <a:pt x="19" y="165"/>
                  </a:lnTo>
                  <a:lnTo>
                    <a:pt x="0" y="165"/>
                  </a:lnTo>
                  <a:close/>
                  <a:moveTo>
                    <a:pt x="0" y="165"/>
                  </a:moveTo>
                  <a:lnTo>
                    <a:pt x="0" y="165"/>
                  </a:lnTo>
                  <a:lnTo>
                    <a:pt x="19" y="165"/>
                  </a:lnTo>
                  <a:lnTo>
                    <a:pt x="19" y="165"/>
                  </a:lnTo>
                  <a:lnTo>
                    <a:pt x="0" y="165"/>
                  </a:lnTo>
                  <a:close/>
                  <a:moveTo>
                    <a:pt x="0" y="111"/>
                  </a:moveTo>
                  <a:lnTo>
                    <a:pt x="0" y="149"/>
                  </a:lnTo>
                  <a:lnTo>
                    <a:pt x="19" y="149"/>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p:cNvSpPr>
            <p:nvPr/>
          </p:nvSpPr>
          <p:spPr bwMode="auto">
            <a:xfrm>
              <a:off x="2541588" y="2816225"/>
              <a:ext cx="150813" cy="131763"/>
            </a:xfrm>
            <a:custGeom>
              <a:avLst/>
              <a:gdLst>
                <a:gd name="T0" fmla="*/ 0 w 95"/>
                <a:gd name="T1" fmla="*/ 0 h 83"/>
                <a:gd name="T2" fmla="*/ 47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7"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noEditPoints="1"/>
            </p:cNvSpPr>
            <p:nvPr/>
          </p:nvSpPr>
          <p:spPr bwMode="auto">
            <a:xfrm>
              <a:off x="3379788" y="3568700"/>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6 w 187"/>
                <a:gd name="T41" fmla="*/ 19 h 19"/>
                <a:gd name="T42" fmla="*/ 92 w 187"/>
                <a:gd name="T43" fmla="*/ 19 h 19"/>
                <a:gd name="T44" fmla="*/ 92 w 187"/>
                <a:gd name="T45" fmla="*/ 0 h 19"/>
                <a:gd name="T46" fmla="*/ 56 w 187"/>
                <a:gd name="T47" fmla="*/ 0 h 19"/>
                <a:gd name="T48" fmla="*/ 56 w 187"/>
                <a:gd name="T49" fmla="*/ 19 h 19"/>
                <a:gd name="T50" fmla="*/ 56 w 187"/>
                <a:gd name="T51" fmla="*/ 19 h 19"/>
                <a:gd name="T52" fmla="*/ 56 w 187"/>
                <a:gd name="T53" fmla="*/ 19 h 19"/>
                <a:gd name="T54" fmla="*/ 56 w 187"/>
                <a:gd name="T55" fmla="*/ 0 h 19"/>
                <a:gd name="T56" fmla="*/ 56 w 187"/>
                <a:gd name="T57" fmla="*/ 0 h 19"/>
                <a:gd name="T58" fmla="*/ 56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7"/>
            <p:cNvSpPr>
              <a:spLocks/>
            </p:cNvSpPr>
            <p:nvPr/>
          </p:nvSpPr>
          <p:spPr bwMode="auto">
            <a:xfrm>
              <a:off x="3652838"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2"/>
            <p:cNvSpPr>
              <a:spLocks/>
            </p:cNvSpPr>
            <p:nvPr/>
          </p:nvSpPr>
          <p:spPr bwMode="auto">
            <a:xfrm>
              <a:off x="2384425" y="1905000"/>
              <a:ext cx="457200" cy="500063"/>
            </a:xfrm>
            <a:custGeom>
              <a:avLst/>
              <a:gdLst>
                <a:gd name="T0" fmla="*/ 269 w 288"/>
                <a:gd name="T1" fmla="*/ 59 h 315"/>
                <a:gd name="T2" fmla="*/ 229 w 288"/>
                <a:gd name="T3" fmla="*/ 17 h 315"/>
                <a:gd name="T4" fmla="*/ 210 w 288"/>
                <a:gd name="T5" fmla="*/ 0 h 315"/>
                <a:gd name="T6" fmla="*/ 210 w 288"/>
                <a:gd name="T7" fmla="*/ 0 h 315"/>
                <a:gd name="T8" fmla="*/ 0 w 288"/>
                <a:gd name="T9" fmla="*/ 0 h 315"/>
                <a:gd name="T10" fmla="*/ 0 w 288"/>
                <a:gd name="T11" fmla="*/ 315 h 315"/>
                <a:gd name="T12" fmla="*/ 288 w 288"/>
                <a:gd name="T13" fmla="*/ 315 h 315"/>
                <a:gd name="T14" fmla="*/ 288 w 288"/>
                <a:gd name="T15" fmla="*/ 78 h 315"/>
                <a:gd name="T16" fmla="*/ 288 w 288"/>
                <a:gd name="T17" fmla="*/ 76 h 315"/>
                <a:gd name="T18" fmla="*/ 269 w 288"/>
                <a:gd name="T19" fmla="*/ 59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315">
                  <a:moveTo>
                    <a:pt x="269" y="59"/>
                  </a:moveTo>
                  <a:lnTo>
                    <a:pt x="229" y="17"/>
                  </a:lnTo>
                  <a:lnTo>
                    <a:pt x="210" y="0"/>
                  </a:lnTo>
                  <a:lnTo>
                    <a:pt x="210" y="0"/>
                  </a:lnTo>
                  <a:lnTo>
                    <a:pt x="0" y="0"/>
                  </a:lnTo>
                  <a:lnTo>
                    <a:pt x="0" y="315"/>
                  </a:lnTo>
                  <a:lnTo>
                    <a:pt x="288" y="315"/>
                  </a:lnTo>
                  <a:lnTo>
                    <a:pt x="288" y="78"/>
                  </a:lnTo>
                  <a:lnTo>
                    <a:pt x="288" y="76"/>
                  </a:lnTo>
                  <a:lnTo>
                    <a:pt x="269" y="5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3"/>
            <p:cNvSpPr>
              <a:spLocks/>
            </p:cNvSpPr>
            <p:nvPr/>
          </p:nvSpPr>
          <p:spPr bwMode="auto">
            <a:xfrm>
              <a:off x="2414588" y="1931988"/>
              <a:ext cx="396875" cy="442913"/>
            </a:xfrm>
            <a:custGeom>
              <a:avLst/>
              <a:gdLst>
                <a:gd name="T0" fmla="*/ 191 w 250"/>
                <a:gd name="T1" fmla="*/ 0 h 279"/>
                <a:gd name="T2" fmla="*/ 0 w 250"/>
                <a:gd name="T3" fmla="*/ 0 h 279"/>
                <a:gd name="T4" fmla="*/ 0 w 250"/>
                <a:gd name="T5" fmla="*/ 279 h 279"/>
                <a:gd name="T6" fmla="*/ 250 w 250"/>
                <a:gd name="T7" fmla="*/ 279 h 279"/>
                <a:gd name="T8" fmla="*/ 250 w 250"/>
                <a:gd name="T9" fmla="*/ 61 h 279"/>
                <a:gd name="T10" fmla="*/ 191 w 250"/>
                <a:gd name="T11" fmla="*/ 61 h 279"/>
                <a:gd name="T12" fmla="*/ 191 w 250"/>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250" h="279">
                  <a:moveTo>
                    <a:pt x="191" y="0"/>
                  </a:moveTo>
                  <a:lnTo>
                    <a:pt x="0" y="0"/>
                  </a:lnTo>
                  <a:lnTo>
                    <a:pt x="0" y="279"/>
                  </a:lnTo>
                  <a:lnTo>
                    <a:pt x="250" y="279"/>
                  </a:lnTo>
                  <a:lnTo>
                    <a:pt x="250" y="61"/>
                  </a:lnTo>
                  <a:lnTo>
                    <a:pt x="191" y="61"/>
                  </a:lnTo>
                  <a:lnTo>
                    <a:pt x="19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Rectangle 73"/>
            <p:cNvSpPr>
              <a:spLocks noChangeArrowheads="1"/>
            </p:cNvSpPr>
            <p:nvPr/>
          </p:nvSpPr>
          <p:spPr bwMode="auto">
            <a:xfrm>
              <a:off x="2687638" y="21161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4"/>
            <p:cNvSpPr>
              <a:spLocks noChangeArrowheads="1"/>
            </p:cNvSpPr>
            <p:nvPr/>
          </p:nvSpPr>
          <p:spPr bwMode="auto">
            <a:xfrm>
              <a:off x="2687638" y="21605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5"/>
            <p:cNvSpPr>
              <a:spLocks noChangeArrowheads="1"/>
            </p:cNvSpPr>
            <p:nvPr/>
          </p:nvSpPr>
          <p:spPr bwMode="auto">
            <a:xfrm>
              <a:off x="2687638" y="22066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6"/>
            <p:cNvSpPr>
              <a:spLocks noChangeArrowheads="1"/>
            </p:cNvSpPr>
            <p:nvPr/>
          </p:nvSpPr>
          <p:spPr bwMode="auto">
            <a:xfrm>
              <a:off x="2687638" y="22510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7"/>
            <p:cNvSpPr>
              <a:spLocks noEditPoints="1"/>
            </p:cNvSpPr>
            <p:nvPr/>
          </p:nvSpPr>
          <p:spPr bwMode="auto">
            <a:xfrm>
              <a:off x="2463800" y="2036763"/>
              <a:ext cx="300038"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78"/>
            <p:cNvSpPr>
              <a:spLocks noChangeArrowheads="1"/>
            </p:cNvSpPr>
            <p:nvPr/>
          </p:nvSpPr>
          <p:spPr bwMode="auto">
            <a:xfrm>
              <a:off x="2120900" y="3090863"/>
              <a:ext cx="987425" cy="989013"/>
            </a:xfrm>
            <a:prstGeom prst="rect">
              <a:avLst/>
            </a:prstGeom>
            <a:solidFill>
              <a:srgbClr val="094A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79"/>
            <p:cNvSpPr>
              <a:spLocks/>
            </p:cNvSpPr>
            <p:nvPr/>
          </p:nvSpPr>
          <p:spPr bwMode="auto">
            <a:xfrm>
              <a:off x="2428875" y="3473450"/>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0"/>
            <p:cNvSpPr>
              <a:spLocks/>
            </p:cNvSpPr>
            <p:nvPr/>
          </p:nvSpPr>
          <p:spPr bwMode="auto">
            <a:xfrm>
              <a:off x="2238375" y="3341688"/>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 name="Group 2"/>
          <p:cNvGrpSpPr/>
          <p:nvPr/>
        </p:nvGrpSpPr>
        <p:grpSpPr>
          <a:xfrm>
            <a:off x="3905250" y="2755900"/>
            <a:ext cx="3913188" cy="2020888"/>
            <a:chOff x="3905250" y="2755900"/>
            <a:chExt cx="3913188" cy="2020888"/>
          </a:xfrm>
        </p:grpSpPr>
        <p:sp>
          <p:nvSpPr>
            <p:cNvPr id="21" name="Freeform 20"/>
            <p:cNvSpPr>
              <a:spLocks/>
            </p:cNvSpPr>
            <p:nvPr/>
          </p:nvSpPr>
          <p:spPr bwMode="auto">
            <a:xfrm>
              <a:off x="5865813" y="3305175"/>
              <a:ext cx="1125538" cy="788988"/>
            </a:xfrm>
            <a:custGeom>
              <a:avLst/>
              <a:gdLst>
                <a:gd name="T0" fmla="*/ 0 w 300"/>
                <a:gd name="T1" fmla="*/ 199 h 210"/>
                <a:gd name="T2" fmla="*/ 11 w 300"/>
                <a:gd name="T3" fmla="*/ 210 h 210"/>
                <a:gd name="T4" fmla="*/ 289 w 300"/>
                <a:gd name="T5" fmla="*/ 210 h 210"/>
                <a:gd name="T6" fmla="*/ 300 w 300"/>
                <a:gd name="T7" fmla="*/ 199 h 210"/>
                <a:gd name="T8" fmla="*/ 300 w 300"/>
                <a:gd name="T9" fmla="*/ 0 h 210"/>
                <a:gd name="T10" fmla="*/ 0 w 300"/>
                <a:gd name="T11" fmla="*/ 0 h 210"/>
                <a:gd name="T12" fmla="*/ 0 w 300"/>
                <a:gd name="T13" fmla="*/ 199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9"/>
                  </a:moveTo>
                  <a:cubicBezTo>
                    <a:pt x="0" y="205"/>
                    <a:pt x="4" y="210"/>
                    <a:pt x="11" y="210"/>
                  </a:cubicBezTo>
                  <a:cubicBezTo>
                    <a:pt x="289" y="210"/>
                    <a:pt x="289" y="210"/>
                    <a:pt x="289" y="210"/>
                  </a:cubicBezTo>
                  <a:cubicBezTo>
                    <a:pt x="295" y="210"/>
                    <a:pt x="300" y="206"/>
                    <a:pt x="300" y="199"/>
                  </a:cubicBezTo>
                  <a:cubicBezTo>
                    <a:pt x="300" y="0"/>
                    <a:pt x="300" y="0"/>
                    <a:pt x="300" y="0"/>
                  </a:cubicBezTo>
                  <a:cubicBezTo>
                    <a:pt x="0" y="0"/>
                    <a:pt x="0" y="0"/>
                    <a:pt x="0" y="0"/>
                  </a:cubicBezTo>
                  <a:cubicBezTo>
                    <a:pt x="0" y="199"/>
                    <a:pt x="0" y="199"/>
                    <a:pt x="0" y="199"/>
                  </a:cubicBezTo>
                </a:path>
              </a:pathLst>
            </a:custGeom>
            <a:solidFill>
              <a:srgbClr val="3B9B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1"/>
            <p:cNvSpPr>
              <a:spLocks/>
            </p:cNvSpPr>
            <p:nvPr/>
          </p:nvSpPr>
          <p:spPr bwMode="auto">
            <a:xfrm>
              <a:off x="5865813" y="3132138"/>
              <a:ext cx="1125538" cy="173038"/>
            </a:xfrm>
            <a:custGeom>
              <a:avLst/>
              <a:gdLst>
                <a:gd name="T0" fmla="*/ 289 w 300"/>
                <a:gd name="T1" fmla="*/ 0 h 46"/>
                <a:gd name="T2" fmla="*/ 11 w 300"/>
                <a:gd name="T3" fmla="*/ 0 h 46"/>
                <a:gd name="T4" fmla="*/ 0 w 300"/>
                <a:gd name="T5" fmla="*/ 12 h 46"/>
                <a:gd name="T6" fmla="*/ 0 w 300"/>
                <a:gd name="T7" fmla="*/ 46 h 46"/>
                <a:gd name="T8" fmla="*/ 300 w 300"/>
                <a:gd name="T9" fmla="*/ 46 h 46"/>
                <a:gd name="T10" fmla="*/ 300 w 300"/>
                <a:gd name="T11" fmla="*/ 12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6"/>
                    <a:pt x="0" y="12"/>
                  </a:cubicBezTo>
                  <a:cubicBezTo>
                    <a:pt x="0" y="46"/>
                    <a:pt x="0" y="46"/>
                    <a:pt x="0" y="46"/>
                  </a:cubicBezTo>
                  <a:cubicBezTo>
                    <a:pt x="300" y="46"/>
                    <a:pt x="300" y="46"/>
                    <a:pt x="300" y="46"/>
                  </a:cubicBezTo>
                  <a:cubicBezTo>
                    <a:pt x="300" y="12"/>
                    <a:pt x="300" y="12"/>
                    <a:pt x="300" y="12"/>
                  </a:cubicBezTo>
                  <a:cubicBezTo>
                    <a:pt x="300" y="6"/>
                    <a:pt x="296" y="0"/>
                    <a:pt x="289" y="0"/>
                  </a:cubicBezTo>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22"/>
            <p:cNvSpPr>
              <a:spLocks noChangeArrowheads="1"/>
            </p:cNvSpPr>
            <p:nvPr/>
          </p:nvSpPr>
          <p:spPr bwMode="auto">
            <a:xfrm>
              <a:off x="6289675"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23"/>
            <p:cNvSpPr>
              <a:spLocks noChangeArrowheads="1"/>
            </p:cNvSpPr>
            <p:nvPr/>
          </p:nvSpPr>
          <p:spPr bwMode="auto">
            <a:xfrm>
              <a:off x="6289675"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Rectangle 24"/>
            <p:cNvSpPr>
              <a:spLocks noChangeArrowheads="1"/>
            </p:cNvSpPr>
            <p:nvPr/>
          </p:nvSpPr>
          <p:spPr bwMode="auto">
            <a:xfrm>
              <a:off x="6289675"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5"/>
            <p:cNvSpPr>
              <a:spLocks noChangeArrowheads="1"/>
            </p:cNvSpPr>
            <p:nvPr/>
          </p:nvSpPr>
          <p:spPr bwMode="auto">
            <a:xfrm>
              <a:off x="6289675"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6"/>
            <p:cNvSpPr>
              <a:spLocks noChangeArrowheads="1"/>
            </p:cNvSpPr>
            <p:nvPr/>
          </p:nvSpPr>
          <p:spPr bwMode="auto">
            <a:xfrm>
              <a:off x="6627813"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7"/>
            <p:cNvSpPr>
              <a:spLocks noChangeArrowheads="1"/>
            </p:cNvSpPr>
            <p:nvPr/>
          </p:nvSpPr>
          <p:spPr bwMode="auto">
            <a:xfrm>
              <a:off x="6627813"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8"/>
            <p:cNvSpPr>
              <a:spLocks noChangeArrowheads="1"/>
            </p:cNvSpPr>
            <p:nvPr/>
          </p:nvSpPr>
          <p:spPr bwMode="auto">
            <a:xfrm>
              <a:off x="6627813"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Rectangle 30"/>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1"/>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2"/>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Rectangle 33"/>
            <p:cNvSpPr>
              <a:spLocks noChangeArrowheads="1"/>
            </p:cNvSpPr>
            <p:nvPr/>
          </p:nvSpPr>
          <p:spPr bwMode="auto">
            <a:xfrm>
              <a:off x="5951538"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4"/>
            <p:cNvSpPr>
              <a:spLocks noChangeArrowheads="1"/>
            </p:cNvSpPr>
            <p:nvPr/>
          </p:nvSpPr>
          <p:spPr bwMode="auto">
            <a:xfrm>
              <a:off x="5951538" y="3843338"/>
              <a:ext cx="280988"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a:spLocks noChangeArrowheads="1"/>
            </p:cNvSpPr>
            <p:nvPr/>
          </p:nvSpPr>
          <p:spPr bwMode="auto">
            <a:xfrm>
              <a:off x="6289675"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6"/>
            <p:cNvSpPr>
              <a:spLocks noChangeArrowheads="1"/>
            </p:cNvSpPr>
            <p:nvPr/>
          </p:nvSpPr>
          <p:spPr bwMode="auto">
            <a:xfrm>
              <a:off x="6627813" y="3843338"/>
              <a:ext cx="28098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7"/>
            <p:cNvSpPr>
              <a:spLocks noEditPoints="1"/>
            </p:cNvSpPr>
            <p:nvPr/>
          </p:nvSpPr>
          <p:spPr bwMode="auto">
            <a:xfrm>
              <a:off x="5865813" y="3305175"/>
              <a:ext cx="822325" cy="788988"/>
            </a:xfrm>
            <a:custGeom>
              <a:avLst/>
              <a:gdLst>
                <a:gd name="T0" fmla="*/ 23 w 219"/>
                <a:gd name="T1" fmla="*/ 127 h 210"/>
                <a:gd name="T2" fmla="*/ 23 w 219"/>
                <a:gd name="T3" fmla="*/ 82 h 210"/>
                <a:gd name="T4" fmla="*/ 98 w 219"/>
                <a:gd name="T5" fmla="*/ 82 h 210"/>
                <a:gd name="T6" fmla="*/ 98 w 219"/>
                <a:gd name="T7" fmla="*/ 127 h 210"/>
                <a:gd name="T8" fmla="*/ 23 w 219"/>
                <a:gd name="T9" fmla="*/ 127 h 210"/>
                <a:gd name="T10" fmla="*/ 23 w 219"/>
                <a:gd name="T11" fmla="*/ 65 h 210"/>
                <a:gd name="T12" fmla="*/ 23 w 219"/>
                <a:gd name="T13" fmla="*/ 20 h 210"/>
                <a:gd name="T14" fmla="*/ 98 w 219"/>
                <a:gd name="T15" fmla="*/ 20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9 h 210"/>
                <a:gd name="T30" fmla="*/ 11 w 219"/>
                <a:gd name="T31" fmla="*/ 210 h 210"/>
                <a:gd name="T32" fmla="*/ 24 w 219"/>
                <a:gd name="T33" fmla="*/ 210 h 210"/>
                <a:gd name="T34" fmla="*/ 44 w 219"/>
                <a:gd name="T35" fmla="*/ 188 h 210"/>
                <a:gd name="T36" fmla="*/ 23 w 219"/>
                <a:gd name="T37" fmla="*/ 188 h 210"/>
                <a:gd name="T38" fmla="*/ 23 w 219"/>
                <a:gd name="T39" fmla="*/ 143 h 210"/>
                <a:gd name="T40" fmla="*/ 86 w 219"/>
                <a:gd name="T41" fmla="*/ 143 h 210"/>
                <a:gd name="T42" fmla="*/ 113 w 219"/>
                <a:gd name="T43" fmla="*/ 114 h 210"/>
                <a:gd name="T44" fmla="*/ 113 w 219"/>
                <a:gd name="T45" fmla="*/ 82 h 210"/>
                <a:gd name="T46" fmla="*/ 143 w 219"/>
                <a:gd name="T47" fmla="*/ 82 h 210"/>
                <a:gd name="T48" fmla="*/ 158 w 219"/>
                <a:gd name="T49" fmla="*/ 65 h 210"/>
                <a:gd name="T50" fmla="*/ 113 w 219"/>
                <a:gd name="T51" fmla="*/ 65 h 210"/>
                <a:gd name="T52" fmla="*/ 113 w 219"/>
                <a:gd name="T53" fmla="*/ 20 h 210"/>
                <a:gd name="T54" fmla="*/ 188 w 219"/>
                <a:gd name="T55" fmla="*/ 20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2"/>
                    <a:pt x="23" y="82"/>
                    <a:pt x="23" y="82"/>
                  </a:cubicBezTo>
                  <a:cubicBezTo>
                    <a:pt x="98" y="82"/>
                    <a:pt x="98" y="82"/>
                    <a:pt x="98" y="82"/>
                  </a:cubicBezTo>
                  <a:cubicBezTo>
                    <a:pt x="98" y="127"/>
                    <a:pt x="98" y="127"/>
                    <a:pt x="98" y="127"/>
                  </a:cubicBezTo>
                  <a:cubicBezTo>
                    <a:pt x="23" y="127"/>
                    <a:pt x="23" y="127"/>
                    <a:pt x="23" y="127"/>
                  </a:cubicBezTo>
                  <a:moveTo>
                    <a:pt x="23" y="65"/>
                  </a:moveTo>
                  <a:cubicBezTo>
                    <a:pt x="23" y="20"/>
                    <a:pt x="23" y="20"/>
                    <a:pt x="23" y="20"/>
                  </a:cubicBezTo>
                  <a:cubicBezTo>
                    <a:pt x="98" y="20"/>
                    <a:pt x="98" y="20"/>
                    <a:pt x="98" y="20"/>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9"/>
                    <a:pt x="0" y="199"/>
                    <a:pt x="0" y="199"/>
                  </a:cubicBezTo>
                  <a:cubicBezTo>
                    <a:pt x="0" y="205"/>
                    <a:pt x="6" y="210"/>
                    <a:pt x="11" y="210"/>
                  </a:cubicBezTo>
                  <a:cubicBezTo>
                    <a:pt x="24" y="210"/>
                    <a:pt x="24" y="210"/>
                    <a:pt x="24" y="210"/>
                  </a:cubicBezTo>
                  <a:cubicBezTo>
                    <a:pt x="44" y="188"/>
                    <a:pt x="44" y="188"/>
                    <a:pt x="44" y="188"/>
                  </a:cubicBezTo>
                  <a:cubicBezTo>
                    <a:pt x="23" y="188"/>
                    <a:pt x="23" y="188"/>
                    <a:pt x="23" y="188"/>
                  </a:cubicBezTo>
                  <a:cubicBezTo>
                    <a:pt x="23" y="143"/>
                    <a:pt x="23" y="143"/>
                    <a:pt x="23" y="143"/>
                  </a:cubicBezTo>
                  <a:cubicBezTo>
                    <a:pt x="86" y="143"/>
                    <a:pt x="86" y="143"/>
                    <a:pt x="86" y="143"/>
                  </a:cubicBezTo>
                  <a:cubicBezTo>
                    <a:pt x="113" y="114"/>
                    <a:pt x="113" y="114"/>
                    <a:pt x="113" y="114"/>
                  </a:cubicBezTo>
                  <a:cubicBezTo>
                    <a:pt x="113" y="82"/>
                    <a:pt x="113" y="82"/>
                    <a:pt x="113" y="82"/>
                  </a:cubicBezTo>
                  <a:cubicBezTo>
                    <a:pt x="143" y="82"/>
                    <a:pt x="143" y="82"/>
                    <a:pt x="143" y="82"/>
                  </a:cubicBezTo>
                  <a:cubicBezTo>
                    <a:pt x="158" y="65"/>
                    <a:pt x="158" y="65"/>
                    <a:pt x="158" y="65"/>
                  </a:cubicBezTo>
                  <a:cubicBezTo>
                    <a:pt x="113" y="65"/>
                    <a:pt x="113" y="65"/>
                    <a:pt x="113" y="65"/>
                  </a:cubicBezTo>
                  <a:cubicBezTo>
                    <a:pt x="113" y="20"/>
                    <a:pt x="113" y="20"/>
                    <a:pt x="113" y="20"/>
                  </a:cubicBezTo>
                  <a:cubicBezTo>
                    <a:pt x="188" y="20"/>
                    <a:pt x="188" y="20"/>
                    <a:pt x="188" y="20"/>
                  </a:cubicBezTo>
                  <a:cubicBezTo>
                    <a:pt x="188" y="33"/>
                    <a:pt x="188" y="33"/>
                    <a:pt x="188" y="33"/>
                  </a:cubicBezTo>
                  <a:cubicBezTo>
                    <a:pt x="219" y="0"/>
                    <a:pt x="219" y="0"/>
                    <a:pt x="219" y="0"/>
                  </a:cubicBezTo>
                </a:path>
              </a:pathLst>
            </a:custGeom>
            <a:solidFill>
              <a:srgbClr val="62A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8"/>
            <p:cNvSpPr>
              <a:spLocks/>
            </p:cNvSpPr>
            <p:nvPr/>
          </p:nvSpPr>
          <p:spPr bwMode="auto">
            <a:xfrm>
              <a:off x="5865813" y="3132138"/>
              <a:ext cx="982663" cy="173038"/>
            </a:xfrm>
            <a:custGeom>
              <a:avLst/>
              <a:gdLst>
                <a:gd name="T0" fmla="*/ 262 w 262"/>
                <a:gd name="T1" fmla="*/ 0 h 46"/>
                <a:gd name="T2" fmla="*/ 11 w 262"/>
                <a:gd name="T3" fmla="*/ 0 h 46"/>
                <a:gd name="T4" fmla="*/ 11 w 262"/>
                <a:gd name="T5" fmla="*/ 0 h 46"/>
                <a:gd name="T6" fmla="*/ 0 w 262"/>
                <a:gd name="T7" fmla="*/ 12 h 46"/>
                <a:gd name="T8" fmla="*/ 0 w 262"/>
                <a:gd name="T9" fmla="*/ 12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6"/>
                    <a:pt x="0" y="12"/>
                  </a:cubicBezTo>
                  <a:cubicBezTo>
                    <a:pt x="0" y="12"/>
                    <a:pt x="0" y="12"/>
                    <a:pt x="0" y="12"/>
                  </a:cubicBezTo>
                  <a:cubicBezTo>
                    <a:pt x="0" y="46"/>
                    <a:pt x="0" y="46"/>
                    <a:pt x="0" y="46"/>
                  </a:cubicBezTo>
                  <a:cubicBezTo>
                    <a:pt x="219" y="46"/>
                    <a:pt x="219" y="46"/>
                    <a:pt x="219" y="46"/>
                  </a:cubicBezTo>
                  <a:cubicBezTo>
                    <a:pt x="262" y="0"/>
                    <a:pt x="262" y="0"/>
                    <a:pt x="262" y="0"/>
                  </a:cubicBezTo>
                </a:path>
              </a:pathLst>
            </a:custGeom>
            <a:solidFill>
              <a:srgbClr val="4D8F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9"/>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0"/>
            <p:cNvSpPr>
              <a:spLocks/>
            </p:cNvSpPr>
            <p:nvPr/>
          </p:nvSpPr>
          <p:spPr bwMode="auto">
            <a:xfrm>
              <a:off x="6289675" y="3379788"/>
              <a:ext cx="280988" cy="169863"/>
            </a:xfrm>
            <a:custGeom>
              <a:avLst/>
              <a:gdLst>
                <a:gd name="T0" fmla="*/ 177 w 177"/>
                <a:gd name="T1" fmla="*/ 0 h 107"/>
                <a:gd name="T2" fmla="*/ 0 w 177"/>
                <a:gd name="T3" fmla="*/ 0 h 107"/>
                <a:gd name="T4" fmla="*/ 0 w 177"/>
                <a:gd name="T5" fmla="*/ 107 h 107"/>
                <a:gd name="T6" fmla="*/ 106 w 177"/>
                <a:gd name="T7" fmla="*/ 107 h 107"/>
                <a:gd name="T8" fmla="*/ 177 w 177"/>
                <a:gd name="T9" fmla="*/ 31 h 107"/>
                <a:gd name="T10" fmla="*/ 177 w 177"/>
                <a:gd name="T11" fmla="*/ 0 h 107"/>
              </a:gdLst>
              <a:ahLst/>
              <a:cxnLst>
                <a:cxn ang="0">
                  <a:pos x="T0" y="T1"/>
                </a:cxn>
                <a:cxn ang="0">
                  <a:pos x="T2" y="T3"/>
                </a:cxn>
                <a:cxn ang="0">
                  <a:pos x="T4" y="T5"/>
                </a:cxn>
                <a:cxn ang="0">
                  <a:pos x="T6" y="T7"/>
                </a:cxn>
                <a:cxn ang="0">
                  <a:pos x="T8" y="T9"/>
                </a:cxn>
                <a:cxn ang="0">
                  <a:pos x="T10" y="T11"/>
                </a:cxn>
              </a:cxnLst>
              <a:rect l="0" t="0" r="r" b="b"/>
              <a:pathLst>
                <a:path w="177" h="107">
                  <a:moveTo>
                    <a:pt x="177" y="0"/>
                  </a:moveTo>
                  <a:lnTo>
                    <a:pt x="0" y="0"/>
                  </a:lnTo>
                  <a:lnTo>
                    <a:pt x="0" y="107"/>
                  </a:lnTo>
                  <a:lnTo>
                    <a:pt x="106" y="107"/>
                  </a:lnTo>
                  <a:lnTo>
                    <a:pt x="177" y="31"/>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1"/>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2"/>
            <p:cNvSpPr>
              <a:spLocks/>
            </p:cNvSpPr>
            <p:nvPr/>
          </p:nvSpPr>
          <p:spPr bwMode="auto">
            <a:xfrm>
              <a:off x="6289675" y="3613150"/>
              <a:ext cx="112713" cy="120650"/>
            </a:xfrm>
            <a:custGeom>
              <a:avLst/>
              <a:gdLst>
                <a:gd name="T0" fmla="*/ 71 w 71"/>
                <a:gd name="T1" fmla="*/ 0 h 76"/>
                <a:gd name="T2" fmla="*/ 0 w 71"/>
                <a:gd name="T3" fmla="*/ 0 h 76"/>
                <a:gd name="T4" fmla="*/ 0 w 71"/>
                <a:gd name="T5" fmla="*/ 76 h 76"/>
                <a:gd name="T6" fmla="*/ 71 w 71"/>
                <a:gd name="T7" fmla="*/ 0 h 76"/>
              </a:gdLst>
              <a:ahLst/>
              <a:cxnLst>
                <a:cxn ang="0">
                  <a:pos x="T0" y="T1"/>
                </a:cxn>
                <a:cxn ang="0">
                  <a:pos x="T2" y="T3"/>
                </a:cxn>
                <a:cxn ang="0">
                  <a:pos x="T4" y="T5"/>
                </a:cxn>
                <a:cxn ang="0">
                  <a:pos x="T6" y="T7"/>
                </a:cxn>
              </a:cxnLst>
              <a:rect l="0" t="0" r="r" b="b"/>
              <a:pathLst>
                <a:path w="71" h="76">
                  <a:moveTo>
                    <a:pt x="71" y="0"/>
                  </a:moveTo>
                  <a:lnTo>
                    <a:pt x="0" y="0"/>
                  </a:lnTo>
                  <a:lnTo>
                    <a:pt x="0" y="76"/>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3"/>
            <p:cNvSpPr>
              <a:spLocks noChangeArrowheads="1"/>
            </p:cNvSpPr>
            <p:nvPr/>
          </p:nvSpPr>
          <p:spPr bwMode="auto">
            <a:xfrm>
              <a:off x="5951538" y="3379788"/>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4"/>
            <p:cNvSpPr>
              <a:spLocks noChangeArrowheads="1"/>
            </p:cNvSpPr>
            <p:nvPr/>
          </p:nvSpPr>
          <p:spPr bwMode="auto">
            <a:xfrm>
              <a:off x="5951538" y="3379788"/>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5"/>
            <p:cNvSpPr>
              <a:spLocks noChangeArrowheads="1"/>
            </p:cNvSpPr>
            <p:nvPr/>
          </p:nvSpPr>
          <p:spPr bwMode="auto">
            <a:xfrm>
              <a:off x="5951538" y="3613150"/>
              <a:ext cx="280988" cy="169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6"/>
            <p:cNvSpPr>
              <a:spLocks noChangeArrowheads="1"/>
            </p:cNvSpPr>
            <p:nvPr/>
          </p:nvSpPr>
          <p:spPr bwMode="auto">
            <a:xfrm>
              <a:off x="5951538" y="3613150"/>
              <a:ext cx="280988"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7"/>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8"/>
            <p:cNvSpPr>
              <a:spLocks/>
            </p:cNvSpPr>
            <p:nvPr/>
          </p:nvSpPr>
          <p:spPr bwMode="auto">
            <a:xfrm>
              <a:off x="5951538" y="3843338"/>
              <a:ext cx="236538" cy="168275"/>
            </a:xfrm>
            <a:custGeom>
              <a:avLst/>
              <a:gdLst>
                <a:gd name="T0" fmla="*/ 149 w 149"/>
                <a:gd name="T1" fmla="*/ 0 h 106"/>
                <a:gd name="T2" fmla="*/ 0 w 149"/>
                <a:gd name="T3" fmla="*/ 0 h 106"/>
                <a:gd name="T4" fmla="*/ 0 w 149"/>
                <a:gd name="T5" fmla="*/ 106 h 106"/>
                <a:gd name="T6" fmla="*/ 50 w 149"/>
                <a:gd name="T7" fmla="*/ 106 h 106"/>
                <a:gd name="T8" fmla="*/ 149 w 149"/>
                <a:gd name="T9" fmla="*/ 0 h 106"/>
              </a:gdLst>
              <a:ahLst/>
              <a:cxnLst>
                <a:cxn ang="0">
                  <a:pos x="T0" y="T1"/>
                </a:cxn>
                <a:cxn ang="0">
                  <a:pos x="T2" y="T3"/>
                </a:cxn>
                <a:cxn ang="0">
                  <a:pos x="T4" y="T5"/>
                </a:cxn>
                <a:cxn ang="0">
                  <a:pos x="T6" y="T7"/>
                </a:cxn>
                <a:cxn ang="0">
                  <a:pos x="T8" y="T9"/>
                </a:cxn>
              </a:cxnLst>
              <a:rect l="0" t="0" r="r" b="b"/>
              <a:pathLst>
                <a:path w="149" h="106">
                  <a:moveTo>
                    <a:pt x="149" y="0"/>
                  </a:moveTo>
                  <a:lnTo>
                    <a:pt x="0" y="0"/>
                  </a:lnTo>
                  <a:lnTo>
                    <a:pt x="0" y="106"/>
                  </a:lnTo>
                  <a:lnTo>
                    <a:pt x="50" y="106"/>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49"/>
            <p:cNvSpPr>
              <a:spLocks/>
            </p:cNvSpPr>
            <p:nvPr/>
          </p:nvSpPr>
          <p:spPr bwMode="auto">
            <a:xfrm>
              <a:off x="4375150" y="2882900"/>
              <a:ext cx="223838" cy="403225"/>
            </a:xfrm>
            <a:custGeom>
              <a:avLst/>
              <a:gdLst>
                <a:gd name="T0" fmla="*/ 58 w 60"/>
                <a:gd name="T1" fmla="*/ 56 h 107"/>
                <a:gd name="T2" fmla="*/ 58 w 60"/>
                <a:gd name="T3" fmla="*/ 50 h 107"/>
                <a:gd name="T4" fmla="*/ 49 w 60"/>
                <a:gd name="T5" fmla="*/ 41 h 107"/>
                <a:gd name="T6" fmla="*/ 9 w 60"/>
                <a:gd name="T7" fmla="*/ 2 h 107"/>
                <a:gd name="T8" fmla="*/ 3 w 60"/>
                <a:gd name="T9" fmla="*/ 2 h 107"/>
                <a:gd name="T10" fmla="*/ 3 w 60"/>
                <a:gd name="T11" fmla="*/ 9 h 107"/>
                <a:gd name="T12" fmla="*/ 45 w 60"/>
                <a:gd name="T13" fmla="*/ 50 h 107"/>
                <a:gd name="T14" fmla="*/ 45 w 60"/>
                <a:gd name="T15" fmla="*/ 56 h 107"/>
                <a:gd name="T16" fmla="*/ 2 w 60"/>
                <a:gd name="T17" fmla="*/ 98 h 107"/>
                <a:gd name="T18" fmla="*/ 2 w 60"/>
                <a:gd name="T19" fmla="*/ 105 h 107"/>
                <a:gd name="T20" fmla="*/ 8 w 60"/>
                <a:gd name="T21" fmla="*/ 105 h 107"/>
                <a:gd name="T22" fmla="*/ 48 w 60"/>
                <a:gd name="T23" fmla="*/ 66 h 107"/>
                <a:gd name="T24" fmla="*/ 48 w 60"/>
                <a:gd name="T25" fmla="*/ 66 h 107"/>
                <a:gd name="T26" fmla="*/ 58 w 60"/>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7">
                  <a:moveTo>
                    <a:pt x="58" y="56"/>
                  </a:moveTo>
                  <a:cubicBezTo>
                    <a:pt x="60" y="54"/>
                    <a:pt x="59" y="51"/>
                    <a:pt x="58" y="50"/>
                  </a:cubicBezTo>
                  <a:cubicBezTo>
                    <a:pt x="49" y="41"/>
                    <a:pt x="49" y="41"/>
                    <a:pt x="49" y="41"/>
                  </a:cubicBezTo>
                  <a:cubicBezTo>
                    <a:pt x="9" y="2"/>
                    <a:pt x="9" y="2"/>
                    <a:pt x="9" y="2"/>
                  </a:cubicBezTo>
                  <a:cubicBezTo>
                    <a:pt x="8" y="0"/>
                    <a:pt x="5" y="0"/>
                    <a:pt x="3" y="2"/>
                  </a:cubicBezTo>
                  <a:cubicBezTo>
                    <a:pt x="1" y="4"/>
                    <a:pt x="1" y="7"/>
                    <a:pt x="3" y="9"/>
                  </a:cubicBezTo>
                  <a:cubicBezTo>
                    <a:pt x="45" y="50"/>
                    <a:pt x="45" y="50"/>
                    <a:pt x="45" y="50"/>
                  </a:cubicBezTo>
                  <a:cubicBezTo>
                    <a:pt x="46" y="51"/>
                    <a:pt x="46" y="54"/>
                    <a:pt x="45" y="56"/>
                  </a:cubicBezTo>
                  <a:cubicBezTo>
                    <a:pt x="2" y="98"/>
                    <a:pt x="2" y="98"/>
                    <a:pt x="2" y="98"/>
                  </a:cubicBezTo>
                  <a:cubicBezTo>
                    <a:pt x="0" y="100"/>
                    <a:pt x="0" y="103"/>
                    <a:pt x="2" y="105"/>
                  </a:cubicBezTo>
                  <a:cubicBezTo>
                    <a:pt x="4" y="107"/>
                    <a:pt x="7" y="106"/>
                    <a:pt x="8" y="105"/>
                  </a:cubicBezTo>
                  <a:cubicBezTo>
                    <a:pt x="48" y="66"/>
                    <a:pt x="48" y="66"/>
                    <a:pt x="48" y="66"/>
                  </a:cubicBezTo>
                  <a:cubicBezTo>
                    <a:pt x="48" y="66"/>
                    <a:pt x="48" y="66"/>
                    <a:pt x="48" y="66"/>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0"/>
            <p:cNvSpPr>
              <a:spLocks/>
            </p:cNvSpPr>
            <p:nvPr/>
          </p:nvSpPr>
          <p:spPr bwMode="auto">
            <a:xfrm>
              <a:off x="3905250" y="2882900"/>
              <a:ext cx="220663" cy="403225"/>
            </a:xfrm>
            <a:custGeom>
              <a:avLst/>
              <a:gdLst>
                <a:gd name="T0" fmla="*/ 1 w 59"/>
                <a:gd name="T1" fmla="*/ 56 h 107"/>
                <a:gd name="T2" fmla="*/ 1 w 59"/>
                <a:gd name="T3" fmla="*/ 50 h 107"/>
                <a:gd name="T4" fmla="*/ 10 w 59"/>
                <a:gd name="T5" fmla="*/ 41 h 107"/>
                <a:gd name="T6" fmla="*/ 50 w 59"/>
                <a:gd name="T7" fmla="*/ 2 h 107"/>
                <a:gd name="T8" fmla="*/ 56 w 59"/>
                <a:gd name="T9" fmla="*/ 2 h 107"/>
                <a:gd name="T10" fmla="*/ 56 w 59"/>
                <a:gd name="T11" fmla="*/ 9 h 107"/>
                <a:gd name="T12" fmla="*/ 16 w 59"/>
                <a:gd name="T13" fmla="*/ 50 h 107"/>
                <a:gd name="T14" fmla="*/ 16 w 59"/>
                <a:gd name="T15" fmla="*/ 56 h 107"/>
                <a:gd name="T16" fmla="*/ 57 w 59"/>
                <a:gd name="T17" fmla="*/ 98 h 107"/>
                <a:gd name="T18" fmla="*/ 57 w 59"/>
                <a:gd name="T19" fmla="*/ 105 h 107"/>
                <a:gd name="T20" fmla="*/ 51 w 59"/>
                <a:gd name="T21" fmla="*/ 105 h 107"/>
                <a:gd name="T22" fmla="*/ 11 w 59"/>
                <a:gd name="T23" fmla="*/ 66 h 107"/>
                <a:gd name="T24" fmla="*/ 10 w 59"/>
                <a:gd name="T25" fmla="*/ 66 h 107"/>
                <a:gd name="T26" fmla="*/ 1 w 59"/>
                <a:gd name="T2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7">
                  <a:moveTo>
                    <a:pt x="1" y="56"/>
                  </a:moveTo>
                  <a:cubicBezTo>
                    <a:pt x="0" y="54"/>
                    <a:pt x="0" y="51"/>
                    <a:pt x="1" y="50"/>
                  </a:cubicBezTo>
                  <a:cubicBezTo>
                    <a:pt x="10" y="41"/>
                    <a:pt x="10" y="41"/>
                    <a:pt x="10" y="41"/>
                  </a:cubicBezTo>
                  <a:cubicBezTo>
                    <a:pt x="50" y="2"/>
                    <a:pt x="50" y="2"/>
                    <a:pt x="50" y="2"/>
                  </a:cubicBezTo>
                  <a:cubicBezTo>
                    <a:pt x="52" y="0"/>
                    <a:pt x="54" y="0"/>
                    <a:pt x="56" y="2"/>
                  </a:cubicBezTo>
                  <a:cubicBezTo>
                    <a:pt x="58" y="4"/>
                    <a:pt x="59" y="7"/>
                    <a:pt x="56" y="9"/>
                  </a:cubicBezTo>
                  <a:cubicBezTo>
                    <a:pt x="16" y="50"/>
                    <a:pt x="16" y="50"/>
                    <a:pt x="16" y="50"/>
                  </a:cubicBezTo>
                  <a:cubicBezTo>
                    <a:pt x="14" y="51"/>
                    <a:pt x="14" y="54"/>
                    <a:pt x="16" y="56"/>
                  </a:cubicBezTo>
                  <a:cubicBezTo>
                    <a:pt x="57" y="98"/>
                    <a:pt x="57" y="98"/>
                    <a:pt x="57" y="98"/>
                  </a:cubicBezTo>
                  <a:cubicBezTo>
                    <a:pt x="59" y="100"/>
                    <a:pt x="59" y="103"/>
                    <a:pt x="57" y="105"/>
                  </a:cubicBezTo>
                  <a:cubicBezTo>
                    <a:pt x="55" y="107"/>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1"/>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2"/>
            <p:cNvSpPr>
              <a:spLocks/>
            </p:cNvSpPr>
            <p:nvPr/>
          </p:nvSpPr>
          <p:spPr bwMode="auto">
            <a:xfrm>
              <a:off x="4095750" y="2770188"/>
              <a:ext cx="327025" cy="639763"/>
            </a:xfrm>
            <a:custGeom>
              <a:avLst/>
              <a:gdLst>
                <a:gd name="T0" fmla="*/ 204 w 206"/>
                <a:gd name="T1" fmla="*/ 0 h 403"/>
                <a:gd name="T2" fmla="*/ 71 w 206"/>
                <a:gd name="T3" fmla="*/ 0 h 403"/>
                <a:gd name="T4" fmla="*/ 0 w 206"/>
                <a:gd name="T5" fmla="*/ 202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2"/>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3"/>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4"/>
            <p:cNvSpPr>
              <a:spLocks/>
            </p:cNvSpPr>
            <p:nvPr/>
          </p:nvSpPr>
          <p:spPr bwMode="auto">
            <a:xfrm>
              <a:off x="4125913" y="2770188"/>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5"/>
            <p:cNvSpPr>
              <a:spLocks noChangeArrowheads="1"/>
            </p:cNvSpPr>
            <p:nvPr/>
          </p:nvSpPr>
          <p:spPr bwMode="auto">
            <a:xfrm>
              <a:off x="4460875" y="4471988"/>
              <a:ext cx="387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Mic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7" name="Rectangle 56"/>
            <p:cNvSpPr>
              <a:spLocks noChangeArrowheads="1"/>
            </p:cNvSpPr>
            <p:nvPr/>
          </p:nvSpPr>
          <p:spPr bwMode="auto">
            <a:xfrm>
              <a:off x="4730750"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8" name="Rectangle 57"/>
            <p:cNvSpPr>
              <a:spLocks noChangeArrowheads="1"/>
            </p:cNvSpPr>
            <p:nvPr/>
          </p:nvSpPr>
          <p:spPr bwMode="auto">
            <a:xfrm>
              <a:off x="4783138" y="4471988"/>
              <a:ext cx="285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9" name="Rectangle 58"/>
            <p:cNvSpPr>
              <a:spLocks noChangeArrowheads="1"/>
            </p:cNvSpPr>
            <p:nvPr/>
          </p:nvSpPr>
          <p:spPr bwMode="auto">
            <a:xfrm>
              <a:off x="4956175" y="4471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0" name="Rectangle 59"/>
            <p:cNvSpPr>
              <a:spLocks noChangeArrowheads="1"/>
            </p:cNvSpPr>
            <p:nvPr/>
          </p:nvSpPr>
          <p:spPr bwMode="auto">
            <a:xfrm>
              <a:off x="5054600" y="4471988"/>
              <a:ext cx="153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1" name="Rectangle 60"/>
            <p:cNvSpPr>
              <a:spLocks noChangeArrowheads="1"/>
            </p:cNvSpPr>
            <p:nvPr/>
          </p:nvSpPr>
          <p:spPr bwMode="auto">
            <a:xfrm>
              <a:off x="5106988" y="4471988"/>
              <a:ext cx="2430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 Graph API analyzes content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2" name="Freeform 61"/>
            <p:cNvSpPr>
              <a:spLocks noEditPoints="1"/>
            </p:cNvSpPr>
            <p:nvPr/>
          </p:nvSpPr>
          <p:spPr bwMode="auto">
            <a:xfrm>
              <a:off x="3927475" y="2755900"/>
              <a:ext cx="3890963" cy="1655763"/>
            </a:xfrm>
            <a:custGeom>
              <a:avLst/>
              <a:gdLst>
                <a:gd name="T0" fmla="*/ 183 w 1036"/>
                <a:gd name="T1" fmla="*/ 11 h 440"/>
                <a:gd name="T2" fmla="*/ 213 w 1036"/>
                <a:gd name="T3" fmla="*/ 0 h 440"/>
                <a:gd name="T4" fmla="*/ 251 w 1036"/>
                <a:gd name="T5" fmla="*/ 0 h 440"/>
                <a:gd name="T6" fmla="*/ 296 w 1036"/>
                <a:gd name="T7" fmla="*/ 8 h 440"/>
                <a:gd name="T8" fmla="*/ 327 w 1036"/>
                <a:gd name="T9" fmla="*/ 8 h 440"/>
                <a:gd name="T10" fmla="*/ 372 w 1036"/>
                <a:gd name="T11" fmla="*/ 0 h 440"/>
                <a:gd name="T12" fmla="*/ 433 w 1036"/>
                <a:gd name="T13" fmla="*/ 0 h 440"/>
                <a:gd name="T14" fmla="*/ 456 w 1036"/>
                <a:gd name="T15" fmla="*/ 0 h 440"/>
                <a:gd name="T16" fmla="*/ 502 w 1036"/>
                <a:gd name="T17" fmla="*/ 8 h 440"/>
                <a:gd name="T18" fmla="*/ 532 w 1036"/>
                <a:gd name="T19" fmla="*/ 8 h 440"/>
                <a:gd name="T20" fmla="*/ 578 w 1036"/>
                <a:gd name="T21" fmla="*/ 0 h 440"/>
                <a:gd name="T22" fmla="*/ 639 w 1036"/>
                <a:gd name="T23" fmla="*/ 0 h 440"/>
                <a:gd name="T24" fmla="*/ 662 w 1036"/>
                <a:gd name="T25" fmla="*/ 0 h 440"/>
                <a:gd name="T26" fmla="*/ 707 w 1036"/>
                <a:gd name="T27" fmla="*/ 8 h 440"/>
                <a:gd name="T28" fmla="*/ 738 w 1036"/>
                <a:gd name="T29" fmla="*/ 8 h 440"/>
                <a:gd name="T30" fmla="*/ 783 w 1036"/>
                <a:gd name="T31" fmla="*/ 0 h 440"/>
                <a:gd name="T32" fmla="*/ 845 w 1036"/>
                <a:gd name="T33" fmla="*/ 2 h 440"/>
                <a:gd name="T34" fmla="*/ 867 w 1036"/>
                <a:gd name="T35" fmla="*/ 5 h 440"/>
                <a:gd name="T36" fmla="*/ 908 w 1036"/>
                <a:gd name="T37" fmla="*/ 27 h 440"/>
                <a:gd name="T38" fmla="*/ 934 w 1036"/>
                <a:gd name="T39" fmla="*/ 42 h 440"/>
                <a:gd name="T40" fmla="*/ 974 w 1036"/>
                <a:gd name="T41" fmla="*/ 65 h 440"/>
                <a:gd name="T42" fmla="*/ 1011 w 1036"/>
                <a:gd name="T43" fmla="*/ 114 h 440"/>
                <a:gd name="T44" fmla="*/ 1021 w 1036"/>
                <a:gd name="T45" fmla="*/ 135 h 440"/>
                <a:gd name="T46" fmla="*/ 1025 w 1036"/>
                <a:gd name="T47" fmla="*/ 181 h 440"/>
                <a:gd name="T48" fmla="*/ 1036 w 1036"/>
                <a:gd name="T49" fmla="*/ 211 h 440"/>
                <a:gd name="T50" fmla="*/ 1035 w 1036"/>
                <a:gd name="T51" fmla="*/ 250 h 440"/>
                <a:gd name="T52" fmla="*/ 1017 w 1036"/>
                <a:gd name="T53" fmla="*/ 292 h 440"/>
                <a:gd name="T54" fmla="*/ 1006 w 1036"/>
                <a:gd name="T55" fmla="*/ 320 h 440"/>
                <a:gd name="T56" fmla="*/ 987 w 1036"/>
                <a:gd name="T57" fmla="*/ 362 h 440"/>
                <a:gd name="T58" fmla="*/ 941 w 1036"/>
                <a:gd name="T59" fmla="*/ 404 h 440"/>
                <a:gd name="T60" fmla="*/ 921 w 1036"/>
                <a:gd name="T61" fmla="*/ 416 h 440"/>
                <a:gd name="T62" fmla="*/ 876 w 1036"/>
                <a:gd name="T63" fmla="*/ 425 h 440"/>
                <a:gd name="T64" fmla="*/ 847 w 1036"/>
                <a:gd name="T65" fmla="*/ 431 h 440"/>
                <a:gd name="T66" fmla="*/ 809 w 1036"/>
                <a:gd name="T67" fmla="*/ 440 h 440"/>
                <a:gd name="T68" fmla="*/ 764 w 1036"/>
                <a:gd name="T69" fmla="*/ 432 h 440"/>
                <a:gd name="T70" fmla="*/ 733 w 1036"/>
                <a:gd name="T71" fmla="*/ 432 h 440"/>
                <a:gd name="T72" fmla="*/ 688 w 1036"/>
                <a:gd name="T73" fmla="*/ 440 h 440"/>
                <a:gd name="T74" fmla="*/ 627 w 1036"/>
                <a:gd name="T75" fmla="*/ 440 h 440"/>
                <a:gd name="T76" fmla="*/ 604 w 1036"/>
                <a:gd name="T77" fmla="*/ 440 h 440"/>
                <a:gd name="T78" fmla="*/ 558 w 1036"/>
                <a:gd name="T79" fmla="*/ 432 h 440"/>
                <a:gd name="T80" fmla="*/ 528 w 1036"/>
                <a:gd name="T81" fmla="*/ 432 h 440"/>
                <a:gd name="T82" fmla="*/ 482 w 1036"/>
                <a:gd name="T83" fmla="*/ 440 h 440"/>
                <a:gd name="T84" fmla="*/ 421 w 1036"/>
                <a:gd name="T85" fmla="*/ 440 h 440"/>
                <a:gd name="T86" fmla="*/ 399 w 1036"/>
                <a:gd name="T87" fmla="*/ 440 h 440"/>
                <a:gd name="T88" fmla="*/ 353 w 1036"/>
                <a:gd name="T89" fmla="*/ 432 h 440"/>
                <a:gd name="T90" fmla="*/ 322 w 1036"/>
                <a:gd name="T91" fmla="*/ 432 h 440"/>
                <a:gd name="T92" fmla="*/ 277 w 1036"/>
                <a:gd name="T93" fmla="*/ 440 h 440"/>
                <a:gd name="T94" fmla="*/ 216 w 1036"/>
                <a:gd name="T95" fmla="*/ 440 h 440"/>
                <a:gd name="T96" fmla="*/ 193 w 1036"/>
                <a:gd name="T97" fmla="*/ 439 h 440"/>
                <a:gd name="T98" fmla="*/ 150 w 1036"/>
                <a:gd name="T99" fmla="*/ 422 h 440"/>
                <a:gd name="T100" fmla="*/ 122 w 1036"/>
                <a:gd name="T101" fmla="*/ 411 h 440"/>
                <a:gd name="T102" fmla="*/ 80 w 1036"/>
                <a:gd name="T103" fmla="*/ 393 h 440"/>
                <a:gd name="T104" fmla="*/ 38 w 1036"/>
                <a:gd name="T105" fmla="*/ 347 h 440"/>
                <a:gd name="T106" fmla="*/ 26 w 1036"/>
                <a:gd name="T107" fmla="*/ 327 h 440"/>
                <a:gd name="T108" fmla="*/ 16 w 1036"/>
                <a:gd name="T109" fmla="*/ 282 h 440"/>
                <a:gd name="T110" fmla="*/ 10 w 1036"/>
                <a:gd name="T111" fmla="*/ 253 h 440"/>
                <a:gd name="T112" fmla="*/ 0 w 1036"/>
                <a:gd name="T113" fmla="*/ 216 h 440"/>
                <a:gd name="T114" fmla="*/ 13 w 1036"/>
                <a:gd name="T115" fmla="*/ 17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6" h="440">
                  <a:moveTo>
                    <a:pt x="159" y="8"/>
                  </a:moveTo>
                  <a:cubicBezTo>
                    <a:pt x="156" y="9"/>
                    <a:pt x="152" y="10"/>
                    <a:pt x="149" y="11"/>
                  </a:cubicBezTo>
                  <a:cubicBezTo>
                    <a:pt x="151" y="18"/>
                    <a:pt x="151" y="18"/>
                    <a:pt x="151" y="18"/>
                  </a:cubicBezTo>
                  <a:cubicBezTo>
                    <a:pt x="154" y="17"/>
                    <a:pt x="158" y="16"/>
                    <a:pt x="161" y="15"/>
                  </a:cubicBezTo>
                  <a:cubicBezTo>
                    <a:pt x="159" y="8"/>
                    <a:pt x="159" y="8"/>
                    <a:pt x="159" y="8"/>
                  </a:cubicBezTo>
                  <a:close/>
                  <a:moveTo>
                    <a:pt x="182" y="3"/>
                  </a:moveTo>
                  <a:cubicBezTo>
                    <a:pt x="177" y="4"/>
                    <a:pt x="172" y="5"/>
                    <a:pt x="167" y="6"/>
                  </a:cubicBezTo>
                  <a:cubicBezTo>
                    <a:pt x="168" y="13"/>
                    <a:pt x="168" y="13"/>
                    <a:pt x="168" y="13"/>
                  </a:cubicBezTo>
                  <a:cubicBezTo>
                    <a:pt x="173" y="12"/>
                    <a:pt x="178" y="11"/>
                    <a:pt x="183" y="11"/>
                  </a:cubicBezTo>
                  <a:cubicBezTo>
                    <a:pt x="182" y="3"/>
                    <a:pt x="182" y="3"/>
                    <a:pt x="182" y="3"/>
                  </a:cubicBezTo>
                  <a:close/>
                  <a:moveTo>
                    <a:pt x="205" y="1"/>
                  </a:moveTo>
                  <a:cubicBezTo>
                    <a:pt x="200" y="1"/>
                    <a:pt x="195" y="1"/>
                    <a:pt x="189" y="2"/>
                  </a:cubicBezTo>
                  <a:cubicBezTo>
                    <a:pt x="190" y="10"/>
                    <a:pt x="190" y="10"/>
                    <a:pt x="190" y="10"/>
                  </a:cubicBezTo>
                  <a:cubicBezTo>
                    <a:pt x="195" y="9"/>
                    <a:pt x="200" y="9"/>
                    <a:pt x="205" y="8"/>
                  </a:cubicBezTo>
                  <a:lnTo>
                    <a:pt x="205" y="1"/>
                  </a:lnTo>
                  <a:close/>
                  <a:moveTo>
                    <a:pt x="228" y="0"/>
                  </a:moveTo>
                  <a:cubicBezTo>
                    <a:pt x="214" y="0"/>
                    <a:pt x="214" y="0"/>
                    <a:pt x="214" y="0"/>
                  </a:cubicBezTo>
                  <a:cubicBezTo>
                    <a:pt x="214" y="0"/>
                    <a:pt x="213" y="0"/>
                    <a:pt x="213" y="0"/>
                  </a:cubicBezTo>
                  <a:cubicBezTo>
                    <a:pt x="213" y="8"/>
                    <a:pt x="213" y="8"/>
                    <a:pt x="213" y="8"/>
                  </a:cubicBezTo>
                  <a:cubicBezTo>
                    <a:pt x="213" y="8"/>
                    <a:pt x="214" y="8"/>
                    <a:pt x="214" y="8"/>
                  </a:cubicBezTo>
                  <a:cubicBezTo>
                    <a:pt x="228" y="8"/>
                    <a:pt x="228" y="8"/>
                    <a:pt x="228" y="8"/>
                  </a:cubicBezTo>
                  <a:cubicBezTo>
                    <a:pt x="228" y="0"/>
                    <a:pt x="228" y="0"/>
                    <a:pt x="228" y="0"/>
                  </a:cubicBezTo>
                  <a:close/>
                  <a:moveTo>
                    <a:pt x="251" y="0"/>
                  </a:moveTo>
                  <a:cubicBezTo>
                    <a:pt x="235" y="0"/>
                    <a:pt x="235" y="0"/>
                    <a:pt x="235" y="0"/>
                  </a:cubicBezTo>
                  <a:cubicBezTo>
                    <a:pt x="235" y="8"/>
                    <a:pt x="235" y="8"/>
                    <a:pt x="235" y="8"/>
                  </a:cubicBezTo>
                  <a:cubicBezTo>
                    <a:pt x="251" y="8"/>
                    <a:pt x="251" y="8"/>
                    <a:pt x="251" y="8"/>
                  </a:cubicBezTo>
                  <a:lnTo>
                    <a:pt x="251" y="0"/>
                  </a:lnTo>
                  <a:close/>
                  <a:moveTo>
                    <a:pt x="274" y="0"/>
                  </a:moveTo>
                  <a:cubicBezTo>
                    <a:pt x="258" y="0"/>
                    <a:pt x="258" y="0"/>
                    <a:pt x="258" y="0"/>
                  </a:cubicBezTo>
                  <a:cubicBezTo>
                    <a:pt x="258" y="8"/>
                    <a:pt x="258" y="8"/>
                    <a:pt x="258" y="8"/>
                  </a:cubicBezTo>
                  <a:cubicBezTo>
                    <a:pt x="274" y="8"/>
                    <a:pt x="274" y="8"/>
                    <a:pt x="274" y="8"/>
                  </a:cubicBezTo>
                  <a:lnTo>
                    <a:pt x="274" y="0"/>
                  </a:lnTo>
                  <a:close/>
                  <a:moveTo>
                    <a:pt x="296" y="0"/>
                  </a:moveTo>
                  <a:cubicBezTo>
                    <a:pt x="281" y="0"/>
                    <a:pt x="281" y="0"/>
                    <a:pt x="281" y="0"/>
                  </a:cubicBezTo>
                  <a:cubicBezTo>
                    <a:pt x="281" y="8"/>
                    <a:pt x="281" y="8"/>
                    <a:pt x="281" y="8"/>
                  </a:cubicBezTo>
                  <a:cubicBezTo>
                    <a:pt x="296" y="8"/>
                    <a:pt x="296" y="8"/>
                    <a:pt x="296" y="8"/>
                  </a:cubicBezTo>
                  <a:lnTo>
                    <a:pt x="296" y="0"/>
                  </a:lnTo>
                  <a:close/>
                  <a:moveTo>
                    <a:pt x="319" y="0"/>
                  </a:moveTo>
                  <a:cubicBezTo>
                    <a:pt x="304" y="0"/>
                    <a:pt x="304" y="0"/>
                    <a:pt x="304" y="0"/>
                  </a:cubicBezTo>
                  <a:cubicBezTo>
                    <a:pt x="304" y="8"/>
                    <a:pt x="304" y="8"/>
                    <a:pt x="304" y="8"/>
                  </a:cubicBezTo>
                  <a:cubicBezTo>
                    <a:pt x="319" y="8"/>
                    <a:pt x="319" y="8"/>
                    <a:pt x="319" y="8"/>
                  </a:cubicBezTo>
                  <a:lnTo>
                    <a:pt x="319" y="0"/>
                  </a:lnTo>
                  <a:close/>
                  <a:moveTo>
                    <a:pt x="342" y="0"/>
                  </a:moveTo>
                  <a:cubicBezTo>
                    <a:pt x="327" y="0"/>
                    <a:pt x="327" y="0"/>
                    <a:pt x="327" y="0"/>
                  </a:cubicBezTo>
                  <a:cubicBezTo>
                    <a:pt x="327" y="8"/>
                    <a:pt x="327" y="8"/>
                    <a:pt x="327" y="8"/>
                  </a:cubicBezTo>
                  <a:cubicBezTo>
                    <a:pt x="342" y="8"/>
                    <a:pt x="342" y="8"/>
                    <a:pt x="342" y="8"/>
                  </a:cubicBezTo>
                  <a:lnTo>
                    <a:pt x="342" y="0"/>
                  </a:lnTo>
                  <a:close/>
                  <a:moveTo>
                    <a:pt x="365" y="0"/>
                  </a:moveTo>
                  <a:cubicBezTo>
                    <a:pt x="350" y="0"/>
                    <a:pt x="350" y="0"/>
                    <a:pt x="350" y="0"/>
                  </a:cubicBezTo>
                  <a:cubicBezTo>
                    <a:pt x="350" y="8"/>
                    <a:pt x="350" y="8"/>
                    <a:pt x="350" y="8"/>
                  </a:cubicBezTo>
                  <a:cubicBezTo>
                    <a:pt x="365" y="8"/>
                    <a:pt x="365" y="8"/>
                    <a:pt x="365" y="8"/>
                  </a:cubicBezTo>
                  <a:lnTo>
                    <a:pt x="365" y="0"/>
                  </a:lnTo>
                  <a:close/>
                  <a:moveTo>
                    <a:pt x="388" y="0"/>
                  </a:moveTo>
                  <a:cubicBezTo>
                    <a:pt x="372" y="0"/>
                    <a:pt x="372" y="0"/>
                    <a:pt x="372" y="0"/>
                  </a:cubicBezTo>
                  <a:cubicBezTo>
                    <a:pt x="372" y="8"/>
                    <a:pt x="372" y="8"/>
                    <a:pt x="372" y="8"/>
                  </a:cubicBezTo>
                  <a:cubicBezTo>
                    <a:pt x="388" y="8"/>
                    <a:pt x="388" y="8"/>
                    <a:pt x="388" y="8"/>
                  </a:cubicBezTo>
                  <a:lnTo>
                    <a:pt x="388" y="0"/>
                  </a:lnTo>
                  <a:close/>
                  <a:moveTo>
                    <a:pt x="410" y="0"/>
                  </a:moveTo>
                  <a:cubicBezTo>
                    <a:pt x="395" y="0"/>
                    <a:pt x="395" y="0"/>
                    <a:pt x="395" y="0"/>
                  </a:cubicBezTo>
                  <a:cubicBezTo>
                    <a:pt x="395" y="8"/>
                    <a:pt x="395" y="8"/>
                    <a:pt x="395" y="8"/>
                  </a:cubicBezTo>
                  <a:cubicBezTo>
                    <a:pt x="410" y="8"/>
                    <a:pt x="410" y="8"/>
                    <a:pt x="410" y="8"/>
                  </a:cubicBezTo>
                  <a:lnTo>
                    <a:pt x="410" y="0"/>
                  </a:lnTo>
                  <a:close/>
                  <a:moveTo>
                    <a:pt x="433" y="0"/>
                  </a:moveTo>
                  <a:cubicBezTo>
                    <a:pt x="418" y="0"/>
                    <a:pt x="418" y="0"/>
                    <a:pt x="418" y="0"/>
                  </a:cubicBezTo>
                  <a:cubicBezTo>
                    <a:pt x="418" y="8"/>
                    <a:pt x="418" y="8"/>
                    <a:pt x="418" y="8"/>
                  </a:cubicBezTo>
                  <a:cubicBezTo>
                    <a:pt x="433" y="8"/>
                    <a:pt x="433" y="8"/>
                    <a:pt x="433" y="8"/>
                  </a:cubicBezTo>
                  <a:lnTo>
                    <a:pt x="433" y="0"/>
                  </a:lnTo>
                  <a:close/>
                  <a:moveTo>
                    <a:pt x="456" y="0"/>
                  </a:moveTo>
                  <a:cubicBezTo>
                    <a:pt x="441" y="0"/>
                    <a:pt x="441" y="0"/>
                    <a:pt x="441" y="0"/>
                  </a:cubicBezTo>
                  <a:cubicBezTo>
                    <a:pt x="441" y="8"/>
                    <a:pt x="441" y="8"/>
                    <a:pt x="441" y="8"/>
                  </a:cubicBezTo>
                  <a:cubicBezTo>
                    <a:pt x="456" y="8"/>
                    <a:pt x="456" y="8"/>
                    <a:pt x="456" y="8"/>
                  </a:cubicBezTo>
                  <a:lnTo>
                    <a:pt x="456" y="0"/>
                  </a:lnTo>
                  <a:close/>
                  <a:moveTo>
                    <a:pt x="479" y="0"/>
                  </a:moveTo>
                  <a:cubicBezTo>
                    <a:pt x="464" y="0"/>
                    <a:pt x="464" y="0"/>
                    <a:pt x="464" y="0"/>
                  </a:cubicBezTo>
                  <a:cubicBezTo>
                    <a:pt x="464" y="8"/>
                    <a:pt x="464" y="8"/>
                    <a:pt x="464" y="8"/>
                  </a:cubicBezTo>
                  <a:cubicBezTo>
                    <a:pt x="479" y="8"/>
                    <a:pt x="479" y="8"/>
                    <a:pt x="479" y="8"/>
                  </a:cubicBezTo>
                  <a:lnTo>
                    <a:pt x="479" y="0"/>
                  </a:lnTo>
                  <a:close/>
                  <a:moveTo>
                    <a:pt x="502" y="0"/>
                  </a:moveTo>
                  <a:cubicBezTo>
                    <a:pt x="487" y="0"/>
                    <a:pt x="487" y="0"/>
                    <a:pt x="487" y="0"/>
                  </a:cubicBezTo>
                  <a:cubicBezTo>
                    <a:pt x="487" y="8"/>
                    <a:pt x="487" y="8"/>
                    <a:pt x="487" y="8"/>
                  </a:cubicBezTo>
                  <a:cubicBezTo>
                    <a:pt x="502" y="8"/>
                    <a:pt x="502" y="8"/>
                    <a:pt x="502" y="8"/>
                  </a:cubicBezTo>
                  <a:lnTo>
                    <a:pt x="502" y="0"/>
                  </a:lnTo>
                  <a:close/>
                  <a:moveTo>
                    <a:pt x="525" y="0"/>
                  </a:moveTo>
                  <a:cubicBezTo>
                    <a:pt x="509" y="0"/>
                    <a:pt x="509" y="0"/>
                    <a:pt x="509" y="0"/>
                  </a:cubicBezTo>
                  <a:cubicBezTo>
                    <a:pt x="509" y="8"/>
                    <a:pt x="509" y="8"/>
                    <a:pt x="509" y="8"/>
                  </a:cubicBezTo>
                  <a:cubicBezTo>
                    <a:pt x="525" y="8"/>
                    <a:pt x="525" y="8"/>
                    <a:pt x="525" y="8"/>
                  </a:cubicBezTo>
                  <a:lnTo>
                    <a:pt x="525" y="0"/>
                  </a:lnTo>
                  <a:close/>
                  <a:moveTo>
                    <a:pt x="547" y="0"/>
                  </a:moveTo>
                  <a:cubicBezTo>
                    <a:pt x="532" y="0"/>
                    <a:pt x="532" y="0"/>
                    <a:pt x="532" y="0"/>
                  </a:cubicBezTo>
                  <a:cubicBezTo>
                    <a:pt x="532" y="8"/>
                    <a:pt x="532" y="8"/>
                    <a:pt x="532" y="8"/>
                  </a:cubicBezTo>
                  <a:cubicBezTo>
                    <a:pt x="547" y="8"/>
                    <a:pt x="547" y="8"/>
                    <a:pt x="547" y="8"/>
                  </a:cubicBezTo>
                  <a:lnTo>
                    <a:pt x="547" y="0"/>
                  </a:lnTo>
                  <a:close/>
                  <a:moveTo>
                    <a:pt x="570" y="0"/>
                  </a:moveTo>
                  <a:cubicBezTo>
                    <a:pt x="555" y="0"/>
                    <a:pt x="555" y="0"/>
                    <a:pt x="555" y="0"/>
                  </a:cubicBezTo>
                  <a:cubicBezTo>
                    <a:pt x="555" y="8"/>
                    <a:pt x="555" y="8"/>
                    <a:pt x="555" y="8"/>
                  </a:cubicBezTo>
                  <a:cubicBezTo>
                    <a:pt x="570" y="8"/>
                    <a:pt x="570" y="8"/>
                    <a:pt x="570" y="8"/>
                  </a:cubicBezTo>
                  <a:lnTo>
                    <a:pt x="570" y="0"/>
                  </a:lnTo>
                  <a:close/>
                  <a:moveTo>
                    <a:pt x="593" y="0"/>
                  </a:moveTo>
                  <a:cubicBezTo>
                    <a:pt x="578" y="0"/>
                    <a:pt x="578" y="0"/>
                    <a:pt x="578" y="0"/>
                  </a:cubicBezTo>
                  <a:cubicBezTo>
                    <a:pt x="578" y="8"/>
                    <a:pt x="578" y="8"/>
                    <a:pt x="578" y="8"/>
                  </a:cubicBezTo>
                  <a:cubicBezTo>
                    <a:pt x="593" y="8"/>
                    <a:pt x="593" y="8"/>
                    <a:pt x="593" y="8"/>
                  </a:cubicBezTo>
                  <a:lnTo>
                    <a:pt x="593" y="0"/>
                  </a:lnTo>
                  <a:close/>
                  <a:moveTo>
                    <a:pt x="616" y="0"/>
                  </a:moveTo>
                  <a:cubicBezTo>
                    <a:pt x="601" y="0"/>
                    <a:pt x="601" y="0"/>
                    <a:pt x="601" y="0"/>
                  </a:cubicBezTo>
                  <a:cubicBezTo>
                    <a:pt x="601" y="8"/>
                    <a:pt x="601" y="8"/>
                    <a:pt x="601" y="8"/>
                  </a:cubicBezTo>
                  <a:cubicBezTo>
                    <a:pt x="616" y="8"/>
                    <a:pt x="616" y="8"/>
                    <a:pt x="616" y="8"/>
                  </a:cubicBezTo>
                  <a:lnTo>
                    <a:pt x="616" y="0"/>
                  </a:lnTo>
                  <a:close/>
                  <a:moveTo>
                    <a:pt x="639" y="0"/>
                  </a:moveTo>
                  <a:cubicBezTo>
                    <a:pt x="624" y="0"/>
                    <a:pt x="624" y="0"/>
                    <a:pt x="624" y="0"/>
                  </a:cubicBezTo>
                  <a:cubicBezTo>
                    <a:pt x="624" y="8"/>
                    <a:pt x="624" y="8"/>
                    <a:pt x="624" y="8"/>
                  </a:cubicBezTo>
                  <a:cubicBezTo>
                    <a:pt x="639" y="8"/>
                    <a:pt x="639" y="8"/>
                    <a:pt x="639" y="8"/>
                  </a:cubicBezTo>
                  <a:lnTo>
                    <a:pt x="639" y="0"/>
                  </a:lnTo>
                  <a:close/>
                  <a:moveTo>
                    <a:pt x="662" y="0"/>
                  </a:moveTo>
                  <a:cubicBezTo>
                    <a:pt x="646" y="0"/>
                    <a:pt x="646" y="0"/>
                    <a:pt x="646" y="0"/>
                  </a:cubicBezTo>
                  <a:cubicBezTo>
                    <a:pt x="646" y="8"/>
                    <a:pt x="646" y="8"/>
                    <a:pt x="646" y="8"/>
                  </a:cubicBezTo>
                  <a:cubicBezTo>
                    <a:pt x="662" y="8"/>
                    <a:pt x="662" y="8"/>
                    <a:pt x="662" y="8"/>
                  </a:cubicBezTo>
                  <a:lnTo>
                    <a:pt x="662" y="0"/>
                  </a:lnTo>
                  <a:close/>
                  <a:moveTo>
                    <a:pt x="684" y="0"/>
                  </a:moveTo>
                  <a:cubicBezTo>
                    <a:pt x="669" y="0"/>
                    <a:pt x="669" y="0"/>
                    <a:pt x="669" y="0"/>
                  </a:cubicBezTo>
                  <a:cubicBezTo>
                    <a:pt x="669" y="8"/>
                    <a:pt x="669" y="8"/>
                    <a:pt x="669" y="8"/>
                  </a:cubicBezTo>
                  <a:cubicBezTo>
                    <a:pt x="684" y="8"/>
                    <a:pt x="684" y="8"/>
                    <a:pt x="684" y="8"/>
                  </a:cubicBezTo>
                  <a:lnTo>
                    <a:pt x="684" y="0"/>
                  </a:lnTo>
                  <a:close/>
                  <a:moveTo>
                    <a:pt x="707" y="0"/>
                  </a:moveTo>
                  <a:cubicBezTo>
                    <a:pt x="692" y="0"/>
                    <a:pt x="692" y="0"/>
                    <a:pt x="692" y="0"/>
                  </a:cubicBezTo>
                  <a:cubicBezTo>
                    <a:pt x="692" y="8"/>
                    <a:pt x="692" y="8"/>
                    <a:pt x="692" y="8"/>
                  </a:cubicBezTo>
                  <a:cubicBezTo>
                    <a:pt x="707" y="8"/>
                    <a:pt x="707" y="8"/>
                    <a:pt x="707" y="8"/>
                  </a:cubicBezTo>
                  <a:lnTo>
                    <a:pt x="707" y="0"/>
                  </a:lnTo>
                  <a:close/>
                  <a:moveTo>
                    <a:pt x="730" y="0"/>
                  </a:moveTo>
                  <a:cubicBezTo>
                    <a:pt x="715" y="0"/>
                    <a:pt x="715" y="0"/>
                    <a:pt x="715" y="0"/>
                  </a:cubicBezTo>
                  <a:cubicBezTo>
                    <a:pt x="715" y="8"/>
                    <a:pt x="715" y="8"/>
                    <a:pt x="715" y="8"/>
                  </a:cubicBezTo>
                  <a:cubicBezTo>
                    <a:pt x="730" y="8"/>
                    <a:pt x="730" y="8"/>
                    <a:pt x="730" y="8"/>
                  </a:cubicBezTo>
                  <a:lnTo>
                    <a:pt x="730" y="0"/>
                  </a:lnTo>
                  <a:close/>
                  <a:moveTo>
                    <a:pt x="753" y="0"/>
                  </a:moveTo>
                  <a:cubicBezTo>
                    <a:pt x="738" y="0"/>
                    <a:pt x="738" y="0"/>
                    <a:pt x="738" y="0"/>
                  </a:cubicBezTo>
                  <a:cubicBezTo>
                    <a:pt x="738" y="8"/>
                    <a:pt x="738" y="8"/>
                    <a:pt x="738" y="8"/>
                  </a:cubicBezTo>
                  <a:cubicBezTo>
                    <a:pt x="753" y="8"/>
                    <a:pt x="753" y="8"/>
                    <a:pt x="753" y="8"/>
                  </a:cubicBezTo>
                  <a:lnTo>
                    <a:pt x="753" y="0"/>
                  </a:lnTo>
                  <a:close/>
                  <a:moveTo>
                    <a:pt x="776" y="0"/>
                  </a:moveTo>
                  <a:cubicBezTo>
                    <a:pt x="760" y="0"/>
                    <a:pt x="760" y="0"/>
                    <a:pt x="760" y="0"/>
                  </a:cubicBezTo>
                  <a:cubicBezTo>
                    <a:pt x="760" y="8"/>
                    <a:pt x="760" y="8"/>
                    <a:pt x="760" y="8"/>
                  </a:cubicBezTo>
                  <a:cubicBezTo>
                    <a:pt x="776" y="8"/>
                    <a:pt x="776" y="8"/>
                    <a:pt x="776" y="8"/>
                  </a:cubicBezTo>
                  <a:lnTo>
                    <a:pt x="776" y="0"/>
                  </a:lnTo>
                  <a:close/>
                  <a:moveTo>
                    <a:pt x="799" y="0"/>
                  </a:moveTo>
                  <a:cubicBezTo>
                    <a:pt x="783" y="0"/>
                    <a:pt x="783" y="0"/>
                    <a:pt x="783" y="0"/>
                  </a:cubicBezTo>
                  <a:cubicBezTo>
                    <a:pt x="783" y="8"/>
                    <a:pt x="783" y="8"/>
                    <a:pt x="783" y="8"/>
                  </a:cubicBezTo>
                  <a:cubicBezTo>
                    <a:pt x="799" y="8"/>
                    <a:pt x="799" y="8"/>
                    <a:pt x="799" y="8"/>
                  </a:cubicBezTo>
                  <a:lnTo>
                    <a:pt x="799" y="0"/>
                  </a:lnTo>
                  <a:close/>
                  <a:moveTo>
                    <a:pt x="821" y="0"/>
                  </a:moveTo>
                  <a:cubicBezTo>
                    <a:pt x="806" y="0"/>
                    <a:pt x="806" y="0"/>
                    <a:pt x="806" y="0"/>
                  </a:cubicBezTo>
                  <a:cubicBezTo>
                    <a:pt x="806" y="8"/>
                    <a:pt x="806" y="8"/>
                    <a:pt x="806" y="8"/>
                  </a:cubicBezTo>
                  <a:cubicBezTo>
                    <a:pt x="821" y="8"/>
                    <a:pt x="821" y="8"/>
                    <a:pt x="821" y="8"/>
                  </a:cubicBezTo>
                  <a:lnTo>
                    <a:pt x="821" y="0"/>
                  </a:lnTo>
                  <a:close/>
                  <a:moveTo>
                    <a:pt x="845" y="2"/>
                  </a:moveTo>
                  <a:cubicBezTo>
                    <a:pt x="839" y="1"/>
                    <a:pt x="834" y="1"/>
                    <a:pt x="829" y="1"/>
                  </a:cubicBezTo>
                  <a:cubicBezTo>
                    <a:pt x="829" y="8"/>
                    <a:pt x="829" y="8"/>
                    <a:pt x="829" y="8"/>
                  </a:cubicBezTo>
                  <a:cubicBezTo>
                    <a:pt x="834" y="9"/>
                    <a:pt x="839" y="9"/>
                    <a:pt x="844" y="9"/>
                  </a:cubicBezTo>
                  <a:cubicBezTo>
                    <a:pt x="845" y="2"/>
                    <a:pt x="845" y="2"/>
                    <a:pt x="845" y="2"/>
                  </a:cubicBezTo>
                  <a:close/>
                  <a:moveTo>
                    <a:pt x="867" y="5"/>
                  </a:moveTo>
                  <a:cubicBezTo>
                    <a:pt x="862" y="4"/>
                    <a:pt x="857" y="3"/>
                    <a:pt x="852" y="3"/>
                  </a:cubicBezTo>
                  <a:cubicBezTo>
                    <a:pt x="851" y="10"/>
                    <a:pt x="851" y="10"/>
                    <a:pt x="851" y="10"/>
                  </a:cubicBezTo>
                  <a:cubicBezTo>
                    <a:pt x="856" y="11"/>
                    <a:pt x="861" y="12"/>
                    <a:pt x="866" y="13"/>
                  </a:cubicBezTo>
                  <a:cubicBezTo>
                    <a:pt x="867" y="5"/>
                    <a:pt x="867" y="5"/>
                    <a:pt x="867" y="5"/>
                  </a:cubicBezTo>
                  <a:close/>
                  <a:moveTo>
                    <a:pt x="890" y="12"/>
                  </a:moveTo>
                  <a:cubicBezTo>
                    <a:pt x="885" y="10"/>
                    <a:pt x="880" y="8"/>
                    <a:pt x="875" y="7"/>
                  </a:cubicBezTo>
                  <a:cubicBezTo>
                    <a:pt x="873" y="15"/>
                    <a:pt x="873" y="15"/>
                    <a:pt x="873" y="15"/>
                  </a:cubicBezTo>
                  <a:cubicBezTo>
                    <a:pt x="878" y="16"/>
                    <a:pt x="883" y="17"/>
                    <a:pt x="887" y="19"/>
                  </a:cubicBezTo>
                  <a:cubicBezTo>
                    <a:pt x="890" y="12"/>
                    <a:pt x="890" y="12"/>
                    <a:pt x="890" y="12"/>
                  </a:cubicBezTo>
                  <a:close/>
                  <a:moveTo>
                    <a:pt x="911" y="20"/>
                  </a:moveTo>
                  <a:cubicBezTo>
                    <a:pt x="907" y="18"/>
                    <a:pt x="902" y="16"/>
                    <a:pt x="897" y="14"/>
                  </a:cubicBezTo>
                  <a:cubicBezTo>
                    <a:pt x="894" y="21"/>
                    <a:pt x="894" y="21"/>
                    <a:pt x="894" y="21"/>
                  </a:cubicBezTo>
                  <a:cubicBezTo>
                    <a:pt x="899" y="23"/>
                    <a:pt x="904" y="25"/>
                    <a:pt x="908" y="27"/>
                  </a:cubicBezTo>
                  <a:lnTo>
                    <a:pt x="911" y="20"/>
                  </a:lnTo>
                  <a:close/>
                  <a:moveTo>
                    <a:pt x="932" y="31"/>
                  </a:moveTo>
                  <a:cubicBezTo>
                    <a:pt x="927" y="28"/>
                    <a:pt x="923" y="26"/>
                    <a:pt x="918" y="24"/>
                  </a:cubicBezTo>
                  <a:cubicBezTo>
                    <a:pt x="915" y="30"/>
                    <a:pt x="915" y="30"/>
                    <a:pt x="915" y="30"/>
                  </a:cubicBezTo>
                  <a:cubicBezTo>
                    <a:pt x="919" y="33"/>
                    <a:pt x="924" y="35"/>
                    <a:pt x="928" y="38"/>
                  </a:cubicBezTo>
                  <a:cubicBezTo>
                    <a:pt x="932" y="31"/>
                    <a:pt x="932" y="31"/>
                    <a:pt x="932" y="31"/>
                  </a:cubicBezTo>
                  <a:close/>
                  <a:moveTo>
                    <a:pt x="951" y="44"/>
                  </a:moveTo>
                  <a:cubicBezTo>
                    <a:pt x="947" y="41"/>
                    <a:pt x="943" y="38"/>
                    <a:pt x="938" y="35"/>
                  </a:cubicBezTo>
                  <a:cubicBezTo>
                    <a:pt x="934" y="42"/>
                    <a:pt x="934" y="42"/>
                    <a:pt x="934" y="42"/>
                  </a:cubicBezTo>
                  <a:cubicBezTo>
                    <a:pt x="938" y="44"/>
                    <a:pt x="942" y="47"/>
                    <a:pt x="946" y="50"/>
                  </a:cubicBezTo>
                  <a:cubicBezTo>
                    <a:pt x="951" y="44"/>
                    <a:pt x="951" y="44"/>
                    <a:pt x="951" y="44"/>
                  </a:cubicBezTo>
                  <a:close/>
                  <a:moveTo>
                    <a:pt x="969" y="59"/>
                  </a:moveTo>
                  <a:cubicBezTo>
                    <a:pt x="965" y="56"/>
                    <a:pt x="961" y="52"/>
                    <a:pt x="957" y="49"/>
                  </a:cubicBezTo>
                  <a:cubicBezTo>
                    <a:pt x="952" y="55"/>
                    <a:pt x="952" y="55"/>
                    <a:pt x="952" y="55"/>
                  </a:cubicBezTo>
                  <a:cubicBezTo>
                    <a:pt x="956" y="58"/>
                    <a:pt x="960" y="61"/>
                    <a:pt x="963" y="65"/>
                  </a:cubicBezTo>
                  <a:lnTo>
                    <a:pt x="969" y="59"/>
                  </a:lnTo>
                  <a:close/>
                  <a:moveTo>
                    <a:pt x="985" y="76"/>
                  </a:moveTo>
                  <a:cubicBezTo>
                    <a:pt x="981" y="72"/>
                    <a:pt x="978" y="68"/>
                    <a:pt x="974" y="65"/>
                  </a:cubicBezTo>
                  <a:cubicBezTo>
                    <a:pt x="969" y="70"/>
                    <a:pt x="969" y="70"/>
                    <a:pt x="969" y="70"/>
                  </a:cubicBezTo>
                  <a:cubicBezTo>
                    <a:pt x="972" y="74"/>
                    <a:pt x="976" y="77"/>
                    <a:pt x="979" y="81"/>
                  </a:cubicBezTo>
                  <a:cubicBezTo>
                    <a:pt x="985" y="76"/>
                    <a:pt x="985" y="76"/>
                    <a:pt x="985" y="76"/>
                  </a:cubicBezTo>
                  <a:close/>
                  <a:moveTo>
                    <a:pt x="999" y="94"/>
                  </a:moveTo>
                  <a:cubicBezTo>
                    <a:pt x="996" y="90"/>
                    <a:pt x="993" y="86"/>
                    <a:pt x="990" y="82"/>
                  </a:cubicBezTo>
                  <a:cubicBezTo>
                    <a:pt x="984" y="87"/>
                    <a:pt x="984" y="87"/>
                    <a:pt x="984" y="87"/>
                  </a:cubicBezTo>
                  <a:cubicBezTo>
                    <a:pt x="987" y="91"/>
                    <a:pt x="990" y="95"/>
                    <a:pt x="992" y="99"/>
                  </a:cubicBezTo>
                  <a:lnTo>
                    <a:pt x="999" y="94"/>
                  </a:lnTo>
                  <a:close/>
                  <a:moveTo>
                    <a:pt x="1011" y="114"/>
                  </a:moveTo>
                  <a:cubicBezTo>
                    <a:pt x="1008" y="110"/>
                    <a:pt x="1006" y="105"/>
                    <a:pt x="1003" y="101"/>
                  </a:cubicBezTo>
                  <a:cubicBezTo>
                    <a:pt x="997" y="105"/>
                    <a:pt x="997" y="105"/>
                    <a:pt x="997" y="105"/>
                  </a:cubicBezTo>
                  <a:cubicBezTo>
                    <a:pt x="999" y="109"/>
                    <a:pt x="1002" y="114"/>
                    <a:pt x="1004" y="118"/>
                  </a:cubicBezTo>
                  <a:cubicBezTo>
                    <a:pt x="1011" y="114"/>
                    <a:pt x="1011" y="114"/>
                    <a:pt x="1011" y="114"/>
                  </a:cubicBezTo>
                  <a:close/>
                  <a:moveTo>
                    <a:pt x="1021" y="135"/>
                  </a:moveTo>
                  <a:cubicBezTo>
                    <a:pt x="1019" y="131"/>
                    <a:pt x="1017" y="126"/>
                    <a:pt x="1014" y="121"/>
                  </a:cubicBezTo>
                  <a:cubicBezTo>
                    <a:pt x="1007" y="125"/>
                    <a:pt x="1007" y="125"/>
                    <a:pt x="1007" y="125"/>
                  </a:cubicBezTo>
                  <a:cubicBezTo>
                    <a:pt x="1010" y="129"/>
                    <a:pt x="1012" y="134"/>
                    <a:pt x="1014" y="138"/>
                  </a:cubicBezTo>
                  <a:cubicBezTo>
                    <a:pt x="1021" y="135"/>
                    <a:pt x="1021" y="135"/>
                    <a:pt x="1021" y="135"/>
                  </a:cubicBezTo>
                  <a:close/>
                  <a:moveTo>
                    <a:pt x="1028" y="158"/>
                  </a:moveTo>
                  <a:cubicBezTo>
                    <a:pt x="1027" y="153"/>
                    <a:pt x="1025" y="148"/>
                    <a:pt x="1023" y="143"/>
                  </a:cubicBezTo>
                  <a:cubicBezTo>
                    <a:pt x="1016" y="145"/>
                    <a:pt x="1016" y="145"/>
                    <a:pt x="1016" y="145"/>
                  </a:cubicBezTo>
                  <a:cubicBezTo>
                    <a:pt x="1018" y="150"/>
                    <a:pt x="1019" y="155"/>
                    <a:pt x="1021" y="160"/>
                  </a:cubicBezTo>
                  <a:lnTo>
                    <a:pt x="1028" y="158"/>
                  </a:lnTo>
                  <a:close/>
                  <a:moveTo>
                    <a:pt x="1033" y="180"/>
                  </a:moveTo>
                  <a:cubicBezTo>
                    <a:pt x="1032" y="175"/>
                    <a:pt x="1031" y="170"/>
                    <a:pt x="1030" y="165"/>
                  </a:cubicBezTo>
                  <a:cubicBezTo>
                    <a:pt x="1023" y="167"/>
                    <a:pt x="1023" y="167"/>
                    <a:pt x="1023" y="167"/>
                  </a:cubicBezTo>
                  <a:cubicBezTo>
                    <a:pt x="1024" y="172"/>
                    <a:pt x="1025" y="177"/>
                    <a:pt x="1025" y="181"/>
                  </a:cubicBezTo>
                  <a:cubicBezTo>
                    <a:pt x="1033" y="180"/>
                    <a:pt x="1033" y="180"/>
                    <a:pt x="1033" y="180"/>
                  </a:cubicBezTo>
                  <a:close/>
                  <a:moveTo>
                    <a:pt x="1036" y="203"/>
                  </a:moveTo>
                  <a:cubicBezTo>
                    <a:pt x="1035" y="198"/>
                    <a:pt x="1035" y="193"/>
                    <a:pt x="1034" y="188"/>
                  </a:cubicBezTo>
                  <a:cubicBezTo>
                    <a:pt x="1027" y="189"/>
                    <a:pt x="1027" y="189"/>
                    <a:pt x="1027" y="189"/>
                  </a:cubicBezTo>
                  <a:cubicBezTo>
                    <a:pt x="1027" y="194"/>
                    <a:pt x="1028" y="199"/>
                    <a:pt x="1028" y="204"/>
                  </a:cubicBezTo>
                  <a:cubicBezTo>
                    <a:pt x="1036" y="203"/>
                    <a:pt x="1036" y="203"/>
                    <a:pt x="1036" y="203"/>
                  </a:cubicBezTo>
                  <a:close/>
                  <a:moveTo>
                    <a:pt x="1036" y="226"/>
                  </a:moveTo>
                  <a:cubicBezTo>
                    <a:pt x="1036" y="214"/>
                    <a:pt x="1036" y="214"/>
                    <a:pt x="1036" y="214"/>
                  </a:cubicBezTo>
                  <a:cubicBezTo>
                    <a:pt x="1036" y="213"/>
                    <a:pt x="1036" y="212"/>
                    <a:pt x="1036" y="211"/>
                  </a:cubicBezTo>
                  <a:cubicBezTo>
                    <a:pt x="1028" y="211"/>
                    <a:pt x="1028" y="211"/>
                    <a:pt x="1028" y="211"/>
                  </a:cubicBezTo>
                  <a:cubicBezTo>
                    <a:pt x="1028" y="212"/>
                    <a:pt x="1028" y="213"/>
                    <a:pt x="1028" y="214"/>
                  </a:cubicBezTo>
                  <a:cubicBezTo>
                    <a:pt x="1028" y="226"/>
                    <a:pt x="1028" y="226"/>
                    <a:pt x="1028" y="226"/>
                  </a:cubicBezTo>
                  <a:cubicBezTo>
                    <a:pt x="1036" y="226"/>
                    <a:pt x="1036" y="226"/>
                    <a:pt x="1036" y="226"/>
                  </a:cubicBezTo>
                  <a:close/>
                  <a:moveTo>
                    <a:pt x="1035" y="250"/>
                  </a:moveTo>
                  <a:cubicBezTo>
                    <a:pt x="1035" y="244"/>
                    <a:pt x="1036" y="239"/>
                    <a:pt x="1036" y="234"/>
                  </a:cubicBezTo>
                  <a:cubicBezTo>
                    <a:pt x="1028" y="234"/>
                    <a:pt x="1028" y="234"/>
                    <a:pt x="1028" y="234"/>
                  </a:cubicBezTo>
                  <a:cubicBezTo>
                    <a:pt x="1028" y="239"/>
                    <a:pt x="1027" y="244"/>
                    <a:pt x="1027" y="249"/>
                  </a:cubicBezTo>
                  <a:lnTo>
                    <a:pt x="1035" y="250"/>
                  </a:lnTo>
                  <a:close/>
                  <a:moveTo>
                    <a:pt x="1031" y="272"/>
                  </a:moveTo>
                  <a:cubicBezTo>
                    <a:pt x="1032" y="267"/>
                    <a:pt x="1033" y="262"/>
                    <a:pt x="1034" y="257"/>
                  </a:cubicBezTo>
                  <a:cubicBezTo>
                    <a:pt x="1026" y="256"/>
                    <a:pt x="1026" y="256"/>
                    <a:pt x="1026" y="256"/>
                  </a:cubicBezTo>
                  <a:cubicBezTo>
                    <a:pt x="1025" y="261"/>
                    <a:pt x="1024" y="266"/>
                    <a:pt x="1023" y="271"/>
                  </a:cubicBezTo>
                  <a:cubicBezTo>
                    <a:pt x="1031" y="272"/>
                    <a:pt x="1031" y="272"/>
                    <a:pt x="1031" y="272"/>
                  </a:cubicBezTo>
                  <a:close/>
                  <a:moveTo>
                    <a:pt x="1025" y="295"/>
                  </a:moveTo>
                  <a:cubicBezTo>
                    <a:pt x="1026" y="290"/>
                    <a:pt x="1028" y="285"/>
                    <a:pt x="1029" y="280"/>
                  </a:cubicBezTo>
                  <a:cubicBezTo>
                    <a:pt x="1022" y="278"/>
                    <a:pt x="1022" y="278"/>
                    <a:pt x="1022" y="278"/>
                  </a:cubicBezTo>
                  <a:cubicBezTo>
                    <a:pt x="1020" y="283"/>
                    <a:pt x="1019" y="288"/>
                    <a:pt x="1017" y="292"/>
                  </a:cubicBezTo>
                  <a:cubicBezTo>
                    <a:pt x="1025" y="295"/>
                    <a:pt x="1025" y="295"/>
                    <a:pt x="1025" y="295"/>
                  </a:cubicBezTo>
                  <a:close/>
                  <a:moveTo>
                    <a:pt x="1016" y="316"/>
                  </a:moveTo>
                  <a:cubicBezTo>
                    <a:pt x="1018" y="312"/>
                    <a:pt x="1020" y="307"/>
                    <a:pt x="1022" y="302"/>
                  </a:cubicBezTo>
                  <a:cubicBezTo>
                    <a:pt x="1015" y="299"/>
                    <a:pt x="1015" y="299"/>
                    <a:pt x="1015" y="299"/>
                  </a:cubicBezTo>
                  <a:cubicBezTo>
                    <a:pt x="1013" y="304"/>
                    <a:pt x="1011" y="309"/>
                    <a:pt x="1009" y="313"/>
                  </a:cubicBezTo>
                  <a:cubicBezTo>
                    <a:pt x="1016" y="316"/>
                    <a:pt x="1016" y="316"/>
                    <a:pt x="1016" y="316"/>
                  </a:cubicBezTo>
                  <a:close/>
                  <a:moveTo>
                    <a:pt x="1005" y="337"/>
                  </a:moveTo>
                  <a:cubicBezTo>
                    <a:pt x="1008" y="332"/>
                    <a:pt x="1010" y="328"/>
                    <a:pt x="1013" y="323"/>
                  </a:cubicBezTo>
                  <a:cubicBezTo>
                    <a:pt x="1006" y="320"/>
                    <a:pt x="1006" y="320"/>
                    <a:pt x="1006" y="320"/>
                  </a:cubicBezTo>
                  <a:cubicBezTo>
                    <a:pt x="1003" y="324"/>
                    <a:pt x="1001" y="329"/>
                    <a:pt x="998" y="333"/>
                  </a:cubicBezTo>
                  <a:lnTo>
                    <a:pt x="1005" y="337"/>
                  </a:lnTo>
                  <a:close/>
                  <a:moveTo>
                    <a:pt x="992" y="356"/>
                  </a:moveTo>
                  <a:cubicBezTo>
                    <a:pt x="995" y="352"/>
                    <a:pt x="998" y="348"/>
                    <a:pt x="1001" y="343"/>
                  </a:cubicBezTo>
                  <a:cubicBezTo>
                    <a:pt x="994" y="339"/>
                    <a:pt x="994" y="339"/>
                    <a:pt x="994" y="339"/>
                  </a:cubicBezTo>
                  <a:cubicBezTo>
                    <a:pt x="992" y="343"/>
                    <a:pt x="989" y="347"/>
                    <a:pt x="986" y="351"/>
                  </a:cubicBezTo>
                  <a:lnTo>
                    <a:pt x="992" y="356"/>
                  </a:lnTo>
                  <a:close/>
                  <a:moveTo>
                    <a:pt x="977" y="374"/>
                  </a:moveTo>
                  <a:cubicBezTo>
                    <a:pt x="980" y="370"/>
                    <a:pt x="984" y="366"/>
                    <a:pt x="987" y="362"/>
                  </a:cubicBezTo>
                  <a:cubicBezTo>
                    <a:pt x="981" y="357"/>
                    <a:pt x="981" y="357"/>
                    <a:pt x="981" y="357"/>
                  </a:cubicBezTo>
                  <a:cubicBezTo>
                    <a:pt x="978" y="361"/>
                    <a:pt x="975" y="365"/>
                    <a:pt x="971" y="368"/>
                  </a:cubicBezTo>
                  <a:cubicBezTo>
                    <a:pt x="977" y="374"/>
                    <a:pt x="977" y="374"/>
                    <a:pt x="977" y="374"/>
                  </a:cubicBezTo>
                  <a:close/>
                  <a:moveTo>
                    <a:pt x="960" y="390"/>
                  </a:moveTo>
                  <a:cubicBezTo>
                    <a:pt x="964" y="386"/>
                    <a:pt x="968" y="383"/>
                    <a:pt x="971" y="379"/>
                  </a:cubicBezTo>
                  <a:cubicBezTo>
                    <a:pt x="966" y="374"/>
                    <a:pt x="966" y="374"/>
                    <a:pt x="966" y="374"/>
                  </a:cubicBezTo>
                  <a:cubicBezTo>
                    <a:pt x="962" y="377"/>
                    <a:pt x="959" y="380"/>
                    <a:pt x="955" y="384"/>
                  </a:cubicBezTo>
                  <a:cubicBezTo>
                    <a:pt x="960" y="390"/>
                    <a:pt x="960" y="390"/>
                    <a:pt x="960" y="390"/>
                  </a:cubicBezTo>
                  <a:close/>
                  <a:moveTo>
                    <a:pt x="941" y="404"/>
                  </a:moveTo>
                  <a:cubicBezTo>
                    <a:pt x="946" y="401"/>
                    <a:pt x="950" y="398"/>
                    <a:pt x="954" y="394"/>
                  </a:cubicBezTo>
                  <a:cubicBezTo>
                    <a:pt x="949" y="388"/>
                    <a:pt x="949" y="388"/>
                    <a:pt x="949" y="388"/>
                  </a:cubicBezTo>
                  <a:cubicBezTo>
                    <a:pt x="945" y="391"/>
                    <a:pt x="941" y="394"/>
                    <a:pt x="937" y="397"/>
                  </a:cubicBezTo>
                  <a:cubicBezTo>
                    <a:pt x="941" y="404"/>
                    <a:pt x="941" y="404"/>
                    <a:pt x="941" y="404"/>
                  </a:cubicBezTo>
                  <a:close/>
                  <a:moveTo>
                    <a:pt x="921" y="416"/>
                  </a:moveTo>
                  <a:cubicBezTo>
                    <a:pt x="926" y="413"/>
                    <a:pt x="930" y="411"/>
                    <a:pt x="935" y="408"/>
                  </a:cubicBezTo>
                  <a:cubicBezTo>
                    <a:pt x="931" y="401"/>
                    <a:pt x="931" y="401"/>
                    <a:pt x="931" y="401"/>
                  </a:cubicBezTo>
                  <a:cubicBezTo>
                    <a:pt x="927" y="404"/>
                    <a:pt x="922" y="406"/>
                    <a:pt x="918" y="409"/>
                  </a:cubicBezTo>
                  <a:cubicBezTo>
                    <a:pt x="921" y="416"/>
                    <a:pt x="921" y="416"/>
                    <a:pt x="921" y="416"/>
                  </a:cubicBezTo>
                  <a:close/>
                  <a:moveTo>
                    <a:pt x="900" y="425"/>
                  </a:moveTo>
                  <a:cubicBezTo>
                    <a:pt x="905" y="423"/>
                    <a:pt x="910" y="421"/>
                    <a:pt x="914" y="419"/>
                  </a:cubicBezTo>
                  <a:cubicBezTo>
                    <a:pt x="911" y="412"/>
                    <a:pt x="911" y="412"/>
                    <a:pt x="911" y="412"/>
                  </a:cubicBezTo>
                  <a:cubicBezTo>
                    <a:pt x="907" y="414"/>
                    <a:pt x="902" y="416"/>
                    <a:pt x="897" y="418"/>
                  </a:cubicBezTo>
                  <a:cubicBezTo>
                    <a:pt x="900" y="425"/>
                    <a:pt x="900" y="425"/>
                    <a:pt x="900" y="425"/>
                  </a:cubicBezTo>
                  <a:close/>
                  <a:moveTo>
                    <a:pt x="878" y="433"/>
                  </a:moveTo>
                  <a:cubicBezTo>
                    <a:pt x="883" y="431"/>
                    <a:pt x="888" y="430"/>
                    <a:pt x="893" y="428"/>
                  </a:cubicBezTo>
                  <a:cubicBezTo>
                    <a:pt x="890" y="421"/>
                    <a:pt x="890" y="421"/>
                    <a:pt x="890" y="421"/>
                  </a:cubicBezTo>
                  <a:cubicBezTo>
                    <a:pt x="886" y="422"/>
                    <a:pt x="881" y="424"/>
                    <a:pt x="876" y="425"/>
                  </a:cubicBezTo>
                  <a:lnTo>
                    <a:pt x="878" y="433"/>
                  </a:lnTo>
                  <a:close/>
                  <a:moveTo>
                    <a:pt x="856" y="438"/>
                  </a:moveTo>
                  <a:cubicBezTo>
                    <a:pt x="861" y="437"/>
                    <a:pt x="866" y="436"/>
                    <a:pt x="871" y="435"/>
                  </a:cubicBezTo>
                  <a:cubicBezTo>
                    <a:pt x="869" y="427"/>
                    <a:pt x="869" y="427"/>
                    <a:pt x="869" y="427"/>
                  </a:cubicBezTo>
                  <a:cubicBezTo>
                    <a:pt x="864" y="428"/>
                    <a:pt x="859" y="429"/>
                    <a:pt x="854" y="430"/>
                  </a:cubicBezTo>
                  <a:cubicBezTo>
                    <a:pt x="856" y="438"/>
                    <a:pt x="856" y="438"/>
                    <a:pt x="856" y="438"/>
                  </a:cubicBezTo>
                  <a:close/>
                  <a:moveTo>
                    <a:pt x="832" y="440"/>
                  </a:moveTo>
                  <a:cubicBezTo>
                    <a:pt x="838" y="440"/>
                    <a:pt x="843" y="439"/>
                    <a:pt x="848" y="439"/>
                  </a:cubicBezTo>
                  <a:cubicBezTo>
                    <a:pt x="847" y="431"/>
                    <a:pt x="847" y="431"/>
                    <a:pt x="847" y="431"/>
                  </a:cubicBezTo>
                  <a:cubicBezTo>
                    <a:pt x="842" y="432"/>
                    <a:pt x="837" y="432"/>
                    <a:pt x="832" y="432"/>
                  </a:cubicBezTo>
                  <a:cubicBezTo>
                    <a:pt x="832" y="440"/>
                    <a:pt x="832" y="440"/>
                    <a:pt x="832" y="440"/>
                  </a:cubicBezTo>
                  <a:close/>
                  <a:moveTo>
                    <a:pt x="809" y="440"/>
                  </a:moveTo>
                  <a:cubicBezTo>
                    <a:pt x="822" y="440"/>
                    <a:pt x="822" y="440"/>
                    <a:pt x="822" y="440"/>
                  </a:cubicBezTo>
                  <a:cubicBezTo>
                    <a:pt x="823" y="440"/>
                    <a:pt x="824" y="440"/>
                    <a:pt x="825" y="440"/>
                  </a:cubicBezTo>
                  <a:cubicBezTo>
                    <a:pt x="825" y="432"/>
                    <a:pt x="825" y="432"/>
                    <a:pt x="825" y="432"/>
                  </a:cubicBezTo>
                  <a:cubicBezTo>
                    <a:pt x="824" y="432"/>
                    <a:pt x="823" y="432"/>
                    <a:pt x="822" y="432"/>
                  </a:cubicBezTo>
                  <a:cubicBezTo>
                    <a:pt x="809" y="432"/>
                    <a:pt x="809" y="432"/>
                    <a:pt x="809" y="432"/>
                  </a:cubicBezTo>
                  <a:cubicBezTo>
                    <a:pt x="809" y="440"/>
                    <a:pt x="809" y="440"/>
                    <a:pt x="809" y="440"/>
                  </a:cubicBezTo>
                  <a:close/>
                  <a:moveTo>
                    <a:pt x="787" y="440"/>
                  </a:moveTo>
                  <a:cubicBezTo>
                    <a:pt x="802" y="440"/>
                    <a:pt x="802" y="440"/>
                    <a:pt x="802" y="440"/>
                  </a:cubicBezTo>
                  <a:cubicBezTo>
                    <a:pt x="802" y="432"/>
                    <a:pt x="802" y="432"/>
                    <a:pt x="802" y="432"/>
                  </a:cubicBezTo>
                  <a:cubicBezTo>
                    <a:pt x="787" y="432"/>
                    <a:pt x="787" y="432"/>
                    <a:pt x="787" y="432"/>
                  </a:cubicBezTo>
                  <a:lnTo>
                    <a:pt x="787" y="440"/>
                  </a:lnTo>
                  <a:close/>
                  <a:moveTo>
                    <a:pt x="764" y="440"/>
                  </a:moveTo>
                  <a:cubicBezTo>
                    <a:pt x="779" y="440"/>
                    <a:pt x="779" y="440"/>
                    <a:pt x="779" y="440"/>
                  </a:cubicBezTo>
                  <a:cubicBezTo>
                    <a:pt x="779" y="432"/>
                    <a:pt x="779" y="432"/>
                    <a:pt x="779" y="432"/>
                  </a:cubicBezTo>
                  <a:cubicBezTo>
                    <a:pt x="764" y="432"/>
                    <a:pt x="764" y="432"/>
                    <a:pt x="764" y="432"/>
                  </a:cubicBezTo>
                  <a:lnTo>
                    <a:pt x="764" y="440"/>
                  </a:lnTo>
                  <a:close/>
                  <a:moveTo>
                    <a:pt x="741" y="440"/>
                  </a:moveTo>
                  <a:cubicBezTo>
                    <a:pt x="756" y="440"/>
                    <a:pt x="756" y="440"/>
                    <a:pt x="756" y="440"/>
                  </a:cubicBezTo>
                  <a:cubicBezTo>
                    <a:pt x="756" y="432"/>
                    <a:pt x="756" y="432"/>
                    <a:pt x="756" y="432"/>
                  </a:cubicBezTo>
                  <a:cubicBezTo>
                    <a:pt x="741" y="432"/>
                    <a:pt x="741" y="432"/>
                    <a:pt x="741" y="432"/>
                  </a:cubicBezTo>
                  <a:lnTo>
                    <a:pt x="741" y="440"/>
                  </a:lnTo>
                  <a:close/>
                  <a:moveTo>
                    <a:pt x="718" y="440"/>
                  </a:moveTo>
                  <a:cubicBezTo>
                    <a:pt x="733" y="440"/>
                    <a:pt x="733" y="440"/>
                    <a:pt x="733" y="440"/>
                  </a:cubicBezTo>
                  <a:cubicBezTo>
                    <a:pt x="733" y="432"/>
                    <a:pt x="733" y="432"/>
                    <a:pt x="733" y="432"/>
                  </a:cubicBezTo>
                  <a:cubicBezTo>
                    <a:pt x="718" y="432"/>
                    <a:pt x="718" y="432"/>
                    <a:pt x="718" y="432"/>
                  </a:cubicBezTo>
                  <a:lnTo>
                    <a:pt x="718" y="440"/>
                  </a:lnTo>
                  <a:close/>
                  <a:moveTo>
                    <a:pt x="695" y="440"/>
                  </a:moveTo>
                  <a:cubicBezTo>
                    <a:pt x="710" y="440"/>
                    <a:pt x="710" y="440"/>
                    <a:pt x="710" y="440"/>
                  </a:cubicBezTo>
                  <a:cubicBezTo>
                    <a:pt x="710" y="432"/>
                    <a:pt x="710" y="432"/>
                    <a:pt x="710" y="432"/>
                  </a:cubicBezTo>
                  <a:cubicBezTo>
                    <a:pt x="695" y="432"/>
                    <a:pt x="695" y="432"/>
                    <a:pt x="695" y="432"/>
                  </a:cubicBezTo>
                  <a:lnTo>
                    <a:pt x="695" y="440"/>
                  </a:lnTo>
                  <a:close/>
                  <a:moveTo>
                    <a:pt x="672" y="440"/>
                  </a:moveTo>
                  <a:cubicBezTo>
                    <a:pt x="688" y="440"/>
                    <a:pt x="688" y="440"/>
                    <a:pt x="688" y="440"/>
                  </a:cubicBezTo>
                  <a:cubicBezTo>
                    <a:pt x="688" y="432"/>
                    <a:pt x="688" y="432"/>
                    <a:pt x="688" y="432"/>
                  </a:cubicBezTo>
                  <a:cubicBezTo>
                    <a:pt x="672" y="432"/>
                    <a:pt x="672" y="432"/>
                    <a:pt x="672" y="432"/>
                  </a:cubicBezTo>
                  <a:lnTo>
                    <a:pt x="672" y="440"/>
                  </a:lnTo>
                  <a:close/>
                  <a:moveTo>
                    <a:pt x="650" y="440"/>
                  </a:moveTo>
                  <a:cubicBezTo>
                    <a:pt x="665" y="440"/>
                    <a:pt x="665" y="440"/>
                    <a:pt x="665" y="440"/>
                  </a:cubicBezTo>
                  <a:cubicBezTo>
                    <a:pt x="665" y="432"/>
                    <a:pt x="665" y="432"/>
                    <a:pt x="665" y="432"/>
                  </a:cubicBezTo>
                  <a:cubicBezTo>
                    <a:pt x="650" y="432"/>
                    <a:pt x="650" y="432"/>
                    <a:pt x="650" y="432"/>
                  </a:cubicBezTo>
                  <a:lnTo>
                    <a:pt x="650" y="440"/>
                  </a:lnTo>
                  <a:close/>
                  <a:moveTo>
                    <a:pt x="627" y="440"/>
                  </a:moveTo>
                  <a:cubicBezTo>
                    <a:pt x="642" y="440"/>
                    <a:pt x="642" y="440"/>
                    <a:pt x="642" y="440"/>
                  </a:cubicBezTo>
                  <a:cubicBezTo>
                    <a:pt x="642" y="432"/>
                    <a:pt x="642" y="432"/>
                    <a:pt x="642" y="432"/>
                  </a:cubicBezTo>
                  <a:cubicBezTo>
                    <a:pt x="627" y="432"/>
                    <a:pt x="627" y="432"/>
                    <a:pt x="627" y="432"/>
                  </a:cubicBezTo>
                  <a:lnTo>
                    <a:pt x="627" y="440"/>
                  </a:lnTo>
                  <a:close/>
                  <a:moveTo>
                    <a:pt x="604" y="440"/>
                  </a:moveTo>
                  <a:cubicBezTo>
                    <a:pt x="619" y="440"/>
                    <a:pt x="619" y="440"/>
                    <a:pt x="619" y="440"/>
                  </a:cubicBezTo>
                  <a:cubicBezTo>
                    <a:pt x="619" y="432"/>
                    <a:pt x="619" y="432"/>
                    <a:pt x="619" y="432"/>
                  </a:cubicBezTo>
                  <a:cubicBezTo>
                    <a:pt x="604" y="432"/>
                    <a:pt x="604" y="432"/>
                    <a:pt x="604" y="432"/>
                  </a:cubicBezTo>
                  <a:lnTo>
                    <a:pt x="604" y="440"/>
                  </a:lnTo>
                  <a:close/>
                  <a:moveTo>
                    <a:pt x="581" y="440"/>
                  </a:moveTo>
                  <a:cubicBezTo>
                    <a:pt x="596" y="440"/>
                    <a:pt x="596" y="440"/>
                    <a:pt x="596" y="440"/>
                  </a:cubicBezTo>
                  <a:cubicBezTo>
                    <a:pt x="596" y="432"/>
                    <a:pt x="596" y="432"/>
                    <a:pt x="596" y="432"/>
                  </a:cubicBezTo>
                  <a:cubicBezTo>
                    <a:pt x="581" y="432"/>
                    <a:pt x="581" y="432"/>
                    <a:pt x="581" y="432"/>
                  </a:cubicBezTo>
                  <a:lnTo>
                    <a:pt x="581" y="440"/>
                  </a:lnTo>
                  <a:close/>
                  <a:moveTo>
                    <a:pt x="558" y="440"/>
                  </a:moveTo>
                  <a:cubicBezTo>
                    <a:pt x="574" y="440"/>
                    <a:pt x="574" y="440"/>
                    <a:pt x="574" y="440"/>
                  </a:cubicBezTo>
                  <a:cubicBezTo>
                    <a:pt x="574" y="432"/>
                    <a:pt x="574" y="432"/>
                    <a:pt x="574" y="432"/>
                  </a:cubicBezTo>
                  <a:cubicBezTo>
                    <a:pt x="558" y="432"/>
                    <a:pt x="558" y="432"/>
                    <a:pt x="558" y="432"/>
                  </a:cubicBezTo>
                  <a:lnTo>
                    <a:pt x="558" y="440"/>
                  </a:lnTo>
                  <a:close/>
                  <a:moveTo>
                    <a:pt x="535" y="440"/>
                  </a:moveTo>
                  <a:cubicBezTo>
                    <a:pt x="551" y="440"/>
                    <a:pt x="551" y="440"/>
                    <a:pt x="551" y="440"/>
                  </a:cubicBezTo>
                  <a:cubicBezTo>
                    <a:pt x="551" y="432"/>
                    <a:pt x="551" y="432"/>
                    <a:pt x="551" y="432"/>
                  </a:cubicBezTo>
                  <a:cubicBezTo>
                    <a:pt x="535" y="432"/>
                    <a:pt x="535" y="432"/>
                    <a:pt x="535" y="432"/>
                  </a:cubicBezTo>
                  <a:lnTo>
                    <a:pt x="535" y="440"/>
                  </a:ln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40"/>
                    <a:pt x="203" y="440"/>
                    <a:pt x="208" y="440"/>
                  </a:cubicBezTo>
                  <a:cubicBezTo>
                    <a:pt x="208" y="432"/>
                    <a:pt x="208" y="432"/>
                    <a:pt x="208" y="432"/>
                  </a:cubicBezTo>
                  <a:cubicBezTo>
                    <a:pt x="203" y="432"/>
                    <a:pt x="198" y="432"/>
                    <a:pt x="194" y="431"/>
                  </a:cubicBezTo>
                  <a:cubicBezTo>
                    <a:pt x="193" y="439"/>
                    <a:pt x="193" y="439"/>
                    <a:pt x="193" y="439"/>
                  </a:cubicBezTo>
                  <a:close/>
                  <a:moveTo>
                    <a:pt x="170" y="436"/>
                  </a:moveTo>
                  <a:cubicBezTo>
                    <a:pt x="175" y="437"/>
                    <a:pt x="180" y="438"/>
                    <a:pt x="185" y="438"/>
                  </a:cubicBezTo>
                  <a:cubicBezTo>
                    <a:pt x="186" y="431"/>
                    <a:pt x="186" y="431"/>
                    <a:pt x="186" y="431"/>
                  </a:cubicBezTo>
                  <a:cubicBezTo>
                    <a:pt x="181" y="430"/>
                    <a:pt x="176" y="429"/>
                    <a:pt x="171" y="428"/>
                  </a:cubicBezTo>
                  <a:cubicBezTo>
                    <a:pt x="170" y="436"/>
                    <a:pt x="170" y="436"/>
                    <a:pt x="170" y="436"/>
                  </a:cubicBezTo>
                  <a:close/>
                  <a:moveTo>
                    <a:pt x="147" y="430"/>
                  </a:moveTo>
                  <a:cubicBezTo>
                    <a:pt x="152" y="431"/>
                    <a:pt x="157" y="433"/>
                    <a:pt x="162" y="434"/>
                  </a:cubicBezTo>
                  <a:cubicBezTo>
                    <a:pt x="164" y="426"/>
                    <a:pt x="164" y="426"/>
                    <a:pt x="164" y="426"/>
                  </a:cubicBezTo>
                  <a:cubicBezTo>
                    <a:pt x="159" y="425"/>
                    <a:pt x="155" y="424"/>
                    <a:pt x="150" y="422"/>
                  </a:cubicBezTo>
                  <a:cubicBezTo>
                    <a:pt x="147" y="430"/>
                    <a:pt x="147" y="430"/>
                    <a:pt x="147" y="430"/>
                  </a:cubicBezTo>
                  <a:close/>
                  <a:moveTo>
                    <a:pt x="126" y="421"/>
                  </a:moveTo>
                  <a:cubicBezTo>
                    <a:pt x="130" y="423"/>
                    <a:pt x="135" y="425"/>
                    <a:pt x="140" y="427"/>
                  </a:cubicBezTo>
                  <a:cubicBezTo>
                    <a:pt x="143" y="420"/>
                    <a:pt x="143" y="420"/>
                    <a:pt x="143" y="420"/>
                  </a:cubicBezTo>
                  <a:cubicBezTo>
                    <a:pt x="138" y="418"/>
                    <a:pt x="133" y="416"/>
                    <a:pt x="129" y="414"/>
                  </a:cubicBezTo>
                  <a:cubicBezTo>
                    <a:pt x="126" y="421"/>
                    <a:pt x="126" y="421"/>
                    <a:pt x="126" y="421"/>
                  </a:cubicBezTo>
                  <a:close/>
                  <a:moveTo>
                    <a:pt x="105" y="410"/>
                  </a:moveTo>
                  <a:cubicBezTo>
                    <a:pt x="110" y="413"/>
                    <a:pt x="114" y="415"/>
                    <a:pt x="119" y="418"/>
                  </a:cubicBezTo>
                  <a:cubicBezTo>
                    <a:pt x="122" y="411"/>
                    <a:pt x="122" y="411"/>
                    <a:pt x="122" y="411"/>
                  </a:cubicBezTo>
                  <a:cubicBezTo>
                    <a:pt x="118" y="409"/>
                    <a:pt x="113" y="406"/>
                    <a:pt x="109" y="404"/>
                  </a:cubicBezTo>
                  <a:cubicBezTo>
                    <a:pt x="105" y="410"/>
                    <a:pt x="105" y="410"/>
                    <a:pt x="105" y="410"/>
                  </a:cubicBezTo>
                  <a:close/>
                  <a:moveTo>
                    <a:pt x="86" y="397"/>
                  </a:moveTo>
                  <a:cubicBezTo>
                    <a:pt x="90" y="400"/>
                    <a:pt x="94" y="403"/>
                    <a:pt x="99" y="406"/>
                  </a:cubicBezTo>
                  <a:cubicBezTo>
                    <a:pt x="103" y="400"/>
                    <a:pt x="103" y="400"/>
                    <a:pt x="103" y="400"/>
                  </a:cubicBezTo>
                  <a:cubicBezTo>
                    <a:pt x="99" y="397"/>
                    <a:pt x="95" y="394"/>
                    <a:pt x="91" y="391"/>
                  </a:cubicBezTo>
                  <a:lnTo>
                    <a:pt x="86" y="397"/>
                  </a:lnTo>
                  <a:close/>
                  <a:moveTo>
                    <a:pt x="68" y="382"/>
                  </a:moveTo>
                  <a:cubicBezTo>
                    <a:pt x="72" y="386"/>
                    <a:pt x="76" y="389"/>
                    <a:pt x="80" y="393"/>
                  </a:cubicBezTo>
                  <a:cubicBezTo>
                    <a:pt x="85" y="387"/>
                    <a:pt x="85" y="387"/>
                    <a:pt x="85" y="387"/>
                  </a:cubicBezTo>
                  <a:cubicBezTo>
                    <a:pt x="81" y="383"/>
                    <a:pt x="77" y="380"/>
                    <a:pt x="73" y="377"/>
                  </a:cubicBezTo>
                  <a:cubicBezTo>
                    <a:pt x="68" y="382"/>
                    <a:pt x="68" y="382"/>
                    <a:pt x="68" y="382"/>
                  </a:cubicBezTo>
                  <a:close/>
                  <a:moveTo>
                    <a:pt x="52" y="366"/>
                  </a:moveTo>
                  <a:cubicBezTo>
                    <a:pt x="55" y="370"/>
                    <a:pt x="59" y="373"/>
                    <a:pt x="63" y="377"/>
                  </a:cubicBezTo>
                  <a:cubicBezTo>
                    <a:pt x="68" y="372"/>
                    <a:pt x="68" y="372"/>
                    <a:pt x="68" y="372"/>
                  </a:cubicBezTo>
                  <a:cubicBezTo>
                    <a:pt x="65" y="368"/>
                    <a:pt x="61" y="364"/>
                    <a:pt x="58" y="361"/>
                  </a:cubicBezTo>
                  <a:cubicBezTo>
                    <a:pt x="52" y="366"/>
                    <a:pt x="52" y="366"/>
                    <a:pt x="52" y="366"/>
                  </a:cubicBezTo>
                  <a:close/>
                  <a:moveTo>
                    <a:pt x="38" y="347"/>
                  </a:moveTo>
                  <a:cubicBezTo>
                    <a:pt x="41" y="352"/>
                    <a:pt x="44" y="356"/>
                    <a:pt x="47" y="360"/>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1"/>
                  </a:cubicBezTo>
                  <a:cubicBezTo>
                    <a:pt x="40" y="337"/>
                    <a:pt x="40" y="337"/>
                    <a:pt x="40" y="337"/>
                  </a:cubicBezTo>
                  <a:cubicBezTo>
                    <a:pt x="37" y="332"/>
                    <a:pt x="35" y="328"/>
                    <a:pt x="33" y="324"/>
                  </a:cubicBezTo>
                  <a:cubicBezTo>
                    <a:pt x="26" y="327"/>
                    <a:pt x="26" y="327"/>
                    <a:pt x="26" y="327"/>
                  </a:cubicBezTo>
                  <a:close/>
                  <a:moveTo>
                    <a:pt x="16" y="306"/>
                  </a:moveTo>
                  <a:cubicBezTo>
                    <a:pt x="18" y="311"/>
                    <a:pt x="20" y="316"/>
                    <a:pt x="22" y="321"/>
                  </a:cubicBezTo>
                  <a:cubicBezTo>
                    <a:pt x="29" y="317"/>
                    <a:pt x="29" y="317"/>
                    <a:pt x="29" y="317"/>
                  </a:cubicBezTo>
                  <a:cubicBezTo>
                    <a:pt x="27" y="313"/>
                    <a:pt x="25" y="308"/>
                    <a:pt x="23" y="304"/>
                  </a:cubicBezTo>
                  <a:cubicBezTo>
                    <a:pt x="16" y="306"/>
                    <a:pt x="16" y="306"/>
                    <a:pt x="16" y="306"/>
                  </a:cubicBezTo>
                  <a:close/>
                  <a:moveTo>
                    <a:pt x="8" y="284"/>
                  </a:moveTo>
                  <a:cubicBezTo>
                    <a:pt x="10" y="289"/>
                    <a:pt x="11" y="294"/>
                    <a:pt x="13" y="299"/>
                  </a:cubicBezTo>
                  <a:cubicBezTo>
                    <a:pt x="20" y="297"/>
                    <a:pt x="20" y="297"/>
                    <a:pt x="20" y="297"/>
                  </a:cubicBezTo>
                  <a:cubicBezTo>
                    <a:pt x="19" y="292"/>
                    <a:pt x="17" y="287"/>
                    <a:pt x="16" y="282"/>
                  </a:cubicBezTo>
                  <a:cubicBezTo>
                    <a:pt x="8" y="284"/>
                    <a:pt x="8" y="284"/>
                    <a:pt x="8" y="284"/>
                  </a:cubicBezTo>
                  <a:close/>
                  <a:moveTo>
                    <a:pt x="3" y="262"/>
                  </a:moveTo>
                  <a:cubicBezTo>
                    <a:pt x="4" y="267"/>
                    <a:pt x="5" y="272"/>
                    <a:pt x="6" y="277"/>
                  </a:cubicBezTo>
                  <a:cubicBezTo>
                    <a:pt x="14" y="275"/>
                    <a:pt x="14" y="275"/>
                    <a:pt x="14" y="275"/>
                  </a:cubicBezTo>
                  <a:cubicBezTo>
                    <a:pt x="13" y="270"/>
                    <a:pt x="12" y="265"/>
                    <a:pt x="11" y="261"/>
                  </a:cubicBezTo>
                  <a:cubicBezTo>
                    <a:pt x="3" y="262"/>
                    <a:pt x="3" y="262"/>
                    <a:pt x="3" y="262"/>
                  </a:cubicBezTo>
                  <a:close/>
                  <a:moveTo>
                    <a:pt x="0" y="239"/>
                  </a:moveTo>
                  <a:cubicBezTo>
                    <a:pt x="1" y="244"/>
                    <a:pt x="1" y="249"/>
                    <a:pt x="2" y="254"/>
                  </a:cubicBezTo>
                  <a:cubicBezTo>
                    <a:pt x="10" y="253"/>
                    <a:pt x="10" y="253"/>
                    <a:pt x="10" y="253"/>
                  </a:cubicBezTo>
                  <a:cubicBezTo>
                    <a:pt x="9" y="248"/>
                    <a:pt x="9" y="243"/>
                    <a:pt x="8" y="238"/>
                  </a:cubicBezTo>
                  <a:cubicBezTo>
                    <a:pt x="0" y="239"/>
                    <a:pt x="0" y="239"/>
                    <a:pt x="0" y="239"/>
                  </a:cubicBezTo>
                  <a:close/>
                  <a:moveTo>
                    <a:pt x="0" y="216"/>
                  </a:moveTo>
                  <a:cubicBezTo>
                    <a:pt x="0" y="226"/>
                    <a:pt x="0" y="226"/>
                    <a:pt x="0" y="226"/>
                  </a:cubicBezTo>
                  <a:cubicBezTo>
                    <a:pt x="0" y="228"/>
                    <a:pt x="0" y="229"/>
                    <a:pt x="0" y="231"/>
                  </a:cubicBezTo>
                  <a:cubicBezTo>
                    <a:pt x="8" y="231"/>
                    <a:pt x="8" y="231"/>
                    <a:pt x="8" y="231"/>
                  </a:cubicBezTo>
                  <a:cubicBezTo>
                    <a:pt x="8" y="229"/>
                    <a:pt x="8" y="228"/>
                    <a:pt x="8" y="226"/>
                  </a:cubicBezTo>
                  <a:cubicBezTo>
                    <a:pt x="8" y="216"/>
                    <a:pt x="8" y="216"/>
                    <a:pt x="8" y="216"/>
                  </a:cubicBezTo>
                  <a:cubicBezTo>
                    <a:pt x="0" y="216"/>
                    <a:pt x="0" y="216"/>
                    <a:pt x="0" y="216"/>
                  </a:cubicBezTo>
                  <a:close/>
                  <a:moveTo>
                    <a:pt x="1" y="192"/>
                  </a:moveTo>
                  <a:cubicBezTo>
                    <a:pt x="1" y="198"/>
                    <a:pt x="0" y="203"/>
                    <a:pt x="0" y="208"/>
                  </a:cubicBezTo>
                  <a:cubicBezTo>
                    <a:pt x="8" y="208"/>
                    <a:pt x="8" y="208"/>
                    <a:pt x="8" y="208"/>
                  </a:cubicBezTo>
                  <a:cubicBezTo>
                    <a:pt x="8" y="203"/>
                    <a:pt x="8" y="198"/>
                    <a:pt x="9" y="193"/>
                  </a:cubicBezTo>
                  <a:cubicBezTo>
                    <a:pt x="1" y="192"/>
                    <a:pt x="1" y="192"/>
                    <a:pt x="1" y="192"/>
                  </a:cubicBezTo>
                  <a:close/>
                  <a:moveTo>
                    <a:pt x="5" y="170"/>
                  </a:moveTo>
                  <a:cubicBezTo>
                    <a:pt x="4" y="175"/>
                    <a:pt x="3" y="180"/>
                    <a:pt x="2" y="185"/>
                  </a:cubicBezTo>
                  <a:cubicBezTo>
                    <a:pt x="10" y="186"/>
                    <a:pt x="10" y="186"/>
                    <a:pt x="10" y="186"/>
                  </a:cubicBezTo>
                  <a:cubicBezTo>
                    <a:pt x="11" y="181"/>
                    <a:pt x="11" y="176"/>
                    <a:pt x="13" y="171"/>
                  </a:cubicBezTo>
                  <a:cubicBezTo>
                    <a:pt x="5" y="170"/>
                    <a:pt x="5" y="170"/>
                    <a:pt x="5" y="170"/>
                  </a:cubicBezTo>
                  <a:close/>
                  <a:moveTo>
                    <a:pt x="11" y="147"/>
                  </a:moveTo>
                  <a:cubicBezTo>
                    <a:pt x="9" y="152"/>
                    <a:pt x="8" y="157"/>
                    <a:pt x="7" y="162"/>
                  </a:cubicBezTo>
                  <a:cubicBezTo>
                    <a:pt x="14" y="164"/>
                    <a:pt x="14" y="164"/>
                    <a:pt x="14" y="164"/>
                  </a:cubicBezTo>
                  <a:cubicBezTo>
                    <a:pt x="15" y="159"/>
                    <a:pt x="17" y="154"/>
                    <a:pt x="18" y="150"/>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Rectangle 81"/>
            <p:cNvSpPr>
              <a:spLocks noChangeArrowheads="1"/>
            </p:cNvSpPr>
            <p:nvPr/>
          </p:nvSpPr>
          <p:spPr bwMode="auto">
            <a:xfrm>
              <a:off x="4881563" y="3425825"/>
              <a:ext cx="179388" cy="17938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Rectangle 82"/>
            <p:cNvSpPr>
              <a:spLocks noChangeArrowheads="1"/>
            </p:cNvSpPr>
            <p:nvPr/>
          </p:nvSpPr>
          <p:spPr bwMode="auto">
            <a:xfrm>
              <a:off x="5076825" y="3425825"/>
              <a:ext cx="179388" cy="1793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3"/>
            <p:cNvSpPr>
              <a:spLocks noChangeArrowheads="1"/>
            </p:cNvSpPr>
            <p:nvPr/>
          </p:nvSpPr>
          <p:spPr bwMode="auto">
            <a:xfrm>
              <a:off x="4881563" y="3621088"/>
              <a:ext cx="179388" cy="1809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84"/>
            <p:cNvSpPr>
              <a:spLocks noChangeArrowheads="1"/>
            </p:cNvSpPr>
            <p:nvPr/>
          </p:nvSpPr>
          <p:spPr bwMode="auto">
            <a:xfrm>
              <a:off x="5076825" y="3621088"/>
              <a:ext cx="179388" cy="1809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5"/>
            <p:cNvSpPr>
              <a:spLocks noEditPoints="1"/>
            </p:cNvSpPr>
            <p:nvPr/>
          </p:nvSpPr>
          <p:spPr bwMode="auto">
            <a:xfrm>
              <a:off x="5407025" y="3154363"/>
              <a:ext cx="269875" cy="857250"/>
            </a:xfrm>
            <a:custGeom>
              <a:avLst/>
              <a:gdLst>
                <a:gd name="T0" fmla="*/ 72 w 72"/>
                <a:gd name="T1" fmla="*/ 8 h 228"/>
                <a:gd name="T2" fmla="*/ 66 w 72"/>
                <a:gd name="T3" fmla="*/ 1 h 228"/>
                <a:gd name="T4" fmla="*/ 49 w 72"/>
                <a:gd name="T5" fmla="*/ 18 h 228"/>
                <a:gd name="T6" fmla="*/ 58 w 72"/>
                <a:gd name="T7" fmla="*/ 3 h 228"/>
                <a:gd name="T8" fmla="*/ 49 w 72"/>
                <a:gd name="T9" fmla="*/ 18 h 228"/>
                <a:gd name="T10" fmla="*/ 45 w 72"/>
                <a:gd name="T11" fmla="*/ 23 h 228"/>
                <a:gd name="T12" fmla="*/ 33 w 72"/>
                <a:gd name="T13" fmla="*/ 35 h 228"/>
                <a:gd name="T14" fmla="*/ 40 w 72"/>
                <a:gd name="T15" fmla="*/ 58 h 228"/>
                <a:gd name="T16" fmla="*/ 32 w 72"/>
                <a:gd name="T17" fmla="*/ 43 h 228"/>
                <a:gd name="T18" fmla="*/ 40 w 72"/>
                <a:gd name="T19" fmla="*/ 58 h 228"/>
                <a:gd name="T20" fmla="*/ 40 w 72"/>
                <a:gd name="T21" fmla="*/ 78 h 228"/>
                <a:gd name="T22" fmla="*/ 32 w 72"/>
                <a:gd name="T23" fmla="*/ 65 h 228"/>
                <a:gd name="T24" fmla="*/ 32 w 72"/>
                <a:gd name="T25" fmla="*/ 80 h 228"/>
                <a:gd name="T26" fmla="*/ 30 w 72"/>
                <a:gd name="T27" fmla="*/ 104 h 228"/>
                <a:gd name="T28" fmla="*/ 31 w 72"/>
                <a:gd name="T29" fmla="*/ 87 h 228"/>
                <a:gd name="T30" fmla="*/ 30 w 72"/>
                <a:gd name="T31" fmla="*/ 104 h 228"/>
                <a:gd name="T32" fmla="*/ 24 w 72"/>
                <a:gd name="T33" fmla="*/ 110 h 228"/>
                <a:gd name="T34" fmla="*/ 8 w 72"/>
                <a:gd name="T35" fmla="*/ 110 h 228"/>
                <a:gd name="T36" fmla="*/ 15 w 72"/>
                <a:gd name="T37" fmla="*/ 114 h 228"/>
                <a:gd name="T38" fmla="*/ 0 w 72"/>
                <a:gd name="T39" fmla="*/ 118 h 228"/>
                <a:gd name="T40" fmla="*/ 1 w 72"/>
                <a:gd name="T41" fmla="*/ 110 h 228"/>
                <a:gd name="T42" fmla="*/ 0 w 72"/>
                <a:gd name="T43" fmla="*/ 118 h 228"/>
                <a:gd name="T44" fmla="*/ 15 w 72"/>
                <a:gd name="T45" fmla="*/ 114 h 228"/>
                <a:gd name="T46" fmla="*/ 23 w 72"/>
                <a:gd name="T47" fmla="*/ 118 h 228"/>
                <a:gd name="T48" fmla="*/ 28 w 72"/>
                <a:gd name="T49" fmla="*/ 134 h 228"/>
                <a:gd name="T50" fmla="*/ 40 w 72"/>
                <a:gd name="T51" fmla="*/ 154 h 228"/>
                <a:gd name="T52" fmla="*/ 38 w 72"/>
                <a:gd name="T53" fmla="*/ 137 h 228"/>
                <a:gd name="T54" fmla="*/ 32 w 72"/>
                <a:gd name="T55" fmla="*/ 150 h 228"/>
                <a:gd name="T56" fmla="*/ 40 w 72"/>
                <a:gd name="T57" fmla="*/ 154 h 228"/>
                <a:gd name="T58" fmla="*/ 40 w 72"/>
                <a:gd name="T59" fmla="*/ 161 h 228"/>
                <a:gd name="T60" fmla="*/ 32 w 72"/>
                <a:gd name="T61" fmla="*/ 177 h 228"/>
                <a:gd name="T62" fmla="*/ 41 w 72"/>
                <a:gd name="T63" fmla="*/ 198 h 228"/>
                <a:gd name="T64" fmla="*/ 40 w 72"/>
                <a:gd name="T65" fmla="*/ 184 h 228"/>
                <a:gd name="T66" fmla="*/ 32 w 72"/>
                <a:gd name="T67" fmla="*/ 189 h 228"/>
                <a:gd name="T68" fmla="*/ 41 w 72"/>
                <a:gd name="T69" fmla="*/ 198 h 228"/>
                <a:gd name="T70" fmla="*/ 44 w 72"/>
                <a:gd name="T71" fmla="*/ 204 h 228"/>
                <a:gd name="T72" fmla="*/ 48 w 72"/>
                <a:gd name="T73" fmla="*/ 221 h 228"/>
                <a:gd name="T74" fmla="*/ 72 w 72"/>
                <a:gd name="T75" fmla="*/ 221 h 228"/>
                <a:gd name="T76" fmla="*/ 56 w 72"/>
                <a:gd name="T77" fmla="*/ 225 h 228"/>
                <a:gd name="T78" fmla="*/ 72 w 72"/>
                <a:gd name="T79" fmla="*/ 22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228">
                  <a:moveTo>
                    <a:pt x="67" y="8"/>
                  </a:moveTo>
                  <a:cubicBezTo>
                    <a:pt x="69" y="8"/>
                    <a:pt x="70" y="8"/>
                    <a:pt x="72" y="8"/>
                  </a:cubicBezTo>
                  <a:cubicBezTo>
                    <a:pt x="72" y="0"/>
                    <a:pt x="72" y="0"/>
                    <a:pt x="72" y="0"/>
                  </a:cubicBezTo>
                  <a:cubicBezTo>
                    <a:pt x="70" y="0"/>
                    <a:pt x="68" y="0"/>
                    <a:pt x="66" y="1"/>
                  </a:cubicBezTo>
                  <a:lnTo>
                    <a:pt x="67" y="8"/>
                  </a:lnTo>
                  <a:close/>
                  <a:moveTo>
                    <a:pt x="49" y="18"/>
                  </a:moveTo>
                  <a:cubicBezTo>
                    <a:pt x="52" y="14"/>
                    <a:pt x="56" y="12"/>
                    <a:pt x="60" y="10"/>
                  </a:cubicBezTo>
                  <a:cubicBezTo>
                    <a:pt x="58" y="3"/>
                    <a:pt x="58" y="3"/>
                    <a:pt x="58" y="3"/>
                  </a:cubicBezTo>
                  <a:cubicBezTo>
                    <a:pt x="52" y="5"/>
                    <a:pt x="48" y="8"/>
                    <a:pt x="44" y="12"/>
                  </a:cubicBezTo>
                  <a:cubicBezTo>
                    <a:pt x="49" y="18"/>
                    <a:pt x="49" y="18"/>
                    <a:pt x="49" y="18"/>
                  </a:cubicBezTo>
                  <a:close/>
                  <a:moveTo>
                    <a:pt x="40" y="36"/>
                  </a:moveTo>
                  <a:cubicBezTo>
                    <a:pt x="41" y="31"/>
                    <a:pt x="43" y="27"/>
                    <a:pt x="45" y="23"/>
                  </a:cubicBezTo>
                  <a:cubicBezTo>
                    <a:pt x="38" y="19"/>
                    <a:pt x="38" y="19"/>
                    <a:pt x="38" y="19"/>
                  </a:cubicBezTo>
                  <a:cubicBezTo>
                    <a:pt x="35" y="23"/>
                    <a:pt x="33" y="29"/>
                    <a:pt x="33" y="35"/>
                  </a:cubicBezTo>
                  <a:lnTo>
                    <a:pt x="40" y="36"/>
                  </a:lnTo>
                  <a:close/>
                  <a:moveTo>
                    <a:pt x="40" y="58"/>
                  </a:moveTo>
                  <a:cubicBezTo>
                    <a:pt x="40" y="43"/>
                    <a:pt x="40" y="43"/>
                    <a:pt x="40" y="43"/>
                  </a:cubicBezTo>
                  <a:cubicBezTo>
                    <a:pt x="32" y="43"/>
                    <a:pt x="32" y="43"/>
                    <a:pt x="32" y="43"/>
                  </a:cubicBezTo>
                  <a:cubicBezTo>
                    <a:pt x="32" y="58"/>
                    <a:pt x="32" y="58"/>
                    <a:pt x="32" y="58"/>
                  </a:cubicBezTo>
                  <a:lnTo>
                    <a:pt x="40" y="58"/>
                  </a:lnTo>
                  <a:close/>
                  <a:moveTo>
                    <a:pt x="40" y="81"/>
                  </a:moveTo>
                  <a:cubicBezTo>
                    <a:pt x="40" y="80"/>
                    <a:pt x="40" y="79"/>
                    <a:pt x="40" y="78"/>
                  </a:cubicBezTo>
                  <a:cubicBezTo>
                    <a:pt x="40" y="65"/>
                    <a:pt x="40" y="65"/>
                    <a:pt x="40" y="65"/>
                  </a:cubicBezTo>
                  <a:cubicBezTo>
                    <a:pt x="32" y="65"/>
                    <a:pt x="32" y="65"/>
                    <a:pt x="32" y="65"/>
                  </a:cubicBezTo>
                  <a:cubicBezTo>
                    <a:pt x="32" y="78"/>
                    <a:pt x="32" y="78"/>
                    <a:pt x="32" y="78"/>
                  </a:cubicBezTo>
                  <a:cubicBezTo>
                    <a:pt x="32" y="79"/>
                    <a:pt x="32" y="80"/>
                    <a:pt x="32" y="80"/>
                  </a:cubicBezTo>
                  <a:cubicBezTo>
                    <a:pt x="40" y="81"/>
                    <a:pt x="40" y="81"/>
                    <a:pt x="40" y="81"/>
                  </a:cubicBezTo>
                  <a:close/>
                  <a:moveTo>
                    <a:pt x="30" y="104"/>
                  </a:moveTo>
                  <a:cubicBezTo>
                    <a:pt x="34" y="100"/>
                    <a:pt x="37" y="95"/>
                    <a:pt x="38" y="89"/>
                  </a:cubicBezTo>
                  <a:cubicBezTo>
                    <a:pt x="31" y="87"/>
                    <a:pt x="31" y="87"/>
                    <a:pt x="31" y="87"/>
                  </a:cubicBezTo>
                  <a:cubicBezTo>
                    <a:pt x="30" y="92"/>
                    <a:pt x="27" y="96"/>
                    <a:pt x="25" y="99"/>
                  </a:cubicBezTo>
                  <a:lnTo>
                    <a:pt x="30" y="104"/>
                  </a:lnTo>
                  <a:close/>
                  <a:moveTo>
                    <a:pt x="9" y="117"/>
                  </a:moveTo>
                  <a:cubicBezTo>
                    <a:pt x="15" y="116"/>
                    <a:pt x="20" y="113"/>
                    <a:pt x="24" y="110"/>
                  </a:cubicBezTo>
                  <a:cubicBezTo>
                    <a:pt x="20" y="104"/>
                    <a:pt x="20" y="104"/>
                    <a:pt x="20" y="104"/>
                  </a:cubicBezTo>
                  <a:cubicBezTo>
                    <a:pt x="16" y="106"/>
                    <a:pt x="12" y="108"/>
                    <a:pt x="8" y="110"/>
                  </a:cubicBezTo>
                  <a:cubicBezTo>
                    <a:pt x="9" y="117"/>
                    <a:pt x="9" y="117"/>
                    <a:pt x="9" y="117"/>
                  </a:cubicBezTo>
                  <a:close/>
                  <a:moveTo>
                    <a:pt x="15" y="114"/>
                  </a:moveTo>
                  <a:cubicBezTo>
                    <a:pt x="11" y="112"/>
                    <a:pt x="5" y="110"/>
                    <a:pt x="0" y="110"/>
                  </a:cubicBezTo>
                  <a:cubicBezTo>
                    <a:pt x="0" y="118"/>
                    <a:pt x="0" y="118"/>
                    <a:pt x="0" y="118"/>
                  </a:cubicBezTo>
                  <a:cubicBezTo>
                    <a:pt x="1" y="118"/>
                    <a:pt x="1" y="118"/>
                    <a:pt x="1" y="118"/>
                  </a:cubicBezTo>
                  <a:cubicBezTo>
                    <a:pt x="1" y="110"/>
                    <a:pt x="1" y="110"/>
                    <a:pt x="1" y="110"/>
                  </a:cubicBezTo>
                  <a:cubicBezTo>
                    <a:pt x="0" y="110"/>
                    <a:pt x="0" y="110"/>
                    <a:pt x="0" y="110"/>
                  </a:cubicBezTo>
                  <a:cubicBezTo>
                    <a:pt x="0" y="118"/>
                    <a:pt x="0" y="118"/>
                    <a:pt x="0" y="118"/>
                  </a:cubicBezTo>
                  <a:cubicBezTo>
                    <a:pt x="4" y="118"/>
                    <a:pt x="9" y="119"/>
                    <a:pt x="12" y="121"/>
                  </a:cubicBezTo>
                  <a:cubicBezTo>
                    <a:pt x="15" y="114"/>
                    <a:pt x="15" y="114"/>
                    <a:pt x="15" y="114"/>
                  </a:cubicBezTo>
                  <a:close/>
                  <a:moveTo>
                    <a:pt x="34" y="130"/>
                  </a:moveTo>
                  <a:cubicBezTo>
                    <a:pt x="31" y="125"/>
                    <a:pt x="27" y="121"/>
                    <a:pt x="23" y="118"/>
                  </a:cubicBezTo>
                  <a:cubicBezTo>
                    <a:pt x="18" y="124"/>
                    <a:pt x="18" y="124"/>
                    <a:pt x="18" y="124"/>
                  </a:cubicBezTo>
                  <a:cubicBezTo>
                    <a:pt x="22" y="127"/>
                    <a:pt x="25" y="130"/>
                    <a:pt x="28" y="134"/>
                  </a:cubicBezTo>
                  <a:cubicBezTo>
                    <a:pt x="34" y="130"/>
                    <a:pt x="34" y="130"/>
                    <a:pt x="34" y="130"/>
                  </a:cubicBezTo>
                  <a:close/>
                  <a:moveTo>
                    <a:pt x="40" y="154"/>
                  </a:moveTo>
                  <a:cubicBezTo>
                    <a:pt x="40" y="150"/>
                    <a:pt x="40" y="150"/>
                    <a:pt x="40" y="150"/>
                  </a:cubicBezTo>
                  <a:cubicBezTo>
                    <a:pt x="40" y="146"/>
                    <a:pt x="39" y="142"/>
                    <a:pt x="38" y="137"/>
                  </a:cubicBezTo>
                  <a:cubicBezTo>
                    <a:pt x="30" y="140"/>
                    <a:pt x="30" y="140"/>
                    <a:pt x="30" y="140"/>
                  </a:cubicBezTo>
                  <a:cubicBezTo>
                    <a:pt x="32" y="143"/>
                    <a:pt x="32" y="147"/>
                    <a:pt x="32" y="150"/>
                  </a:cubicBezTo>
                  <a:cubicBezTo>
                    <a:pt x="32" y="154"/>
                    <a:pt x="32" y="154"/>
                    <a:pt x="32" y="154"/>
                  </a:cubicBezTo>
                  <a:cubicBezTo>
                    <a:pt x="40" y="154"/>
                    <a:pt x="40" y="154"/>
                    <a:pt x="40" y="154"/>
                  </a:cubicBezTo>
                  <a:close/>
                  <a:moveTo>
                    <a:pt x="40" y="177"/>
                  </a:moveTo>
                  <a:cubicBezTo>
                    <a:pt x="40" y="161"/>
                    <a:pt x="40" y="161"/>
                    <a:pt x="40" y="161"/>
                  </a:cubicBezTo>
                  <a:cubicBezTo>
                    <a:pt x="32" y="161"/>
                    <a:pt x="32" y="161"/>
                    <a:pt x="32" y="161"/>
                  </a:cubicBezTo>
                  <a:cubicBezTo>
                    <a:pt x="32" y="177"/>
                    <a:pt x="32" y="177"/>
                    <a:pt x="32" y="177"/>
                  </a:cubicBezTo>
                  <a:lnTo>
                    <a:pt x="40" y="177"/>
                  </a:lnTo>
                  <a:close/>
                  <a:moveTo>
                    <a:pt x="41" y="198"/>
                  </a:moveTo>
                  <a:cubicBezTo>
                    <a:pt x="40" y="195"/>
                    <a:pt x="40" y="192"/>
                    <a:pt x="40" y="189"/>
                  </a:cubicBezTo>
                  <a:cubicBezTo>
                    <a:pt x="40" y="184"/>
                    <a:pt x="40" y="184"/>
                    <a:pt x="40" y="184"/>
                  </a:cubicBezTo>
                  <a:cubicBezTo>
                    <a:pt x="32" y="184"/>
                    <a:pt x="32" y="184"/>
                    <a:pt x="32" y="184"/>
                  </a:cubicBezTo>
                  <a:cubicBezTo>
                    <a:pt x="32" y="189"/>
                    <a:pt x="32" y="189"/>
                    <a:pt x="32" y="189"/>
                  </a:cubicBezTo>
                  <a:cubicBezTo>
                    <a:pt x="32" y="193"/>
                    <a:pt x="33" y="197"/>
                    <a:pt x="34" y="200"/>
                  </a:cubicBezTo>
                  <a:cubicBezTo>
                    <a:pt x="41" y="198"/>
                    <a:pt x="41" y="198"/>
                    <a:pt x="41" y="198"/>
                  </a:cubicBezTo>
                  <a:close/>
                  <a:moveTo>
                    <a:pt x="53" y="214"/>
                  </a:moveTo>
                  <a:cubicBezTo>
                    <a:pt x="49" y="212"/>
                    <a:pt x="46" y="208"/>
                    <a:pt x="44" y="204"/>
                  </a:cubicBezTo>
                  <a:cubicBezTo>
                    <a:pt x="37" y="208"/>
                    <a:pt x="37" y="208"/>
                    <a:pt x="37" y="208"/>
                  </a:cubicBezTo>
                  <a:cubicBezTo>
                    <a:pt x="40" y="213"/>
                    <a:pt x="44" y="217"/>
                    <a:pt x="48" y="221"/>
                  </a:cubicBezTo>
                  <a:cubicBezTo>
                    <a:pt x="53" y="214"/>
                    <a:pt x="53" y="214"/>
                    <a:pt x="53" y="214"/>
                  </a:cubicBezTo>
                  <a:close/>
                  <a:moveTo>
                    <a:pt x="72" y="221"/>
                  </a:moveTo>
                  <a:cubicBezTo>
                    <a:pt x="67" y="221"/>
                    <a:pt x="63" y="220"/>
                    <a:pt x="59" y="218"/>
                  </a:cubicBezTo>
                  <a:cubicBezTo>
                    <a:pt x="56" y="225"/>
                    <a:pt x="56" y="225"/>
                    <a:pt x="56" y="225"/>
                  </a:cubicBezTo>
                  <a:cubicBezTo>
                    <a:pt x="61" y="227"/>
                    <a:pt x="66" y="228"/>
                    <a:pt x="72" y="228"/>
                  </a:cubicBezTo>
                  <a:cubicBezTo>
                    <a:pt x="72" y="221"/>
                    <a:pt x="72" y="221"/>
                    <a:pt x="72" y="22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4" name="Group 93"/>
          <p:cNvGrpSpPr/>
          <p:nvPr/>
        </p:nvGrpSpPr>
        <p:grpSpPr>
          <a:xfrm>
            <a:off x="7961313" y="2755900"/>
            <a:ext cx="2259012" cy="2235200"/>
            <a:chOff x="7961313" y="2755900"/>
            <a:chExt cx="2259012" cy="2235200"/>
          </a:xfrm>
        </p:grpSpPr>
        <p:sp>
          <p:nvSpPr>
            <p:cNvPr id="8" name="Freeform 7"/>
            <p:cNvSpPr>
              <a:spLocks noEditPoints="1"/>
            </p:cNvSpPr>
            <p:nvPr/>
          </p:nvSpPr>
          <p:spPr bwMode="auto">
            <a:xfrm>
              <a:off x="8486775" y="2755900"/>
              <a:ext cx="1651000" cy="1655763"/>
            </a:xfrm>
            <a:custGeom>
              <a:avLst/>
              <a:gdLst>
                <a:gd name="T0" fmla="*/ 392 w 440"/>
                <a:gd name="T1" fmla="*/ 429 h 440"/>
                <a:gd name="T2" fmla="*/ 399 w 440"/>
                <a:gd name="T3" fmla="*/ 427 h 440"/>
                <a:gd name="T4" fmla="*/ 423 w 440"/>
                <a:gd name="T5" fmla="*/ 419 h 440"/>
                <a:gd name="T6" fmla="*/ 440 w 440"/>
                <a:gd name="T7" fmla="*/ 381 h 440"/>
                <a:gd name="T8" fmla="*/ 432 w 440"/>
                <a:gd name="T9" fmla="*/ 358 h 440"/>
                <a:gd name="T10" fmla="*/ 432 w 440"/>
                <a:gd name="T11" fmla="*/ 310 h 440"/>
                <a:gd name="T12" fmla="*/ 432 w 440"/>
                <a:gd name="T13" fmla="*/ 303 h 440"/>
                <a:gd name="T14" fmla="*/ 440 w 440"/>
                <a:gd name="T15" fmla="*/ 279 h 440"/>
                <a:gd name="T16" fmla="*/ 440 w 440"/>
                <a:gd name="T17" fmla="*/ 240 h 440"/>
                <a:gd name="T18" fmla="*/ 432 w 440"/>
                <a:gd name="T19" fmla="*/ 216 h 440"/>
                <a:gd name="T20" fmla="*/ 432 w 440"/>
                <a:gd name="T21" fmla="*/ 169 h 440"/>
                <a:gd name="T22" fmla="*/ 432 w 440"/>
                <a:gd name="T23" fmla="*/ 161 h 440"/>
                <a:gd name="T24" fmla="*/ 440 w 440"/>
                <a:gd name="T25" fmla="*/ 138 h 440"/>
                <a:gd name="T26" fmla="*/ 440 w 440"/>
                <a:gd name="T27" fmla="*/ 98 h 440"/>
                <a:gd name="T28" fmla="*/ 432 w 440"/>
                <a:gd name="T29" fmla="*/ 75 h 440"/>
                <a:gd name="T30" fmla="*/ 438 w 440"/>
                <a:gd name="T31" fmla="*/ 51 h 440"/>
                <a:gd name="T32" fmla="*/ 421 w 440"/>
                <a:gd name="T33" fmla="*/ 33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5 h 440"/>
                <a:gd name="T72" fmla="*/ 0 w 440"/>
                <a:gd name="T73" fmla="*/ 144 h 440"/>
                <a:gd name="T74" fmla="*/ 8 w 440"/>
                <a:gd name="T75" fmla="*/ 167 h 440"/>
                <a:gd name="T76" fmla="*/ 8 w 440"/>
                <a:gd name="T77" fmla="*/ 215 h 440"/>
                <a:gd name="T78" fmla="*/ 8 w 440"/>
                <a:gd name="T79" fmla="*/ 222 h 440"/>
                <a:gd name="T80" fmla="*/ 0 w 440"/>
                <a:gd name="T81" fmla="*/ 246 h 440"/>
                <a:gd name="T82" fmla="*/ 0 w 440"/>
                <a:gd name="T83" fmla="*/ 285 h 440"/>
                <a:gd name="T84" fmla="*/ 8 w 440"/>
                <a:gd name="T85" fmla="*/ 309 h 440"/>
                <a:gd name="T86" fmla="*/ 8 w 440"/>
                <a:gd name="T87" fmla="*/ 356 h 440"/>
                <a:gd name="T88" fmla="*/ 8 w 440"/>
                <a:gd name="T89" fmla="*/ 374 h 440"/>
                <a:gd name="T90" fmla="*/ 14 w 440"/>
                <a:gd name="T91" fmla="*/ 400 h 440"/>
                <a:gd name="T92" fmla="*/ 18 w 440"/>
                <a:gd name="T93" fmla="*/ 406 h 440"/>
                <a:gd name="T94" fmla="*/ 29 w 440"/>
                <a:gd name="T95" fmla="*/ 429 h 440"/>
                <a:gd name="T96" fmla="*/ 51 w 440"/>
                <a:gd name="T97" fmla="*/ 439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40"/>
                    <a:pt x="390" y="439"/>
                    <a:pt x="395" y="437"/>
                  </a:cubicBezTo>
                  <a:cubicBezTo>
                    <a:pt x="392" y="429"/>
                    <a:pt x="392" y="429"/>
                    <a:pt x="392" y="429"/>
                  </a:cubicBezTo>
                  <a:close/>
                  <a:moveTo>
                    <a:pt x="411" y="419"/>
                  </a:moveTo>
                  <a:cubicBezTo>
                    <a:pt x="408" y="422"/>
                    <a:pt x="404" y="424"/>
                    <a:pt x="399" y="427"/>
                  </a:cubicBezTo>
                  <a:cubicBezTo>
                    <a:pt x="403" y="434"/>
                    <a:pt x="403" y="434"/>
                    <a:pt x="403" y="434"/>
                  </a:cubicBezTo>
                  <a:cubicBezTo>
                    <a:pt x="408" y="431"/>
                    <a:pt x="412" y="428"/>
                    <a:pt x="417" y="425"/>
                  </a:cubicBezTo>
                  <a:cubicBezTo>
                    <a:pt x="411" y="419"/>
                    <a:pt x="411" y="419"/>
                    <a:pt x="411" y="419"/>
                  </a:cubicBezTo>
                  <a:close/>
                  <a:moveTo>
                    <a:pt x="425" y="402"/>
                  </a:moveTo>
                  <a:cubicBezTo>
                    <a:pt x="423" y="406"/>
                    <a:pt x="420" y="410"/>
                    <a:pt x="417" y="413"/>
                  </a:cubicBezTo>
                  <a:cubicBezTo>
                    <a:pt x="423" y="419"/>
                    <a:pt x="423" y="419"/>
                    <a:pt x="423" y="419"/>
                  </a:cubicBezTo>
                  <a:cubicBezTo>
                    <a:pt x="426" y="415"/>
                    <a:pt x="430" y="410"/>
                    <a:pt x="432" y="405"/>
                  </a:cubicBezTo>
                  <a:cubicBezTo>
                    <a:pt x="425" y="402"/>
                    <a:pt x="425" y="402"/>
                    <a:pt x="425" y="402"/>
                  </a:cubicBezTo>
                  <a:close/>
                  <a:moveTo>
                    <a:pt x="432" y="381"/>
                  </a:moveTo>
                  <a:cubicBezTo>
                    <a:pt x="431" y="386"/>
                    <a:pt x="430" y="390"/>
                    <a:pt x="428" y="395"/>
                  </a:cubicBezTo>
                  <a:cubicBezTo>
                    <a:pt x="436" y="398"/>
                    <a:pt x="436" y="398"/>
                    <a:pt x="436" y="398"/>
                  </a:cubicBezTo>
                  <a:cubicBezTo>
                    <a:pt x="438" y="393"/>
                    <a:pt x="439" y="387"/>
                    <a:pt x="440" y="381"/>
                  </a:cubicBezTo>
                  <a:cubicBezTo>
                    <a:pt x="432" y="381"/>
                    <a:pt x="432" y="381"/>
                    <a:pt x="432" y="381"/>
                  </a:cubicBezTo>
                  <a:close/>
                  <a:moveTo>
                    <a:pt x="432" y="358"/>
                  </a:moveTo>
                  <a:cubicBezTo>
                    <a:pt x="432" y="373"/>
                    <a:pt x="432" y="373"/>
                    <a:pt x="432" y="373"/>
                  </a:cubicBezTo>
                  <a:cubicBezTo>
                    <a:pt x="440" y="373"/>
                    <a:pt x="440" y="373"/>
                    <a:pt x="440" y="373"/>
                  </a:cubicBezTo>
                  <a:cubicBezTo>
                    <a:pt x="440" y="358"/>
                    <a:pt x="440" y="358"/>
                    <a:pt x="440" y="358"/>
                  </a:cubicBezTo>
                  <a:lnTo>
                    <a:pt x="432" y="358"/>
                  </a:lnTo>
                  <a:close/>
                  <a:moveTo>
                    <a:pt x="432" y="334"/>
                  </a:moveTo>
                  <a:cubicBezTo>
                    <a:pt x="432" y="350"/>
                    <a:pt x="432" y="350"/>
                    <a:pt x="432" y="350"/>
                  </a:cubicBezTo>
                  <a:cubicBezTo>
                    <a:pt x="440" y="350"/>
                    <a:pt x="440" y="350"/>
                    <a:pt x="440" y="350"/>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3"/>
                    <a:pt x="432" y="303"/>
                    <a:pt x="432" y="303"/>
                  </a:cubicBezTo>
                  <a:cubicBezTo>
                    <a:pt x="440" y="303"/>
                    <a:pt x="440" y="303"/>
                    <a:pt x="440" y="303"/>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40"/>
                  </a:moveTo>
                  <a:cubicBezTo>
                    <a:pt x="432" y="255"/>
                    <a:pt x="432" y="255"/>
                    <a:pt x="432" y="255"/>
                  </a:cubicBezTo>
                  <a:cubicBezTo>
                    <a:pt x="440" y="255"/>
                    <a:pt x="440" y="255"/>
                    <a:pt x="440" y="255"/>
                  </a:cubicBezTo>
                  <a:cubicBezTo>
                    <a:pt x="440" y="240"/>
                    <a:pt x="440" y="240"/>
                    <a:pt x="440" y="240"/>
                  </a:cubicBezTo>
                  <a:lnTo>
                    <a:pt x="432" y="240"/>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3"/>
                  </a:moveTo>
                  <a:cubicBezTo>
                    <a:pt x="432" y="208"/>
                    <a:pt x="432" y="208"/>
                    <a:pt x="432" y="208"/>
                  </a:cubicBezTo>
                  <a:cubicBezTo>
                    <a:pt x="440" y="208"/>
                    <a:pt x="440" y="208"/>
                    <a:pt x="440" y="208"/>
                  </a:cubicBezTo>
                  <a:cubicBezTo>
                    <a:pt x="440" y="193"/>
                    <a:pt x="440" y="193"/>
                    <a:pt x="440" y="193"/>
                  </a:cubicBezTo>
                  <a:lnTo>
                    <a:pt x="432" y="193"/>
                  </a:lnTo>
                  <a:close/>
                  <a:moveTo>
                    <a:pt x="432" y="169"/>
                  </a:moveTo>
                  <a:cubicBezTo>
                    <a:pt x="432" y="185"/>
                    <a:pt x="432" y="185"/>
                    <a:pt x="432" y="185"/>
                  </a:cubicBezTo>
                  <a:cubicBezTo>
                    <a:pt x="440" y="185"/>
                    <a:pt x="440" y="185"/>
                    <a:pt x="440" y="185"/>
                  </a:cubicBezTo>
                  <a:cubicBezTo>
                    <a:pt x="440" y="169"/>
                    <a:pt x="440" y="169"/>
                    <a:pt x="440" y="169"/>
                  </a:cubicBezTo>
                  <a:lnTo>
                    <a:pt x="432" y="169"/>
                  </a:lnTo>
                  <a:close/>
                  <a:moveTo>
                    <a:pt x="432" y="146"/>
                  </a:moveTo>
                  <a:cubicBezTo>
                    <a:pt x="432" y="161"/>
                    <a:pt x="432" y="161"/>
                    <a:pt x="432" y="161"/>
                  </a:cubicBezTo>
                  <a:cubicBezTo>
                    <a:pt x="440" y="161"/>
                    <a:pt x="440" y="161"/>
                    <a:pt x="440" y="161"/>
                  </a:cubicBezTo>
                  <a:cubicBezTo>
                    <a:pt x="440" y="146"/>
                    <a:pt x="440" y="146"/>
                    <a:pt x="440" y="146"/>
                  </a:cubicBezTo>
                  <a:lnTo>
                    <a:pt x="432" y="146"/>
                  </a:lnTo>
                  <a:close/>
                  <a:moveTo>
                    <a:pt x="432" y="122"/>
                  </a:moveTo>
                  <a:cubicBezTo>
                    <a:pt x="432" y="138"/>
                    <a:pt x="432" y="138"/>
                    <a:pt x="432" y="138"/>
                  </a:cubicBezTo>
                  <a:cubicBezTo>
                    <a:pt x="440" y="138"/>
                    <a:pt x="440" y="138"/>
                    <a:pt x="440" y="138"/>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1"/>
                    <a:pt x="432" y="91"/>
                    <a:pt x="432" y="91"/>
                  </a:cubicBezTo>
                  <a:cubicBezTo>
                    <a:pt x="440" y="91"/>
                    <a:pt x="440" y="91"/>
                    <a:pt x="440" y="91"/>
                  </a:cubicBezTo>
                  <a:cubicBezTo>
                    <a:pt x="440" y="75"/>
                    <a:pt x="440" y="75"/>
                    <a:pt x="440" y="75"/>
                  </a:cubicBezTo>
                  <a:lnTo>
                    <a:pt x="432" y="75"/>
                  </a:lnTo>
                  <a:close/>
                  <a:moveTo>
                    <a:pt x="430" y="52"/>
                  </a:moveTo>
                  <a:cubicBezTo>
                    <a:pt x="431" y="57"/>
                    <a:pt x="432" y="62"/>
                    <a:pt x="432" y="66"/>
                  </a:cubicBezTo>
                  <a:cubicBezTo>
                    <a:pt x="432" y="67"/>
                    <a:pt x="432" y="67"/>
                    <a:pt x="432" y="67"/>
                  </a:cubicBezTo>
                  <a:cubicBezTo>
                    <a:pt x="440" y="67"/>
                    <a:pt x="440" y="67"/>
                    <a:pt x="440" y="67"/>
                  </a:cubicBezTo>
                  <a:cubicBezTo>
                    <a:pt x="440" y="66"/>
                    <a:pt x="440" y="66"/>
                    <a:pt x="440" y="66"/>
                  </a:cubicBezTo>
                  <a:cubicBezTo>
                    <a:pt x="440" y="61"/>
                    <a:pt x="439" y="56"/>
                    <a:pt x="438" y="51"/>
                  </a:cubicBezTo>
                  <a:cubicBezTo>
                    <a:pt x="430" y="52"/>
                    <a:pt x="430" y="52"/>
                    <a:pt x="430" y="52"/>
                  </a:cubicBezTo>
                  <a:close/>
                  <a:moveTo>
                    <a:pt x="421" y="33"/>
                  </a:moveTo>
                  <a:cubicBezTo>
                    <a:pt x="424" y="37"/>
                    <a:pt x="426" y="41"/>
                    <a:pt x="428" y="45"/>
                  </a:cubicBezTo>
                  <a:cubicBezTo>
                    <a:pt x="436" y="43"/>
                    <a:pt x="436" y="43"/>
                    <a:pt x="436" y="43"/>
                  </a:cubicBezTo>
                  <a:cubicBezTo>
                    <a:pt x="434" y="37"/>
                    <a:pt x="431" y="32"/>
                    <a:pt x="428" y="28"/>
                  </a:cubicBezTo>
                  <a:cubicBezTo>
                    <a:pt x="421" y="33"/>
                    <a:pt x="421" y="33"/>
                    <a:pt x="421" y="33"/>
                  </a:cubicBezTo>
                  <a:close/>
                  <a:moveTo>
                    <a:pt x="405" y="18"/>
                  </a:moveTo>
                  <a:cubicBezTo>
                    <a:pt x="409" y="20"/>
                    <a:pt x="413" y="23"/>
                    <a:pt x="416" y="27"/>
                  </a:cubicBezTo>
                  <a:cubicBezTo>
                    <a:pt x="422" y="22"/>
                    <a:pt x="422" y="22"/>
                    <a:pt x="422" y="22"/>
                  </a:cubicBezTo>
                  <a:cubicBezTo>
                    <a:pt x="419" y="17"/>
                    <a:pt x="414" y="14"/>
                    <a:pt x="410" y="11"/>
                  </a:cubicBezTo>
                  <a:cubicBezTo>
                    <a:pt x="405" y="18"/>
                    <a:pt x="405" y="18"/>
                    <a:pt x="405" y="18"/>
                  </a:cubicBezTo>
                  <a:close/>
                  <a:moveTo>
                    <a:pt x="385" y="9"/>
                  </a:moveTo>
                  <a:cubicBezTo>
                    <a:pt x="390" y="10"/>
                    <a:pt x="394" y="12"/>
                    <a:pt x="399" y="14"/>
                  </a:cubicBezTo>
                  <a:cubicBezTo>
                    <a:pt x="402" y="7"/>
                    <a:pt x="402" y="7"/>
                    <a:pt x="402" y="7"/>
                  </a:cubicBezTo>
                  <a:cubicBezTo>
                    <a:pt x="397" y="4"/>
                    <a:pt x="392" y="3"/>
                    <a:pt x="386" y="2"/>
                  </a:cubicBezTo>
                  <a:lnTo>
                    <a:pt x="385" y="9"/>
                  </a:ln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9"/>
                    <a:pt x="63" y="8"/>
                    <a:pt x="66" y="8"/>
                  </a:cubicBezTo>
                  <a:cubicBezTo>
                    <a:pt x="72" y="8"/>
                    <a:pt x="72" y="8"/>
                    <a:pt x="72" y="8"/>
                  </a:cubicBezTo>
                  <a:cubicBezTo>
                    <a:pt x="72" y="0"/>
                    <a:pt x="72" y="0"/>
                    <a:pt x="72" y="0"/>
                  </a:cubicBezTo>
                  <a:cubicBezTo>
                    <a:pt x="66" y="0"/>
                    <a:pt x="66" y="0"/>
                    <a:pt x="66" y="0"/>
                  </a:cubicBezTo>
                  <a:cubicBezTo>
                    <a:pt x="62" y="0"/>
                    <a:pt x="59" y="1"/>
                    <a:pt x="55" y="1"/>
                  </a:cubicBezTo>
                  <a:cubicBezTo>
                    <a:pt x="57" y="9"/>
                    <a:pt x="57" y="9"/>
                    <a:pt x="57" y="9"/>
                  </a:cubicBezTo>
                  <a:close/>
                  <a:moveTo>
                    <a:pt x="36" y="17"/>
                  </a:moveTo>
                  <a:cubicBezTo>
                    <a:pt x="40" y="14"/>
                    <a:pt x="45" y="12"/>
                    <a:pt x="50" y="11"/>
                  </a:cubicBezTo>
                  <a:cubicBezTo>
                    <a:pt x="47" y="3"/>
                    <a:pt x="47" y="3"/>
                    <a:pt x="47" y="3"/>
                  </a:cubicBezTo>
                  <a:cubicBezTo>
                    <a:pt x="42" y="5"/>
                    <a:pt x="37" y="7"/>
                    <a:pt x="32" y="10"/>
                  </a:cubicBezTo>
                  <a:cubicBezTo>
                    <a:pt x="36" y="17"/>
                    <a:pt x="36" y="17"/>
                    <a:pt x="36" y="17"/>
                  </a:cubicBezTo>
                  <a:close/>
                  <a:moveTo>
                    <a:pt x="20" y="31"/>
                  </a:moveTo>
                  <a:cubicBezTo>
                    <a:pt x="23" y="27"/>
                    <a:pt x="26" y="24"/>
                    <a:pt x="30" y="21"/>
                  </a:cubicBezTo>
                  <a:cubicBezTo>
                    <a:pt x="25" y="15"/>
                    <a:pt x="25" y="15"/>
                    <a:pt x="25" y="15"/>
                  </a:cubicBezTo>
                  <a:cubicBezTo>
                    <a:pt x="21" y="18"/>
                    <a:pt x="17" y="22"/>
                    <a:pt x="13" y="26"/>
                  </a:cubicBezTo>
                  <a:cubicBezTo>
                    <a:pt x="20" y="31"/>
                    <a:pt x="20" y="31"/>
                    <a:pt x="20" y="31"/>
                  </a:cubicBezTo>
                  <a:close/>
                  <a:moveTo>
                    <a:pt x="10" y="51"/>
                  </a:moveTo>
                  <a:cubicBezTo>
                    <a:pt x="11" y="46"/>
                    <a:pt x="13" y="42"/>
                    <a:pt x="16" y="37"/>
                  </a:cubicBezTo>
                  <a:cubicBezTo>
                    <a:pt x="9" y="33"/>
                    <a:pt x="9" y="33"/>
                    <a:pt x="9" y="33"/>
                  </a:cubicBezTo>
                  <a:cubicBezTo>
                    <a:pt x="6" y="38"/>
                    <a:pt x="4" y="43"/>
                    <a:pt x="2" y="49"/>
                  </a:cubicBezTo>
                  <a:cubicBezTo>
                    <a:pt x="10" y="51"/>
                    <a:pt x="10" y="51"/>
                    <a:pt x="10" y="51"/>
                  </a:cubicBezTo>
                  <a:close/>
                  <a:moveTo>
                    <a:pt x="8" y="73"/>
                  </a:moveTo>
                  <a:cubicBezTo>
                    <a:pt x="8" y="66"/>
                    <a:pt x="8" y="66"/>
                    <a:pt x="8" y="66"/>
                  </a:cubicBezTo>
                  <a:cubicBezTo>
                    <a:pt x="8" y="64"/>
                    <a:pt x="8" y="61"/>
                    <a:pt x="9" y="58"/>
                  </a:cubicBezTo>
                  <a:cubicBezTo>
                    <a:pt x="1" y="57"/>
                    <a:pt x="1" y="57"/>
                    <a:pt x="1" y="57"/>
                  </a:cubicBezTo>
                  <a:cubicBezTo>
                    <a:pt x="0" y="60"/>
                    <a:pt x="0" y="63"/>
                    <a:pt x="0" y="66"/>
                  </a:cubicBezTo>
                  <a:cubicBezTo>
                    <a:pt x="0" y="73"/>
                    <a:pt x="0" y="73"/>
                    <a:pt x="0" y="73"/>
                  </a:cubicBezTo>
                  <a:cubicBezTo>
                    <a:pt x="8" y="73"/>
                    <a:pt x="8" y="73"/>
                    <a:pt x="8" y="73"/>
                  </a:cubicBezTo>
                  <a:close/>
                  <a:moveTo>
                    <a:pt x="8" y="97"/>
                  </a:moveTo>
                  <a:cubicBezTo>
                    <a:pt x="8" y="81"/>
                    <a:pt x="8" y="81"/>
                    <a:pt x="8" y="81"/>
                  </a:cubicBezTo>
                  <a:cubicBezTo>
                    <a:pt x="0" y="81"/>
                    <a:pt x="0" y="81"/>
                    <a:pt x="0" y="81"/>
                  </a:cubicBezTo>
                  <a:cubicBezTo>
                    <a:pt x="0" y="97"/>
                    <a:pt x="0" y="97"/>
                    <a:pt x="0" y="97"/>
                  </a:cubicBezTo>
                  <a:lnTo>
                    <a:pt x="8" y="97"/>
                  </a:lnTo>
                  <a:close/>
                  <a:moveTo>
                    <a:pt x="8" y="120"/>
                  </a:moveTo>
                  <a:cubicBezTo>
                    <a:pt x="8" y="105"/>
                    <a:pt x="8" y="105"/>
                    <a:pt x="8" y="105"/>
                  </a:cubicBezTo>
                  <a:cubicBezTo>
                    <a:pt x="0" y="105"/>
                    <a:pt x="0" y="105"/>
                    <a:pt x="0" y="105"/>
                  </a:cubicBezTo>
                  <a:cubicBezTo>
                    <a:pt x="0" y="120"/>
                    <a:pt x="0" y="120"/>
                    <a:pt x="0" y="120"/>
                  </a:cubicBezTo>
                  <a:lnTo>
                    <a:pt x="8" y="120"/>
                  </a:lnTo>
                  <a:close/>
                  <a:moveTo>
                    <a:pt x="8" y="144"/>
                  </a:moveTo>
                  <a:cubicBezTo>
                    <a:pt x="8" y="128"/>
                    <a:pt x="8" y="128"/>
                    <a:pt x="8" y="128"/>
                  </a:cubicBezTo>
                  <a:cubicBezTo>
                    <a:pt x="0" y="128"/>
                    <a:pt x="0" y="128"/>
                    <a:pt x="0" y="128"/>
                  </a:cubicBezTo>
                  <a:cubicBezTo>
                    <a:pt x="0" y="144"/>
                    <a:pt x="0" y="144"/>
                    <a:pt x="0" y="144"/>
                  </a:cubicBezTo>
                  <a:lnTo>
                    <a:pt x="8" y="144"/>
                  </a:lnTo>
                  <a:close/>
                  <a:moveTo>
                    <a:pt x="8" y="167"/>
                  </a:moveTo>
                  <a:cubicBezTo>
                    <a:pt x="8" y="152"/>
                    <a:pt x="8" y="152"/>
                    <a:pt x="8" y="152"/>
                  </a:cubicBezTo>
                  <a:cubicBezTo>
                    <a:pt x="0" y="152"/>
                    <a:pt x="0" y="152"/>
                    <a:pt x="0" y="152"/>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5"/>
                  </a:moveTo>
                  <a:cubicBezTo>
                    <a:pt x="8" y="199"/>
                    <a:pt x="8" y="199"/>
                    <a:pt x="8" y="199"/>
                  </a:cubicBezTo>
                  <a:cubicBezTo>
                    <a:pt x="0" y="199"/>
                    <a:pt x="0" y="199"/>
                    <a:pt x="0" y="199"/>
                  </a:cubicBezTo>
                  <a:cubicBezTo>
                    <a:pt x="0" y="215"/>
                    <a:pt x="0" y="215"/>
                    <a:pt x="0" y="215"/>
                  </a:cubicBezTo>
                  <a:lnTo>
                    <a:pt x="8" y="215"/>
                  </a:lnTo>
                  <a:close/>
                  <a:moveTo>
                    <a:pt x="8" y="238"/>
                  </a:moveTo>
                  <a:cubicBezTo>
                    <a:pt x="8" y="222"/>
                    <a:pt x="8" y="222"/>
                    <a:pt x="8" y="222"/>
                  </a:cubicBezTo>
                  <a:cubicBezTo>
                    <a:pt x="0" y="222"/>
                    <a:pt x="0" y="222"/>
                    <a:pt x="0" y="222"/>
                  </a:cubicBezTo>
                  <a:cubicBezTo>
                    <a:pt x="0" y="238"/>
                    <a:pt x="0" y="238"/>
                    <a:pt x="0" y="238"/>
                  </a:cubicBezTo>
                  <a:lnTo>
                    <a:pt x="8" y="238"/>
                  </a:lnTo>
                  <a:close/>
                  <a:moveTo>
                    <a:pt x="8" y="262"/>
                  </a:moveTo>
                  <a:cubicBezTo>
                    <a:pt x="8" y="246"/>
                    <a:pt x="8" y="246"/>
                    <a:pt x="8" y="246"/>
                  </a:cubicBezTo>
                  <a:cubicBezTo>
                    <a:pt x="0" y="246"/>
                    <a:pt x="0" y="246"/>
                    <a:pt x="0" y="246"/>
                  </a:cubicBezTo>
                  <a:cubicBezTo>
                    <a:pt x="0" y="262"/>
                    <a:pt x="0" y="262"/>
                    <a:pt x="0" y="262"/>
                  </a:cubicBezTo>
                  <a:lnTo>
                    <a:pt x="8" y="262"/>
                  </a:lnTo>
                  <a:close/>
                  <a:moveTo>
                    <a:pt x="8" y="285"/>
                  </a:moveTo>
                  <a:cubicBezTo>
                    <a:pt x="8" y="269"/>
                    <a:pt x="8" y="269"/>
                    <a:pt x="8" y="269"/>
                  </a:cubicBezTo>
                  <a:cubicBezTo>
                    <a:pt x="0" y="269"/>
                    <a:pt x="0" y="269"/>
                    <a:pt x="0" y="269"/>
                  </a:cubicBezTo>
                  <a:cubicBezTo>
                    <a:pt x="0" y="285"/>
                    <a:pt x="0" y="285"/>
                    <a:pt x="0" y="285"/>
                  </a:cubicBezTo>
                  <a:lnTo>
                    <a:pt x="8" y="285"/>
                  </a:lnTo>
                  <a:close/>
                  <a:moveTo>
                    <a:pt x="8" y="309"/>
                  </a:moveTo>
                  <a:cubicBezTo>
                    <a:pt x="8" y="293"/>
                    <a:pt x="8" y="293"/>
                    <a:pt x="8" y="293"/>
                  </a:cubicBezTo>
                  <a:cubicBezTo>
                    <a:pt x="0" y="293"/>
                    <a:pt x="0" y="293"/>
                    <a:pt x="0" y="293"/>
                  </a:cubicBezTo>
                  <a:cubicBezTo>
                    <a:pt x="0" y="309"/>
                    <a:pt x="0" y="309"/>
                    <a:pt x="0" y="309"/>
                  </a:cubicBezTo>
                  <a:lnTo>
                    <a:pt x="8" y="309"/>
                  </a:lnTo>
                  <a:close/>
                  <a:moveTo>
                    <a:pt x="8" y="332"/>
                  </a:moveTo>
                  <a:cubicBezTo>
                    <a:pt x="8" y="317"/>
                    <a:pt x="8" y="317"/>
                    <a:pt x="8" y="317"/>
                  </a:cubicBezTo>
                  <a:cubicBezTo>
                    <a:pt x="0" y="317"/>
                    <a:pt x="0" y="317"/>
                    <a:pt x="0" y="317"/>
                  </a:cubicBezTo>
                  <a:cubicBezTo>
                    <a:pt x="0" y="332"/>
                    <a:pt x="0" y="332"/>
                    <a:pt x="0" y="332"/>
                  </a:cubicBezTo>
                  <a:lnTo>
                    <a:pt x="8" y="332"/>
                  </a:lnTo>
                  <a:close/>
                  <a:moveTo>
                    <a:pt x="8" y="356"/>
                  </a:moveTo>
                  <a:cubicBezTo>
                    <a:pt x="8" y="340"/>
                    <a:pt x="8" y="340"/>
                    <a:pt x="8" y="340"/>
                  </a:cubicBezTo>
                  <a:cubicBezTo>
                    <a:pt x="0" y="340"/>
                    <a:pt x="0" y="340"/>
                    <a:pt x="0" y="340"/>
                  </a:cubicBezTo>
                  <a:cubicBezTo>
                    <a:pt x="0" y="356"/>
                    <a:pt x="0" y="356"/>
                    <a:pt x="0" y="356"/>
                  </a:cubicBezTo>
                  <a:lnTo>
                    <a:pt x="8" y="356"/>
                  </a:lnTo>
                  <a:close/>
                  <a:moveTo>
                    <a:pt x="8" y="379"/>
                  </a:moveTo>
                  <a:cubicBezTo>
                    <a:pt x="8" y="377"/>
                    <a:pt x="8" y="376"/>
                    <a:pt x="8" y="374"/>
                  </a:cubicBezTo>
                  <a:cubicBezTo>
                    <a:pt x="8" y="364"/>
                    <a:pt x="8" y="364"/>
                    <a:pt x="8" y="364"/>
                  </a:cubicBezTo>
                  <a:cubicBezTo>
                    <a:pt x="0" y="364"/>
                    <a:pt x="0" y="364"/>
                    <a:pt x="0" y="364"/>
                  </a:cubicBezTo>
                  <a:cubicBezTo>
                    <a:pt x="0" y="374"/>
                    <a:pt x="0" y="374"/>
                    <a:pt x="0" y="374"/>
                  </a:cubicBezTo>
                  <a:cubicBezTo>
                    <a:pt x="0" y="376"/>
                    <a:pt x="0" y="378"/>
                    <a:pt x="0" y="380"/>
                  </a:cubicBezTo>
                  <a:cubicBezTo>
                    <a:pt x="8" y="379"/>
                    <a:pt x="8" y="379"/>
                    <a:pt x="8" y="379"/>
                  </a:cubicBezTo>
                  <a:close/>
                  <a:moveTo>
                    <a:pt x="14" y="400"/>
                  </a:moveTo>
                  <a:cubicBezTo>
                    <a:pt x="12" y="396"/>
                    <a:pt x="10" y="391"/>
                    <a:pt x="9" y="386"/>
                  </a:cubicBezTo>
                  <a:cubicBezTo>
                    <a:pt x="1" y="388"/>
                    <a:pt x="1" y="388"/>
                    <a:pt x="1" y="388"/>
                  </a:cubicBezTo>
                  <a:cubicBezTo>
                    <a:pt x="3" y="393"/>
                    <a:pt x="4" y="399"/>
                    <a:pt x="7" y="404"/>
                  </a:cubicBezTo>
                  <a:cubicBezTo>
                    <a:pt x="14" y="400"/>
                    <a:pt x="14" y="400"/>
                    <a:pt x="14" y="400"/>
                  </a:cubicBezTo>
                  <a:close/>
                  <a:moveTo>
                    <a:pt x="27" y="418"/>
                  </a:moveTo>
                  <a:cubicBezTo>
                    <a:pt x="24" y="414"/>
                    <a:pt x="20" y="411"/>
                    <a:pt x="18" y="406"/>
                  </a:cubicBezTo>
                  <a:cubicBezTo>
                    <a:pt x="11" y="411"/>
                    <a:pt x="11" y="411"/>
                    <a:pt x="11" y="411"/>
                  </a:cubicBezTo>
                  <a:cubicBezTo>
                    <a:pt x="14" y="416"/>
                    <a:pt x="18" y="420"/>
                    <a:pt x="22" y="423"/>
                  </a:cubicBezTo>
                  <a:cubicBezTo>
                    <a:pt x="27" y="418"/>
                    <a:pt x="27" y="418"/>
                    <a:pt x="27" y="418"/>
                  </a:cubicBezTo>
                  <a:close/>
                  <a:moveTo>
                    <a:pt x="46" y="429"/>
                  </a:moveTo>
                  <a:cubicBezTo>
                    <a:pt x="41" y="427"/>
                    <a:pt x="37" y="425"/>
                    <a:pt x="33" y="422"/>
                  </a:cubicBezTo>
                  <a:cubicBezTo>
                    <a:pt x="29" y="429"/>
                    <a:pt x="29" y="429"/>
                    <a:pt x="29" y="429"/>
                  </a:cubicBezTo>
                  <a:cubicBezTo>
                    <a:pt x="33" y="432"/>
                    <a:pt x="38" y="434"/>
                    <a:pt x="43" y="436"/>
                  </a:cubicBezTo>
                  <a:cubicBezTo>
                    <a:pt x="46" y="429"/>
                    <a:pt x="46" y="429"/>
                    <a:pt x="46" y="429"/>
                  </a:cubicBezTo>
                  <a:close/>
                  <a:moveTo>
                    <a:pt x="68" y="432"/>
                  </a:moveTo>
                  <a:cubicBezTo>
                    <a:pt x="66" y="432"/>
                    <a:pt x="66" y="432"/>
                    <a:pt x="66" y="432"/>
                  </a:cubicBezTo>
                  <a:cubicBezTo>
                    <a:pt x="62" y="432"/>
                    <a:pt x="57" y="432"/>
                    <a:pt x="53" y="431"/>
                  </a:cubicBezTo>
                  <a:cubicBezTo>
                    <a:pt x="51" y="439"/>
                    <a:pt x="51" y="439"/>
                    <a:pt x="51" y="439"/>
                  </a:cubicBezTo>
                  <a:cubicBezTo>
                    <a:pt x="56" y="440"/>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8591550" y="4471988"/>
              <a:ext cx="22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9"/>
            <p:cNvSpPr>
              <a:spLocks noChangeArrowheads="1"/>
            </p:cNvSpPr>
            <p:nvPr/>
          </p:nvSpPr>
          <p:spPr bwMode="auto">
            <a:xfrm>
              <a:off x="8704263" y="4471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1" name="Rectangle 10"/>
            <p:cNvSpPr>
              <a:spLocks noChangeArrowheads="1"/>
            </p:cNvSpPr>
            <p:nvPr/>
          </p:nvSpPr>
          <p:spPr bwMode="auto">
            <a:xfrm>
              <a:off x="8759825" y="4471988"/>
              <a:ext cx="1460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eates new sheets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2" name="Rectangle 11"/>
            <p:cNvSpPr>
              <a:spLocks noChangeArrowheads="1"/>
            </p:cNvSpPr>
            <p:nvPr/>
          </p:nvSpPr>
          <p:spPr bwMode="auto">
            <a:xfrm>
              <a:off x="8907463" y="4686300"/>
              <a:ext cx="769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with cha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3" name="Rectangle 12"/>
            <p:cNvSpPr>
              <a:spLocks noChangeArrowheads="1"/>
            </p:cNvSpPr>
            <p:nvPr/>
          </p:nvSpPr>
          <p:spPr bwMode="auto">
            <a:xfrm>
              <a:off x="9529763" y="4686300"/>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Rectangle 13"/>
            <p:cNvSpPr>
              <a:spLocks noChangeArrowheads="1"/>
            </p:cNvSpPr>
            <p:nvPr/>
          </p:nvSpPr>
          <p:spPr bwMode="auto">
            <a:xfrm>
              <a:off x="9598025" y="4686300"/>
              <a:ext cx="23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9" name="Freeform 18"/>
            <p:cNvSpPr>
              <a:spLocks noEditPoints="1"/>
            </p:cNvSpPr>
            <p:nvPr/>
          </p:nvSpPr>
          <p:spPr bwMode="auto">
            <a:xfrm>
              <a:off x="7961313" y="3568700"/>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a:spLocks/>
            </p:cNvSpPr>
            <p:nvPr/>
          </p:nvSpPr>
          <p:spPr bwMode="auto">
            <a:xfrm>
              <a:off x="8234363" y="3508375"/>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Rectangle 64"/>
            <p:cNvSpPr>
              <a:spLocks noChangeArrowheads="1"/>
            </p:cNvSpPr>
            <p:nvPr/>
          </p:nvSpPr>
          <p:spPr bwMode="auto">
            <a:xfrm>
              <a:off x="8824913" y="3890963"/>
              <a:ext cx="171450" cy="203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Rectangle 65"/>
            <p:cNvSpPr>
              <a:spLocks noChangeArrowheads="1"/>
            </p:cNvSpPr>
            <p:nvPr/>
          </p:nvSpPr>
          <p:spPr bwMode="auto">
            <a:xfrm>
              <a:off x="9091613" y="3756025"/>
              <a:ext cx="171450"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Rectangle 66"/>
            <p:cNvSpPr>
              <a:spLocks noChangeArrowheads="1"/>
            </p:cNvSpPr>
            <p:nvPr/>
          </p:nvSpPr>
          <p:spPr bwMode="auto">
            <a:xfrm>
              <a:off x="9361488" y="3975100"/>
              <a:ext cx="173038" cy="1190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Rectangle 67"/>
            <p:cNvSpPr>
              <a:spLocks noChangeArrowheads="1"/>
            </p:cNvSpPr>
            <p:nvPr/>
          </p:nvSpPr>
          <p:spPr bwMode="auto">
            <a:xfrm>
              <a:off x="9628188" y="3824288"/>
              <a:ext cx="173038" cy="269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8"/>
            <p:cNvSpPr>
              <a:spLocks/>
            </p:cNvSpPr>
            <p:nvPr/>
          </p:nvSpPr>
          <p:spPr bwMode="auto">
            <a:xfrm>
              <a:off x="8883650" y="3467100"/>
              <a:ext cx="868363" cy="338138"/>
            </a:xfrm>
            <a:custGeom>
              <a:avLst/>
              <a:gdLst>
                <a:gd name="T0" fmla="*/ 346 w 547"/>
                <a:gd name="T1" fmla="*/ 213 h 213"/>
                <a:gd name="T2" fmla="*/ 225 w 547"/>
                <a:gd name="T3" fmla="*/ 40 h 213"/>
                <a:gd name="T4" fmla="*/ 17 w 547"/>
                <a:gd name="T5" fmla="*/ 192 h 213"/>
                <a:gd name="T6" fmla="*/ 0 w 547"/>
                <a:gd name="T7" fmla="*/ 170 h 213"/>
                <a:gd name="T8" fmla="*/ 230 w 547"/>
                <a:gd name="T9" fmla="*/ 0 h 213"/>
                <a:gd name="T10" fmla="*/ 350 w 547"/>
                <a:gd name="T11" fmla="*/ 173 h 213"/>
                <a:gd name="T12" fmla="*/ 535 w 547"/>
                <a:gd name="T13" fmla="*/ 11 h 213"/>
                <a:gd name="T14" fmla="*/ 547 w 547"/>
                <a:gd name="T15" fmla="*/ 23 h 213"/>
                <a:gd name="T16" fmla="*/ 537 w 547"/>
                <a:gd name="T17" fmla="*/ 35 h 213"/>
                <a:gd name="T18" fmla="*/ 542 w 547"/>
                <a:gd name="T19" fmla="*/ 42 h 213"/>
                <a:gd name="T20" fmla="*/ 346 w 547"/>
                <a:gd name="T21"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7" h="213">
                  <a:moveTo>
                    <a:pt x="346" y="213"/>
                  </a:moveTo>
                  <a:lnTo>
                    <a:pt x="225" y="40"/>
                  </a:lnTo>
                  <a:lnTo>
                    <a:pt x="17" y="192"/>
                  </a:lnTo>
                  <a:lnTo>
                    <a:pt x="0" y="170"/>
                  </a:lnTo>
                  <a:lnTo>
                    <a:pt x="230" y="0"/>
                  </a:lnTo>
                  <a:lnTo>
                    <a:pt x="350" y="173"/>
                  </a:lnTo>
                  <a:lnTo>
                    <a:pt x="535" y="11"/>
                  </a:lnTo>
                  <a:lnTo>
                    <a:pt x="547" y="23"/>
                  </a:lnTo>
                  <a:lnTo>
                    <a:pt x="537" y="35"/>
                  </a:lnTo>
                  <a:lnTo>
                    <a:pt x="542" y="42"/>
                  </a:lnTo>
                  <a:lnTo>
                    <a:pt x="346" y="21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Oval 69"/>
            <p:cNvSpPr>
              <a:spLocks noChangeArrowheads="1"/>
            </p:cNvSpPr>
            <p:nvPr/>
          </p:nvSpPr>
          <p:spPr bwMode="auto">
            <a:xfrm>
              <a:off x="8824913" y="3692525"/>
              <a:ext cx="127000"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70"/>
            <p:cNvSpPr>
              <a:spLocks noChangeArrowheads="1"/>
            </p:cNvSpPr>
            <p:nvPr/>
          </p:nvSpPr>
          <p:spPr bwMode="auto">
            <a:xfrm>
              <a:off x="9180513" y="3440113"/>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71"/>
            <p:cNvSpPr>
              <a:spLocks noChangeArrowheads="1"/>
            </p:cNvSpPr>
            <p:nvPr/>
          </p:nvSpPr>
          <p:spPr bwMode="auto">
            <a:xfrm>
              <a:off x="9364663" y="3711575"/>
              <a:ext cx="128588" cy="127000"/>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Oval 72"/>
            <p:cNvSpPr>
              <a:spLocks noChangeArrowheads="1"/>
            </p:cNvSpPr>
            <p:nvPr/>
          </p:nvSpPr>
          <p:spPr bwMode="auto">
            <a:xfrm>
              <a:off x="9672638" y="3448050"/>
              <a:ext cx="128588" cy="131763"/>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86"/>
            <p:cNvSpPr>
              <a:spLocks noChangeArrowheads="1"/>
            </p:cNvSpPr>
            <p:nvPr/>
          </p:nvSpPr>
          <p:spPr bwMode="auto">
            <a:xfrm>
              <a:off x="9386888" y="309403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Rectangle 87"/>
            <p:cNvSpPr>
              <a:spLocks noChangeArrowheads="1"/>
            </p:cNvSpPr>
            <p:nvPr/>
          </p:nvSpPr>
          <p:spPr bwMode="auto">
            <a:xfrm>
              <a:off x="9386888" y="3138488"/>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88"/>
            <p:cNvSpPr>
              <a:spLocks noChangeArrowheads="1"/>
            </p:cNvSpPr>
            <p:nvPr/>
          </p:nvSpPr>
          <p:spPr bwMode="auto">
            <a:xfrm>
              <a:off x="9386888" y="318452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Rectangle 89"/>
            <p:cNvSpPr>
              <a:spLocks noChangeArrowheads="1"/>
            </p:cNvSpPr>
            <p:nvPr/>
          </p:nvSpPr>
          <p:spPr bwMode="auto">
            <a:xfrm>
              <a:off x="9386888" y="3228975"/>
              <a:ext cx="46038" cy="30163"/>
            </a:xfrm>
            <a:prstGeom prst="rect">
              <a:avLst/>
            </a:prstGeom>
            <a:solidFill>
              <a:srgbClr val="20734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0"/>
            <p:cNvSpPr>
              <a:spLocks noEditPoints="1"/>
            </p:cNvSpPr>
            <p:nvPr/>
          </p:nvSpPr>
          <p:spPr bwMode="auto">
            <a:xfrm>
              <a:off x="9161463" y="3014663"/>
              <a:ext cx="301625" cy="301625"/>
            </a:xfrm>
            <a:custGeom>
              <a:avLst/>
              <a:gdLst>
                <a:gd name="T0" fmla="*/ 76 w 80"/>
                <a:gd name="T1" fmla="*/ 13 h 80"/>
                <a:gd name="T2" fmla="*/ 48 w 80"/>
                <a:gd name="T3" fmla="*/ 13 h 80"/>
                <a:gd name="T4" fmla="*/ 48 w 80"/>
                <a:gd name="T5" fmla="*/ 0 h 80"/>
                <a:gd name="T6" fmla="*/ 0 w 80"/>
                <a:gd name="T7" fmla="*/ 9 h 80"/>
                <a:gd name="T8" fmla="*/ 0 w 80"/>
                <a:gd name="T9" fmla="*/ 72 h 80"/>
                <a:gd name="T10" fmla="*/ 48 w 80"/>
                <a:gd name="T11" fmla="*/ 80 h 80"/>
                <a:gd name="T12" fmla="*/ 48 w 80"/>
                <a:gd name="T13" fmla="*/ 73 h 80"/>
                <a:gd name="T14" fmla="*/ 76 w 80"/>
                <a:gd name="T15" fmla="*/ 73 h 80"/>
                <a:gd name="T16" fmla="*/ 80 w 80"/>
                <a:gd name="T17" fmla="*/ 70 h 80"/>
                <a:gd name="T18" fmla="*/ 80 w 80"/>
                <a:gd name="T19" fmla="*/ 17 h 80"/>
                <a:gd name="T20" fmla="*/ 76 w 80"/>
                <a:gd name="T21" fmla="*/ 13 h 80"/>
                <a:gd name="T22" fmla="*/ 28 w 80"/>
                <a:gd name="T23" fmla="*/ 58 h 80"/>
                <a:gd name="T24" fmla="*/ 23 w 80"/>
                <a:gd name="T25" fmla="*/ 46 h 80"/>
                <a:gd name="T26" fmla="*/ 23 w 80"/>
                <a:gd name="T27" fmla="*/ 46 h 80"/>
                <a:gd name="T28" fmla="*/ 23 w 80"/>
                <a:gd name="T29" fmla="*/ 46 h 80"/>
                <a:gd name="T30" fmla="*/ 22 w 80"/>
                <a:gd name="T31" fmla="*/ 45 h 80"/>
                <a:gd name="T32" fmla="*/ 22 w 80"/>
                <a:gd name="T33" fmla="*/ 45 h 80"/>
                <a:gd name="T34" fmla="*/ 22 w 80"/>
                <a:gd name="T35" fmla="*/ 45 h 80"/>
                <a:gd name="T36" fmla="*/ 22 w 80"/>
                <a:gd name="T37" fmla="*/ 45 h 80"/>
                <a:gd name="T38" fmla="*/ 22 w 80"/>
                <a:gd name="T39" fmla="*/ 45 h 80"/>
                <a:gd name="T40" fmla="*/ 22 w 80"/>
                <a:gd name="T41" fmla="*/ 46 h 80"/>
                <a:gd name="T42" fmla="*/ 21 w 80"/>
                <a:gd name="T43" fmla="*/ 47 h 80"/>
                <a:gd name="T44" fmla="*/ 16 w 80"/>
                <a:gd name="T45" fmla="*/ 57 h 80"/>
                <a:gd name="T46" fmla="*/ 9 w 80"/>
                <a:gd name="T47" fmla="*/ 57 h 80"/>
                <a:gd name="T48" fmla="*/ 18 w 80"/>
                <a:gd name="T49" fmla="*/ 40 h 80"/>
                <a:gd name="T50" fmla="*/ 10 w 80"/>
                <a:gd name="T51" fmla="*/ 24 h 80"/>
                <a:gd name="T52" fmla="*/ 17 w 80"/>
                <a:gd name="T53" fmla="*/ 23 h 80"/>
                <a:gd name="T54" fmla="*/ 22 w 80"/>
                <a:gd name="T55" fmla="*/ 33 h 80"/>
                <a:gd name="T56" fmla="*/ 22 w 80"/>
                <a:gd name="T57" fmla="*/ 34 h 80"/>
                <a:gd name="T58" fmla="*/ 22 w 80"/>
                <a:gd name="T59" fmla="*/ 35 h 80"/>
                <a:gd name="T60" fmla="*/ 22 w 80"/>
                <a:gd name="T61" fmla="*/ 36 h 80"/>
                <a:gd name="T62" fmla="*/ 22 w 80"/>
                <a:gd name="T63" fmla="*/ 37 h 80"/>
                <a:gd name="T64" fmla="*/ 23 w 80"/>
                <a:gd name="T65" fmla="*/ 37 h 80"/>
                <a:gd name="T66" fmla="*/ 23 w 80"/>
                <a:gd name="T67" fmla="*/ 36 h 80"/>
                <a:gd name="T68" fmla="*/ 23 w 80"/>
                <a:gd name="T69" fmla="*/ 35 h 80"/>
                <a:gd name="T70" fmla="*/ 23 w 80"/>
                <a:gd name="T71" fmla="*/ 34 h 80"/>
                <a:gd name="T72" fmla="*/ 23 w 80"/>
                <a:gd name="T73" fmla="*/ 33 h 80"/>
                <a:gd name="T74" fmla="*/ 28 w 80"/>
                <a:gd name="T75" fmla="*/ 23 h 80"/>
                <a:gd name="T76" fmla="*/ 36 w 80"/>
                <a:gd name="T77" fmla="*/ 22 h 80"/>
                <a:gd name="T78" fmla="*/ 27 w 80"/>
                <a:gd name="T79" fmla="*/ 40 h 80"/>
                <a:gd name="T80" fmla="*/ 36 w 80"/>
                <a:gd name="T81" fmla="*/ 58 h 80"/>
                <a:gd name="T82" fmla="*/ 28 w 80"/>
                <a:gd name="T83" fmla="*/ 58 h 80"/>
                <a:gd name="T84" fmla="*/ 76 w 80"/>
                <a:gd name="T85" fmla="*/ 69 h 80"/>
                <a:gd name="T86" fmla="*/ 48 w 80"/>
                <a:gd name="T87" fmla="*/ 69 h 80"/>
                <a:gd name="T88" fmla="*/ 48 w 80"/>
                <a:gd name="T89" fmla="*/ 65 h 80"/>
                <a:gd name="T90" fmla="*/ 56 w 80"/>
                <a:gd name="T91" fmla="*/ 65 h 80"/>
                <a:gd name="T92" fmla="*/ 56 w 80"/>
                <a:gd name="T93" fmla="*/ 57 h 80"/>
                <a:gd name="T94" fmla="*/ 48 w 80"/>
                <a:gd name="T95" fmla="*/ 57 h 80"/>
                <a:gd name="T96" fmla="*/ 48 w 80"/>
                <a:gd name="T97" fmla="*/ 53 h 80"/>
                <a:gd name="T98" fmla="*/ 56 w 80"/>
                <a:gd name="T99" fmla="*/ 53 h 80"/>
                <a:gd name="T100" fmla="*/ 56 w 80"/>
                <a:gd name="T101" fmla="*/ 45 h 80"/>
                <a:gd name="T102" fmla="*/ 48 w 80"/>
                <a:gd name="T103" fmla="*/ 45 h 80"/>
                <a:gd name="T104" fmla="*/ 48 w 80"/>
                <a:gd name="T105" fmla="*/ 41 h 80"/>
                <a:gd name="T106" fmla="*/ 56 w 80"/>
                <a:gd name="T107" fmla="*/ 41 h 80"/>
                <a:gd name="T108" fmla="*/ 56 w 80"/>
                <a:gd name="T109" fmla="*/ 33 h 80"/>
                <a:gd name="T110" fmla="*/ 48 w 80"/>
                <a:gd name="T111" fmla="*/ 33 h 80"/>
                <a:gd name="T112" fmla="*/ 48 w 80"/>
                <a:gd name="T113" fmla="*/ 29 h 80"/>
                <a:gd name="T114" fmla="*/ 56 w 80"/>
                <a:gd name="T115" fmla="*/ 29 h 80"/>
                <a:gd name="T116" fmla="*/ 56 w 80"/>
                <a:gd name="T117" fmla="*/ 21 h 80"/>
                <a:gd name="T118" fmla="*/ 48 w 80"/>
                <a:gd name="T119" fmla="*/ 21 h 80"/>
                <a:gd name="T120" fmla="*/ 48 w 80"/>
                <a:gd name="T121" fmla="*/ 17 h 80"/>
                <a:gd name="T122" fmla="*/ 76 w 80"/>
                <a:gd name="T123" fmla="*/ 17 h 80"/>
                <a:gd name="T124" fmla="*/ 76 w 80"/>
                <a:gd name="T125"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80">
                  <a:moveTo>
                    <a:pt x="76" y="13"/>
                  </a:moveTo>
                  <a:cubicBezTo>
                    <a:pt x="48" y="13"/>
                    <a:pt x="48" y="13"/>
                    <a:pt x="48" y="13"/>
                  </a:cubicBezTo>
                  <a:cubicBezTo>
                    <a:pt x="48" y="0"/>
                    <a:pt x="48" y="0"/>
                    <a:pt x="48" y="0"/>
                  </a:cubicBezTo>
                  <a:cubicBezTo>
                    <a:pt x="0" y="9"/>
                    <a:pt x="0" y="9"/>
                    <a:pt x="0" y="9"/>
                  </a:cubicBezTo>
                  <a:cubicBezTo>
                    <a:pt x="0" y="72"/>
                    <a:pt x="0" y="72"/>
                    <a:pt x="0" y="72"/>
                  </a:cubicBezTo>
                  <a:cubicBezTo>
                    <a:pt x="48" y="80"/>
                    <a:pt x="48" y="80"/>
                    <a:pt x="48" y="80"/>
                  </a:cubicBezTo>
                  <a:cubicBezTo>
                    <a:pt x="48" y="73"/>
                    <a:pt x="48" y="73"/>
                    <a:pt x="48" y="73"/>
                  </a:cubicBezTo>
                  <a:cubicBezTo>
                    <a:pt x="76" y="73"/>
                    <a:pt x="76" y="73"/>
                    <a:pt x="76" y="73"/>
                  </a:cubicBezTo>
                  <a:cubicBezTo>
                    <a:pt x="78" y="73"/>
                    <a:pt x="80" y="72"/>
                    <a:pt x="80" y="70"/>
                  </a:cubicBezTo>
                  <a:cubicBezTo>
                    <a:pt x="80" y="17"/>
                    <a:pt x="80" y="17"/>
                    <a:pt x="80" y="17"/>
                  </a:cubicBezTo>
                  <a:cubicBezTo>
                    <a:pt x="80" y="15"/>
                    <a:pt x="78" y="13"/>
                    <a:pt x="76" y="13"/>
                  </a:cubicBezTo>
                  <a:close/>
                  <a:moveTo>
                    <a:pt x="28" y="58"/>
                  </a:moveTo>
                  <a:cubicBezTo>
                    <a:pt x="23" y="46"/>
                    <a:pt x="23" y="46"/>
                    <a:pt x="23" y="46"/>
                  </a:cubicBezTo>
                  <a:cubicBezTo>
                    <a:pt x="23" y="46"/>
                    <a:pt x="23" y="46"/>
                    <a:pt x="23" y="46"/>
                  </a:cubicBezTo>
                  <a:cubicBezTo>
                    <a:pt x="23" y="46"/>
                    <a:pt x="23" y="46"/>
                    <a:pt x="23" y="46"/>
                  </a:cubicBezTo>
                  <a:cubicBezTo>
                    <a:pt x="22" y="45"/>
                    <a:pt x="22" y="45"/>
                    <a:pt x="22" y="45"/>
                  </a:cubicBezTo>
                  <a:cubicBezTo>
                    <a:pt x="22" y="45"/>
                    <a:pt x="22" y="45"/>
                    <a:pt x="22" y="45"/>
                  </a:cubicBezTo>
                  <a:cubicBezTo>
                    <a:pt x="22" y="45"/>
                    <a:pt x="22" y="45"/>
                    <a:pt x="22" y="45"/>
                  </a:cubicBezTo>
                  <a:cubicBezTo>
                    <a:pt x="22" y="45"/>
                    <a:pt x="22" y="45"/>
                    <a:pt x="22" y="45"/>
                  </a:cubicBezTo>
                  <a:cubicBezTo>
                    <a:pt x="22" y="45"/>
                    <a:pt x="22" y="45"/>
                    <a:pt x="22" y="45"/>
                  </a:cubicBezTo>
                  <a:cubicBezTo>
                    <a:pt x="22" y="46"/>
                    <a:pt x="22" y="46"/>
                    <a:pt x="22" y="46"/>
                  </a:cubicBezTo>
                  <a:cubicBezTo>
                    <a:pt x="21" y="47"/>
                    <a:pt x="21" y="47"/>
                    <a:pt x="21" y="47"/>
                  </a:cubicBezTo>
                  <a:cubicBezTo>
                    <a:pt x="16" y="57"/>
                    <a:pt x="16" y="57"/>
                    <a:pt x="16" y="57"/>
                  </a:cubicBezTo>
                  <a:cubicBezTo>
                    <a:pt x="9" y="57"/>
                    <a:pt x="9" y="57"/>
                    <a:pt x="9" y="57"/>
                  </a:cubicBezTo>
                  <a:cubicBezTo>
                    <a:pt x="18" y="40"/>
                    <a:pt x="18" y="40"/>
                    <a:pt x="18" y="40"/>
                  </a:cubicBezTo>
                  <a:cubicBezTo>
                    <a:pt x="10" y="24"/>
                    <a:pt x="10" y="24"/>
                    <a:pt x="10" y="24"/>
                  </a:cubicBezTo>
                  <a:cubicBezTo>
                    <a:pt x="17" y="23"/>
                    <a:pt x="17" y="23"/>
                    <a:pt x="17" y="23"/>
                  </a:cubicBezTo>
                  <a:cubicBezTo>
                    <a:pt x="22" y="33"/>
                    <a:pt x="22" y="33"/>
                    <a:pt x="22" y="33"/>
                  </a:cubicBezTo>
                  <a:cubicBezTo>
                    <a:pt x="22" y="34"/>
                    <a:pt x="22" y="34"/>
                    <a:pt x="22" y="34"/>
                  </a:cubicBezTo>
                  <a:cubicBezTo>
                    <a:pt x="22" y="35"/>
                    <a:pt x="22" y="35"/>
                    <a:pt x="22" y="35"/>
                  </a:cubicBezTo>
                  <a:cubicBezTo>
                    <a:pt x="22" y="36"/>
                    <a:pt x="22" y="36"/>
                    <a:pt x="22" y="36"/>
                  </a:cubicBezTo>
                  <a:cubicBezTo>
                    <a:pt x="22" y="37"/>
                    <a:pt x="22" y="37"/>
                    <a:pt x="22" y="37"/>
                  </a:cubicBezTo>
                  <a:cubicBezTo>
                    <a:pt x="23" y="37"/>
                    <a:pt x="23" y="37"/>
                    <a:pt x="23" y="37"/>
                  </a:cubicBezTo>
                  <a:cubicBezTo>
                    <a:pt x="23" y="36"/>
                    <a:pt x="23" y="36"/>
                    <a:pt x="23" y="36"/>
                  </a:cubicBezTo>
                  <a:cubicBezTo>
                    <a:pt x="23" y="35"/>
                    <a:pt x="23" y="35"/>
                    <a:pt x="23" y="35"/>
                  </a:cubicBezTo>
                  <a:cubicBezTo>
                    <a:pt x="23" y="34"/>
                    <a:pt x="23" y="34"/>
                    <a:pt x="23" y="34"/>
                  </a:cubicBezTo>
                  <a:cubicBezTo>
                    <a:pt x="23" y="33"/>
                    <a:pt x="23" y="33"/>
                    <a:pt x="23" y="33"/>
                  </a:cubicBezTo>
                  <a:cubicBezTo>
                    <a:pt x="28" y="23"/>
                    <a:pt x="28" y="23"/>
                    <a:pt x="28" y="23"/>
                  </a:cubicBezTo>
                  <a:cubicBezTo>
                    <a:pt x="36" y="22"/>
                    <a:pt x="36" y="22"/>
                    <a:pt x="36" y="22"/>
                  </a:cubicBezTo>
                  <a:cubicBezTo>
                    <a:pt x="27" y="40"/>
                    <a:pt x="27" y="40"/>
                    <a:pt x="27" y="40"/>
                  </a:cubicBezTo>
                  <a:cubicBezTo>
                    <a:pt x="36" y="58"/>
                    <a:pt x="36" y="58"/>
                    <a:pt x="36" y="58"/>
                  </a:cubicBezTo>
                  <a:lnTo>
                    <a:pt x="28" y="58"/>
                  </a:lnTo>
                  <a:close/>
                  <a:moveTo>
                    <a:pt x="76" y="69"/>
                  </a:moveTo>
                  <a:cubicBezTo>
                    <a:pt x="48" y="69"/>
                    <a:pt x="48" y="69"/>
                    <a:pt x="48" y="69"/>
                  </a:cubicBezTo>
                  <a:cubicBezTo>
                    <a:pt x="48" y="65"/>
                    <a:pt x="48" y="65"/>
                    <a:pt x="48" y="65"/>
                  </a:cubicBezTo>
                  <a:cubicBezTo>
                    <a:pt x="56" y="65"/>
                    <a:pt x="56" y="65"/>
                    <a:pt x="56" y="65"/>
                  </a:cubicBezTo>
                  <a:cubicBezTo>
                    <a:pt x="56" y="57"/>
                    <a:pt x="56" y="57"/>
                    <a:pt x="56" y="57"/>
                  </a:cubicBezTo>
                  <a:cubicBezTo>
                    <a:pt x="48" y="57"/>
                    <a:pt x="48" y="57"/>
                    <a:pt x="48" y="57"/>
                  </a:cubicBezTo>
                  <a:cubicBezTo>
                    <a:pt x="48" y="53"/>
                    <a:pt x="48" y="53"/>
                    <a:pt x="48" y="53"/>
                  </a:cubicBezTo>
                  <a:cubicBezTo>
                    <a:pt x="56" y="53"/>
                    <a:pt x="56" y="53"/>
                    <a:pt x="56" y="53"/>
                  </a:cubicBezTo>
                  <a:cubicBezTo>
                    <a:pt x="56" y="45"/>
                    <a:pt x="56" y="45"/>
                    <a:pt x="56" y="45"/>
                  </a:cubicBezTo>
                  <a:cubicBezTo>
                    <a:pt x="48" y="45"/>
                    <a:pt x="48" y="45"/>
                    <a:pt x="48" y="45"/>
                  </a:cubicBezTo>
                  <a:cubicBezTo>
                    <a:pt x="48" y="41"/>
                    <a:pt x="48" y="41"/>
                    <a:pt x="48" y="41"/>
                  </a:cubicBezTo>
                  <a:cubicBezTo>
                    <a:pt x="56" y="41"/>
                    <a:pt x="56" y="41"/>
                    <a:pt x="56" y="41"/>
                  </a:cubicBezTo>
                  <a:cubicBezTo>
                    <a:pt x="56" y="33"/>
                    <a:pt x="56" y="33"/>
                    <a:pt x="56" y="33"/>
                  </a:cubicBezTo>
                  <a:cubicBezTo>
                    <a:pt x="48" y="33"/>
                    <a:pt x="48" y="33"/>
                    <a:pt x="48" y="33"/>
                  </a:cubicBezTo>
                  <a:cubicBezTo>
                    <a:pt x="48" y="29"/>
                    <a:pt x="48" y="29"/>
                    <a:pt x="48" y="29"/>
                  </a:cubicBezTo>
                  <a:cubicBezTo>
                    <a:pt x="56" y="29"/>
                    <a:pt x="56" y="29"/>
                    <a:pt x="56" y="29"/>
                  </a:cubicBezTo>
                  <a:cubicBezTo>
                    <a:pt x="56" y="21"/>
                    <a:pt x="56" y="21"/>
                    <a:pt x="56" y="21"/>
                  </a:cubicBezTo>
                  <a:cubicBezTo>
                    <a:pt x="48" y="21"/>
                    <a:pt x="48" y="21"/>
                    <a:pt x="48" y="21"/>
                  </a:cubicBezTo>
                  <a:cubicBezTo>
                    <a:pt x="48" y="17"/>
                    <a:pt x="48" y="17"/>
                    <a:pt x="48" y="17"/>
                  </a:cubicBezTo>
                  <a:cubicBezTo>
                    <a:pt x="76" y="17"/>
                    <a:pt x="76" y="17"/>
                    <a:pt x="76" y="17"/>
                  </a:cubicBezTo>
                  <a:lnTo>
                    <a:pt x="76" y="69"/>
                  </a:lnTo>
                  <a:close/>
                </a:path>
              </a:pathLst>
            </a:custGeom>
            <a:solidFill>
              <a:srgbClr val="2073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2"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3"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SaaS event processing </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021295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Agenda</a:t>
            </a:r>
          </a:p>
        </p:txBody>
      </p:sp>
      <p:sp>
        <p:nvSpPr>
          <p:cNvPr id="3" name="Text Placeholder 2"/>
          <p:cNvSpPr>
            <a:spLocks noGrp="1"/>
          </p:cNvSpPr>
          <p:nvPr>
            <p:ph type="body" sz="quarter" idx="10"/>
          </p:nvPr>
        </p:nvSpPr>
        <p:spPr>
          <a:xfrm>
            <a:off x="269241" y="1437146"/>
            <a:ext cx="11651870" cy="4851759"/>
          </a:xfrm>
        </p:spPr>
        <p:txBody>
          <a:bodyPr/>
          <a:lstStyle/>
          <a:p>
            <a:pPr marL="571390" indent="-571390">
              <a:buFont typeface="Arial" panose="020B0604020202020204" pitchFamily="34" charset="0"/>
              <a:buChar char="•"/>
            </a:pPr>
            <a:r>
              <a:rPr lang="en-US" sz="3529"/>
              <a:t>Opening Remarks</a:t>
            </a:r>
          </a:p>
          <a:p>
            <a:pPr marL="571390" indent="-571390">
              <a:buFont typeface="Arial" panose="020B0604020202020204" pitchFamily="34" charset="0"/>
              <a:buChar char="•"/>
            </a:pPr>
            <a:r>
              <a:rPr lang="en-US" sz="3529" err="1"/>
              <a:t>RocAzure</a:t>
            </a:r>
            <a:r>
              <a:rPr lang="en-US" sz="3529"/>
              <a:t> Charter</a:t>
            </a:r>
          </a:p>
          <a:p>
            <a:pPr marL="571390" indent="-571390">
              <a:buFont typeface="Arial" panose="020B0604020202020204" pitchFamily="34" charset="0"/>
              <a:buChar char="•"/>
            </a:pPr>
            <a:r>
              <a:rPr lang="en-US" sz="3529"/>
              <a:t>Introductions</a:t>
            </a:r>
          </a:p>
          <a:p>
            <a:pPr marL="1019497" lvl="3" indent="-571390">
              <a:buFont typeface="Arial" panose="020B0604020202020204" pitchFamily="34" charset="0"/>
              <a:buChar char="•"/>
            </a:pPr>
            <a:r>
              <a:rPr lang="en-US"/>
              <a:t>First timers.</a:t>
            </a:r>
          </a:p>
          <a:p>
            <a:pPr marL="571390" indent="-571390">
              <a:buFont typeface="Arial" panose="020B0604020202020204" pitchFamily="34" charset="0"/>
              <a:buChar char="•"/>
            </a:pPr>
            <a:r>
              <a:rPr lang="en-US" sz="3529"/>
              <a:t>Review Calendar</a:t>
            </a:r>
          </a:p>
          <a:p>
            <a:pPr marL="571390" indent="-571390">
              <a:buFont typeface="Arial" panose="020B0604020202020204" pitchFamily="34" charset="0"/>
              <a:buChar char="•"/>
            </a:pPr>
            <a:r>
              <a:rPr lang="en-US" sz="3529"/>
              <a:t>What’s new?</a:t>
            </a:r>
          </a:p>
          <a:p>
            <a:pPr marL="1019497" lvl="3" indent="-571390">
              <a:buFont typeface="Arial" panose="020B0604020202020204" pitchFamily="34" charset="0"/>
              <a:buChar char="•"/>
            </a:pPr>
            <a:r>
              <a:rPr lang="en-US"/>
              <a:t>Azure Updates and Roadmap</a:t>
            </a:r>
          </a:p>
          <a:p>
            <a:pPr marL="571390" indent="-571390">
              <a:buFont typeface="Arial" panose="020B0604020202020204" pitchFamily="34" charset="0"/>
              <a:buChar char="•"/>
            </a:pPr>
            <a:r>
              <a:rPr lang="en-US" sz="3529"/>
              <a:t>Keynote</a:t>
            </a:r>
          </a:p>
          <a:p>
            <a:pPr marL="571390" indent="-571390">
              <a:buFont typeface="Arial" panose="020B0604020202020204" pitchFamily="34" charset="0"/>
              <a:buChar char="•"/>
            </a:pPr>
            <a:r>
              <a:rPr lang="en-US" sz="3529"/>
              <a:t>Wrap up and Network</a:t>
            </a:r>
          </a:p>
        </p:txBody>
      </p:sp>
      <p:sp>
        <p:nvSpPr>
          <p:cNvPr id="4" name="Slide Number Placeholder 3"/>
          <p:cNvSpPr>
            <a:spLocks noGrp="1"/>
          </p:cNvSpPr>
          <p:nvPr>
            <p:ph type="sldNum" sz="quarter" idx="4"/>
          </p:nvPr>
        </p:nvSpPr>
        <p:spPr/>
        <p:txBody>
          <a:bodyPr/>
          <a:lstStyle/>
          <a:p>
            <a:pPr algn="r" defTabSz="914225">
              <a:defRPr/>
            </a:pPr>
            <a:fld id="{181750B2-C378-4896-80E6-341FDC8E0FED}" type="slidenum">
              <a:rPr lang="en-IN" sz="1175">
                <a:solidFill>
                  <a:srgbClr val="505050"/>
                </a:solidFill>
                <a:latin typeface="Segoe UI"/>
              </a:rPr>
              <a:pPr algn="r" defTabSz="914225">
                <a:defRPr/>
              </a:pPr>
              <a:t>2</a:t>
            </a:fld>
            <a:endParaRPr lang="en-IN" sz="1175">
              <a:solidFill>
                <a:srgbClr val="505050"/>
              </a:solidFill>
              <a:latin typeface="Segoe UI"/>
            </a:endParaRPr>
          </a:p>
        </p:txBody>
      </p:sp>
    </p:spTree>
    <p:extLst>
      <p:ext uri="{BB962C8B-B14F-4D97-AF65-F5344CB8AC3E}">
        <p14:creationId xmlns:p14="http://schemas.microsoft.com/office/powerpoint/2010/main" val="23749088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2101850" y="2281238"/>
            <a:ext cx="79883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2098675" y="2273301"/>
            <a:ext cx="1895475" cy="2344737"/>
            <a:chOff x="2098675" y="2273301"/>
            <a:chExt cx="1895475" cy="2344737"/>
          </a:xfrm>
        </p:grpSpPr>
        <p:sp>
          <p:nvSpPr>
            <p:cNvPr id="5" name="Rectangle 5"/>
            <p:cNvSpPr>
              <a:spLocks noChangeArrowheads="1"/>
            </p:cNvSpPr>
            <p:nvPr/>
          </p:nvSpPr>
          <p:spPr bwMode="auto">
            <a:xfrm>
              <a:off x="2098675" y="4098926"/>
              <a:ext cx="1550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Loaded web page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2222500" y="4313238"/>
              <a:ext cx="434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calls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2586038" y="43132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W</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Rectangle 8"/>
            <p:cNvSpPr>
              <a:spLocks noChangeArrowheads="1"/>
            </p:cNvSpPr>
            <p:nvPr/>
          </p:nvSpPr>
          <p:spPr bwMode="auto">
            <a:xfrm>
              <a:off x="2740025" y="4313238"/>
              <a:ext cx="735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ebHook</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 name="Freeform 9"/>
            <p:cNvSpPr>
              <a:spLocks/>
            </p:cNvSpPr>
            <p:nvPr/>
          </p:nvSpPr>
          <p:spPr bwMode="auto">
            <a:xfrm>
              <a:off x="2632075" y="2273301"/>
              <a:ext cx="322263" cy="422275"/>
            </a:xfrm>
            <a:custGeom>
              <a:avLst/>
              <a:gdLst>
                <a:gd name="T0" fmla="*/ 46 w 86"/>
                <a:gd name="T1" fmla="*/ 56 h 112"/>
                <a:gd name="T2" fmla="*/ 29 w 86"/>
                <a:gd name="T3" fmla="*/ 84 h 112"/>
                <a:gd name="T4" fmla="*/ 28 w 86"/>
                <a:gd name="T5" fmla="*/ 91 h 112"/>
                <a:gd name="T6" fmla="*/ 18 w 86"/>
                <a:gd name="T7" fmla="*/ 110 h 112"/>
                <a:gd name="T8" fmla="*/ 1 w 86"/>
                <a:gd name="T9" fmla="*/ 98 h 112"/>
                <a:gd name="T10" fmla="*/ 14 w 86"/>
                <a:gd name="T11" fmla="*/ 82 h 112"/>
                <a:gd name="T12" fmla="*/ 17 w 86"/>
                <a:gd name="T13" fmla="*/ 82 h 112"/>
                <a:gd name="T14" fmla="*/ 29 w 86"/>
                <a:gd name="T15" fmla="*/ 61 h 112"/>
                <a:gd name="T16" fmla="*/ 18 w 86"/>
                <a:gd name="T17" fmla="*/ 33 h 112"/>
                <a:gd name="T18" fmla="*/ 27 w 86"/>
                <a:gd name="T19" fmla="*/ 13 h 112"/>
                <a:gd name="T20" fmla="*/ 68 w 86"/>
                <a:gd name="T21" fmla="*/ 8 h 112"/>
                <a:gd name="T22" fmla="*/ 81 w 86"/>
                <a:gd name="T23" fmla="*/ 45 h 112"/>
                <a:gd name="T24" fmla="*/ 70 w 86"/>
                <a:gd name="T25" fmla="*/ 42 h 112"/>
                <a:gd name="T26" fmla="*/ 65 w 86"/>
                <a:gd name="T27" fmla="*/ 22 h 112"/>
                <a:gd name="T28" fmla="*/ 53 w 86"/>
                <a:gd name="T29" fmla="*/ 16 h 112"/>
                <a:gd name="T30" fmla="*/ 31 w 86"/>
                <a:gd name="T31" fmla="*/ 30 h 112"/>
                <a:gd name="T32" fmla="*/ 46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6" y="56"/>
                  </a:moveTo>
                  <a:cubicBezTo>
                    <a:pt x="40" y="66"/>
                    <a:pt x="35" y="75"/>
                    <a:pt x="29" y="84"/>
                  </a:cubicBezTo>
                  <a:cubicBezTo>
                    <a:pt x="28" y="86"/>
                    <a:pt x="27" y="88"/>
                    <a:pt x="28" y="91"/>
                  </a:cubicBezTo>
                  <a:cubicBezTo>
                    <a:pt x="31" y="99"/>
                    <a:pt x="27" y="108"/>
                    <a:pt x="18" y="110"/>
                  </a:cubicBezTo>
                  <a:cubicBezTo>
                    <a:pt x="11" y="112"/>
                    <a:pt x="3" y="107"/>
                    <a:pt x="1" y="98"/>
                  </a:cubicBezTo>
                  <a:cubicBezTo>
                    <a:pt x="0" y="91"/>
                    <a:pt x="6" y="83"/>
                    <a:pt x="14" y="82"/>
                  </a:cubicBezTo>
                  <a:cubicBezTo>
                    <a:pt x="15" y="82"/>
                    <a:pt x="15" y="82"/>
                    <a:pt x="17" y="82"/>
                  </a:cubicBezTo>
                  <a:cubicBezTo>
                    <a:pt x="21" y="75"/>
                    <a:pt x="25" y="69"/>
                    <a:pt x="29" y="61"/>
                  </a:cubicBezTo>
                  <a:cubicBezTo>
                    <a:pt x="21" y="53"/>
                    <a:pt x="16" y="44"/>
                    <a:pt x="18" y="33"/>
                  </a:cubicBezTo>
                  <a:cubicBezTo>
                    <a:pt x="18" y="25"/>
                    <a:pt x="21" y="18"/>
                    <a:pt x="27" y="13"/>
                  </a:cubicBezTo>
                  <a:cubicBezTo>
                    <a:pt x="38" y="2"/>
                    <a:pt x="55" y="0"/>
                    <a:pt x="68" y="8"/>
                  </a:cubicBezTo>
                  <a:cubicBezTo>
                    <a:pt x="80" y="16"/>
                    <a:pt x="86" y="32"/>
                    <a:pt x="81" y="45"/>
                  </a:cubicBezTo>
                  <a:cubicBezTo>
                    <a:pt x="77" y="44"/>
                    <a:pt x="74" y="43"/>
                    <a:pt x="70" y="42"/>
                  </a:cubicBezTo>
                  <a:cubicBezTo>
                    <a:pt x="71" y="35"/>
                    <a:pt x="70" y="28"/>
                    <a:pt x="65" y="22"/>
                  </a:cubicBezTo>
                  <a:cubicBezTo>
                    <a:pt x="62" y="19"/>
                    <a:pt x="58" y="17"/>
                    <a:pt x="53" y="16"/>
                  </a:cubicBezTo>
                  <a:cubicBezTo>
                    <a:pt x="43" y="14"/>
                    <a:pt x="34" y="21"/>
                    <a:pt x="31" y="30"/>
                  </a:cubicBezTo>
                  <a:cubicBezTo>
                    <a:pt x="28" y="41"/>
                    <a:pt x="32" y="50"/>
                    <a:pt x="46"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0"/>
            <p:cNvSpPr>
              <a:spLocks/>
            </p:cNvSpPr>
            <p:nvPr/>
          </p:nvSpPr>
          <p:spPr bwMode="auto">
            <a:xfrm>
              <a:off x="2767013" y="2355851"/>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5 w 85"/>
                <a:gd name="T13" fmla="*/ 88 h 111"/>
                <a:gd name="T14" fmla="*/ 64 w 85"/>
                <a:gd name="T15" fmla="*/ 62 h 111"/>
                <a:gd name="T16" fmla="*/ 34 w 85"/>
                <a:gd name="T17" fmla="*/ 61 h 111"/>
                <a:gd name="T18" fmla="*/ 19 w 85"/>
                <a:gd name="T19" fmla="*/ 33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5" y="111"/>
                    <a:pt x="38" y="109"/>
                    <a:pt x="26" y="98"/>
                  </a:cubicBezTo>
                  <a:cubicBezTo>
                    <a:pt x="29" y="95"/>
                    <a:pt x="32" y="93"/>
                    <a:pt x="35" y="90"/>
                  </a:cubicBezTo>
                  <a:cubicBezTo>
                    <a:pt x="47" y="97"/>
                    <a:pt x="57" y="97"/>
                    <a:pt x="65" y="88"/>
                  </a:cubicBezTo>
                  <a:cubicBezTo>
                    <a:pt x="71" y="80"/>
                    <a:pt x="71" y="69"/>
                    <a:pt x="64" y="62"/>
                  </a:cubicBezTo>
                  <a:cubicBezTo>
                    <a:pt x="57" y="53"/>
                    <a:pt x="46" y="53"/>
                    <a:pt x="34" y="61"/>
                  </a:cubicBezTo>
                  <a:cubicBezTo>
                    <a:pt x="29" y="52"/>
                    <a:pt x="24" y="43"/>
                    <a:pt x="19" y="33"/>
                  </a:cubicBezTo>
                  <a:cubicBezTo>
                    <a:pt x="17" y="30"/>
                    <a:pt x="15" y="29"/>
                    <a:pt x="11" y="28"/>
                  </a:cubicBezTo>
                  <a:cubicBezTo>
                    <a:pt x="5" y="27"/>
                    <a:pt x="1" y="21"/>
                    <a:pt x="0" y="15"/>
                  </a:cubicBezTo>
                  <a:cubicBezTo>
                    <a:pt x="0" y="9"/>
                    <a:pt x="4" y="4"/>
                    <a:pt x="9" y="2"/>
                  </a:cubicBezTo>
                  <a:cubicBezTo>
                    <a:pt x="15" y="0"/>
                    <a:pt x="21" y="1"/>
                    <a:pt x="25" y="6"/>
                  </a:cubicBezTo>
                  <a:cubicBezTo>
                    <a:pt x="28" y="10"/>
                    <a:pt x="29" y="14"/>
                    <a:pt x="27" y="19"/>
                  </a:cubicBezTo>
                  <a:cubicBezTo>
                    <a:pt x="27" y="20"/>
                    <a:pt x="26" y="21"/>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1"/>
            <p:cNvSpPr>
              <a:spLocks/>
            </p:cNvSpPr>
            <p:nvPr/>
          </p:nvSpPr>
          <p:spPr bwMode="auto">
            <a:xfrm>
              <a:off x="2560638" y="2517776"/>
              <a:ext cx="446088" cy="246063"/>
            </a:xfrm>
            <a:custGeom>
              <a:avLst/>
              <a:gdLst>
                <a:gd name="T0" fmla="*/ 90 w 119"/>
                <a:gd name="T1" fmla="*/ 37 h 65"/>
                <a:gd name="T2" fmla="*/ 66 w 119"/>
                <a:gd name="T3" fmla="*/ 37 h 65"/>
                <a:gd name="T4" fmla="*/ 50 w 119"/>
                <a:gd name="T5" fmla="*/ 60 h 65"/>
                <a:gd name="T6" fmla="*/ 28 w 119"/>
                <a:gd name="T7" fmla="*/ 64 h 65"/>
                <a:gd name="T8" fmla="*/ 1 w 119"/>
                <a:gd name="T9" fmla="*/ 34 h 65"/>
                <a:gd name="T10" fmla="*/ 26 w 119"/>
                <a:gd name="T11" fmla="*/ 0 h 65"/>
                <a:gd name="T12" fmla="*/ 29 w 119"/>
                <a:gd name="T13" fmla="*/ 11 h 65"/>
                <a:gd name="T14" fmla="*/ 15 w 119"/>
                <a:gd name="T15" fmla="*/ 38 h 65"/>
                <a:gd name="T16" fmla="*/ 38 w 119"/>
                <a:gd name="T17" fmla="*/ 51 h 65"/>
                <a:gd name="T18" fmla="*/ 54 w 119"/>
                <a:gd name="T19" fmla="*/ 26 h 65"/>
                <a:gd name="T20" fmla="*/ 84 w 119"/>
                <a:gd name="T21" fmla="*/ 26 h 65"/>
                <a:gd name="T22" fmla="*/ 94 w 119"/>
                <a:gd name="T23" fmla="*/ 22 h 65"/>
                <a:gd name="T24" fmla="*/ 113 w 119"/>
                <a:gd name="T25" fmla="*/ 22 h 65"/>
                <a:gd name="T26" fmla="*/ 113 w 119"/>
                <a:gd name="T27" fmla="*/ 42 h 65"/>
                <a:gd name="T28" fmla="*/ 93 w 119"/>
                <a:gd name="T29" fmla="*/ 41 h 65"/>
                <a:gd name="T30" fmla="*/ 90 w 119"/>
                <a:gd name="T3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5">
                  <a:moveTo>
                    <a:pt x="90" y="37"/>
                  </a:moveTo>
                  <a:cubicBezTo>
                    <a:pt x="66" y="37"/>
                    <a:pt x="66" y="37"/>
                    <a:pt x="66" y="37"/>
                  </a:cubicBezTo>
                  <a:cubicBezTo>
                    <a:pt x="64" y="47"/>
                    <a:pt x="59" y="55"/>
                    <a:pt x="50" y="60"/>
                  </a:cubicBezTo>
                  <a:cubicBezTo>
                    <a:pt x="43" y="64"/>
                    <a:pt x="36" y="65"/>
                    <a:pt x="28" y="64"/>
                  </a:cubicBezTo>
                  <a:cubicBezTo>
                    <a:pt x="14" y="61"/>
                    <a:pt x="2" y="48"/>
                    <a:pt x="1" y="34"/>
                  </a:cubicBezTo>
                  <a:cubicBezTo>
                    <a:pt x="0" y="18"/>
                    <a:pt x="11" y="3"/>
                    <a:pt x="26" y="0"/>
                  </a:cubicBezTo>
                  <a:cubicBezTo>
                    <a:pt x="27" y="3"/>
                    <a:pt x="28" y="7"/>
                    <a:pt x="29" y="11"/>
                  </a:cubicBezTo>
                  <a:cubicBezTo>
                    <a:pt x="15" y="18"/>
                    <a:pt x="11" y="27"/>
                    <a:pt x="15" y="38"/>
                  </a:cubicBezTo>
                  <a:cubicBezTo>
                    <a:pt x="18" y="48"/>
                    <a:pt x="28" y="53"/>
                    <a:pt x="38" y="51"/>
                  </a:cubicBezTo>
                  <a:cubicBezTo>
                    <a:pt x="49" y="49"/>
                    <a:pt x="54" y="40"/>
                    <a:pt x="54" y="26"/>
                  </a:cubicBezTo>
                  <a:cubicBezTo>
                    <a:pt x="64" y="26"/>
                    <a:pt x="74" y="26"/>
                    <a:pt x="84" y="26"/>
                  </a:cubicBezTo>
                  <a:cubicBezTo>
                    <a:pt x="88" y="26"/>
                    <a:pt x="91" y="25"/>
                    <a:pt x="94" y="22"/>
                  </a:cubicBezTo>
                  <a:cubicBezTo>
                    <a:pt x="99" y="16"/>
                    <a:pt x="108" y="17"/>
                    <a:pt x="113" y="22"/>
                  </a:cubicBezTo>
                  <a:cubicBezTo>
                    <a:pt x="119" y="28"/>
                    <a:pt x="118" y="37"/>
                    <a:pt x="113" y="42"/>
                  </a:cubicBezTo>
                  <a:cubicBezTo>
                    <a:pt x="107" y="47"/>
                    <a:pt x="98" y="47"/>
                    <a:pt x="93" y="41"/>
                  </a:cubicBezTo>
                  <a:cubicBezTo>
                    <a:pt x="92" y="40"/>
                    <a:pt x="91" y="39"/>
                    <a:pt x="90" y="37"/>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noEditPoints="1"/>
            </p:cNvSpPr>
            <p:nvPr/>
          </p:nvSpPr>
          <p:spPr bwMode="auto">
            <a:xfrm>
              <a:off x="3589338"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1"/>
            <p:cNvSpPr>
              <a:spLocks/>
            </p:cNvSpPr>
            <p:nvPr/>
          </p:nvSpPr>
          <p:spPr bwMode="auto">
            <a:xfrm>
              <a:off x="3863975" y="31337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5"/>
            <p:cNvSpPr>
              <a:spLocks/>
            </p:cNvSpPr>
            <p:nvPr/>
          </p:nvSpPr>
          <p:spPr bwMode="auto">
            <a:xfrm>
              <a:off x="2259013" y="3133726"/>
              <a:ext cx="1127125" cy="752475"/>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6"/>
            <p:cNvSpPr>
              <a:spLocks/>
            </p:cNvSpPr>
            <p:nvPr/>
          </p:nvSpPr>
          <p:spPr bwMode="auto">
            <a:xfrm>
              <a:off x="2259013" y="2922588"/>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7"/>
            <p:cNvSpPr>
              <a:spLocks/>
            </p:cNvSpPr>
            <p:nvPr/>
          </p:nvSpPr>
          <p:spPr bwMode="auto">
            <a:xfrm>
              <a:off x="2259013" y="3208338"/>
              <a:ext cx="722313" cy="677863"/>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259013" y="2922588"/>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39"/>
            <p:cNvSpPr>
              <a:spLocks noChangeArrowheads="1"/>
            </p:cNvSpPr>
            <p:nvPr/>
          </p:nvSpPr>
          <p:spPr bwMode="auto">
            <a:xfrm>
              <a:off x="2549525" y="3030538"/>
              <a:ext cx="757238"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0"/>
            <p:cNvSpPr>
              <a:spLocks noChangeArrowheads="1"/>
            </p:cNvSpPr>
            <p:nvPr/>
          </p:nvSpPr>
          <p:spPr bwMode="auto">
            <a:xfrm>
              <a:off x="2293938" y="2963863"/>
              <a:ext cx="220663"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p:cNvSpPr>
            <p:nvPr/>
          </p:nvSpPr>
          <p:spPr bwMode="auto">
            <a:xfrm>
              <a:off x="2349500" y="3013076"/>
              <a:ext cx="165100" cy="127000"/>
            </a:xfrm>
            <a:custGeom>
              <a:avLst/>
              <a:gdLst>
                <a:gd name="T0" fmla="*/ 26 w 104"/>
                <a:gd name="T1" fmla="*/ 47 h 80"/>
                <a:gd name="T2" fmla="*/ 59 w 104"/>
                <a:gd name="T3" fmla="*/ 80 h 80"/>
                <a:gd name="T4" fmla="*/ 43 w 104"/>
                <a:gd name="T5" fmla="*/ 80 h 80"/>
                <a:gd name="T6" fmla="*/ 0 w 104"/>
                <a:gd name="T7" fmla="*/ 40 h 80"/>
                <a:gd name="T8" fmla="*/ 43 w 104"/>
                <a:gd name="T9" fmla="*/ 0 h 80"/>
                <a:gd name="T10" fmla="*/ 59 w 104"/>
                <a:gd name="T11" fmla="*/ 0 h 80"/>
                <a:gd name="T12" fmla="*/ 26 w 104"/>
                <a:gd name="T13" fmla="*/ 33 h 80"/>
                <a:gd name="T14" fmla="*/ 104 w 104"/>
                <a:gd name="T15" fmla="*/ 33 h 80"/>
                <a:gd name="T16" fmla="*/ 104 w 104"/>
                <a:gd name="T17" fmla="*/ 47 h 80"/>
                <a:gd name="T18" fmla="*/ 26 w 104"/>
                <a:gd name="T19" fmla="*/ 4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0">
                  <a:moveTo>
                    <a:pt x="26" y="47"/>
                  </a:moveTo>
                  <a:lnTo>
                    <a:pt x="59" y="80"/>
                  </a:lnTo>
                  <a:lnTo>
                    <a:pt x="43" y="80"/>
                  </a:lnTo>
                  <a:lnTo>
                    <a:pt x="0" y="40"/>
                  </a:lnTo>
                  <a:lnTo>
                    <a:pt x="43"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2789238" y="3687763"/>
              <a:ext cx="68263" cy="41275"/>
            </a:xfrm>
            <a:custGeom>
              <a:avLst/>
              <a:gdLst>
                <a:gd name="T0" fmla="*/ 43 w 43"/>
                <a:gd name="T1" fmla="*/ 9 h 26"/>
                <a:gd name="T2" fmla="*/ 21 w 43"/>
                <a:gd name="T3" fmla="*/ 0 h 26"/>
                <a:gd name="T4" fmla="*/ 0 w 43"/>
                <a:gd name="T5" fmla="*/ 9 h 26"/>
                <a:gd name="T6" fmla="*/ 9 w 43"/>
                <a:gd name="T7" fmla="*/ 26 h 26"/>
                <a:gd name="T8" fmla="*/ 21 w 43"/>
                <a:gd name="T9" fmla="*/ 21 h 26"/>
                <a:gd name="T10" fmla="*/ 33 w 43"/>
                <a:gd name="T11" fmla="*/ 26 h 26"/>
                <a:gd name="T12" fmla="*/ 43 w 43"/>
                <a:gd name="T13" fmla="*/ 9 h 26"/>
                <a:gd name="T14" fmla="*/ 43 w 43"/>
                <a:gd name="T15" fmla="*/ 9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6">
                  <a:moveTo>
                    <a:pt x="43" y="9"/>
                  </a:moveTo>
                  <a:lnTo>
                    <a:pt x="21" y="0"/>
                  </a:lnTo>
                  <a:lnTo>
                    <a:pt x="0" y="9"/>
                  </a:lnTo>
                  <a:lnTo>
                    <a:pt x="9" y="26"/>
                  </a:lnTo>
                  <a:lnTo>
                    <a:pt x="21" y="21"/>
                  </a:lnTo>
                  <a:lnTo>
                    <a:pt x="33" y="26"/>
                  </a:lnTo>
                  <a:lnTo>
                    <a:pt x="43" y="9"/>
                  </a:lnTo>
                  <a:lnTo>
                    <a:pt x="4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2762250" y="3717926"/>
              <a:ext cx="15875" cy="25400"/>
            </a:xfrm>
            <a:custGeom>
              <a:avLst/>
              <a:gdLst>
                <a:gd name="T0" fmla="*/ 0 w 10"/>
                <a:gd name="T1" fmla="*/ 0 h 16"/>
                <a:gd name="T2" fmla="*/ 0 w 10"/>
                <a:gd name="T3" fmla="*/ 0 h 16"/>
                <a:gd name="T4" fmla="*/ 10 w 10"/>
                <a:gd name="T5" fmla="*/ 16 h 16"/>
                <a:gd name="T6" fmla="*/ 10 w 10"/>
                <a:gd name="T7" fmla="*/ 16 h 16"/>
                <a:gd name="T8" fmla="*/ 0 w 10"/>
                <a:gd name="T9" fmla="*/ 0 h 16"/>
              </a:gdLst>
              <a:ahLst/>
              <a:cxnLst>
                <a:cxn ang="0">
                  <a:pos x="T0" y="T1"/>
                </a:cxn>
                <a:cxn ang="0">
                  <a:pos x="T2" y="T3"/>
                </a:cxn>
                <a:cxn ang="0">
                  <a:pos x="T4" y="T5"/>
                </a:cxn>
                <a:cxn ang="0">
                  <a:pos x="T6" y="T7"/>
                </a:cxn>
                <a:cxn ang="0">
                  <a:pos x="T8" y="T9"/>
                </a:cxn>
              </a:cxnLst>
              <a:rect l="0" t="0" r="r" b="b"/>
              <a:pathLst>
                <a:path w="10" h="16">
                  <a:moveTo>
                    <a:pt x="0" y="0"/>
                  </a:moveTo>
                  <a:lnTo>
                    <a:pt x="0" y="0"/>
                  </a:lnTo>
                  <a:lnTo>
                    <a:pt x="10" y="16"/>
                  </a:lnTo>
                  <a:lnTo>
                    <a:pt x="10" y="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noEditPoints="1"/>
            </p:cNvSpPr>
            <p:nvPr/>
          </p:nvSpPr>
          <p:spPr bwMode="auto">
            <a:xfrm>
              <a:off x="2684463" y="3717926"/>
              <a:ext cx="93663" cy="66675"/>
            </a:xfrm>
            <a:custGeom>
              <a:avLst/>
              <a:gdLst>
                <a:gd name="T0" fmla="*/ 0 w 59"/>
                <a:gd name="T1" fmla="*/ 26 h 42"/>
                <a:gd name="T2" fmla="*/ 0 w 59"/>
                <a:gd name="T3" fmla="*/ 26 h 42"/>
                <a:gd name="T4" fmla="*/ 9 w 59"/>
                <a:gd name="T5" fmla="*/ 42 h 42"/>
                <a:gd name="T6" fmla="*/ 9 w 59"/>
                <a:gd name="T7" fmla="*/ 42 h 42"/>
                <a:gd name="T8" fmla="*/ 0 w 59"/>
                <a:gd name="T9" fmla="*/ 26 h 42"/>
                <a:gd name="T10" fmla="*/ 0 w 59"/>
                <a:gd name="T11" fmla="*/ 26 h 42"/>
                <a:gd name="T12" fmla="*/ 0 w 59"/>
                <a:gd name="T13" fmla="*/ 26 h 42"/>
                <a:gd name="T14" fmla="*/ 9 w 59"/>
                <a:gd name="T15" fmla="*/ 42 h 42"/>
                <a:gd name="T16" fmla="*/ 9 w 59"/>
                <a:gd name="T17" fmla="*/ 42 h 42"/>
                <a:gd name="T18" fmla="*/ 0 w 59"/>
                <a:gd name="T19" fmla="*/ 26 h 42"/>
                <a:gd name="T20" fmla="*/ 49 w 59"/>
                <a:gd name="T21" fmla="*/ 0 h 42"/>
                <a:gd name="T22" fmla="*/ 16 w 59"/>
                <a:gd name="T23" fmla="*/ 16 h 42"/>
                <a:gd name="T24" fmla="*/ 26 w 59"/>
                <a:gd name="T25" fmla="*/ 35 h 42"/>
                <a:gd name="T26" fmla="*/ 59 w 59"/>
                <a:gd name="T27" fmla="*/ 16 h 42"/>
                <a:gd name="T28" fmla="*/ 49 w 59"/>
                <a:gd name="T2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42">
                  <a:moveTo>
                    <a:pt x="0" y="26"/>
                  </a:moveTo>
                  <a:lnTo>
                    <a:pt x="0" y="26"/>
                  </a:lnTo>
                  <a:lnTo>
                    <a:pt x="9" y="42"/>
                  </a:lnTo>
                  <a:lnTo>
                    <a:pt x="9" y="42"/>
                  </a:lnTo>
                  <a:lnTo>
                    <a:pt x="0" y="26"/>
                  </a:lnTo>
                  <a:close/>
                  <a:moveTo>
                    <a:pt x="0" y="26"/>
                  </a:moveTo>
                  <a:lnTo>
                    <a:pt x="0" y="26"/>
                  </a:lnTo>
                  <a:lnTo>
                    <a:pt x="9" y="42"/>
                  </a:lnTo>
                  <a:lnTo>
                    <a:pt x="9" y="42"/>
                  </a:lnTo>
                  <a:lnTo>
                    <a:pt x="0" y="26"/>
                  </a:lnTo>
                  <a:close/>
                  <a:moveTo>
                    <a:pt x="49" y="0"/>
                  </a:moveTo>
                  <a:lnTo>
                    <a:pt x="16" y="16"/>
                  </a:lnTo>
                  <a:lnTo>
                    <a:pt x="26" y="35"/>
                  </a:lnTo>
                  <a:lnTo>
                    <a:pt x="59" y="16"/>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2646363" y="3754438"/>
              <a:ext cx="52388" cy="60325"/>
            </a:xfrm>
            <a:custGeom>
              <a:avLst/>
              <a:gdLst>
                <a:gd name="T0" fmla="*/ 24 w 33"/>
                <a:gd name="T1" fmla="*/ 3 h 38"/>
                <a:gd name="T2" fmla="*/ 7 w 33"/>
                <a:gd name="T3" fmla="*/ 12 h 38"/>
                <a:gd name="T4" fmla="*/ 12 w 33"/>
                <a:gd name="T5" fmla="*/ 19 h 38"/>
                <a:gd name="T6" fmla="*/ 21 w 33"/>
                <a:gd name="T7" fmla="*/ 22 h 38"/>
                <a:gd name="T8" fmla="*/ 24 w 33"/>
                <a:gd name="T9" fmla="*/ 3 h 38"/>
                <a:gd name="T10" fmla="*/ 5 w 33"/>
                <a:gd name="T11" fmla="*/ 0 h 38"/>
                <a:gd name="T12" fmla="*/ 0 w 33"/>
                <a:gd name="T13" fmla="*/ 38 h 38"/>
                <a:gd name="T14" fmla="*/ 33 w 33"/>
                <a:gd name="T15" fmla="*/ 19 h 38"/>
                <a:gd name="T16" fmla="*/ 24 w 33"/>
                <a:gd name="T17" fmla="*/ 3 h 38"/>
                <a:gd name="T18" fmla="*/ 24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24" y="3"/>
                  </a:moveTo>
                  <a:lnTo>
                    <a:pt x="7" y="12"/>
                  </a:lnTo>
                  <a:lnTo>
                    <a:pt x="12" y="19"/>
                  </a:lnTo>
                  <a:lnTo>
                    <a:pt x="21" y="22"/>
                  </a:lnTo>
                  <a:lnTo>
                    <a:pt x="24" y="3"/>
                  </a:lnTo>
                  <a:lnTo>
                    <a:pt x="5" y="0"/>
                  </a:lnTo>
                  <a:lnTo>
                    <a:pt x="0" y="38"/>
                  </a:lnTo>
                  <a:lnTo>
                    <a:pt x="33" y="19"/>
                  </a:lnTo>
                  <a:lnTo>
                    <a:pt x="24" y="3"/>
                  </a:lnTo>
                  <a:lnTo>
                    <a:pt x="24"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2662238" y="3724276"/>
              <a:ext cx="30163" cy="4763"/>
            </a:xfrm>
            <a:custGeom>
              <a:avLst/>
              <a:gdLst>
                <a:gd name="T0" fmla="*/ 19 w 19"/>
                <a:gd name="T1" fmla="*/ 3 h 3"/>
                <a:gd name="T2" fmla="*/ 19 w 19"/>
                <a:gd name="T3" fmla="*/ 3 h 3"/>
                <a:gd name="T4" fmla="*/ 0 w 19"/>
                <a:gd name="T5" fmla="*/ 0 h 3"/>
                <a:gd name="T6" fmla="*/ 0 w 19"/>
                <a:gd name="T7" fmla="*/ 0 h 3"/>
                <a:gd name="T8" fmla="*/ 19 w 19"/>
                <a:gd name="T9" fmla="*/ 3 h 3"/>
              </a:gdLst>
              <a:ahLst/>
              <a:cxnLst>
                <a:cxn ang="0">
                  <a:pos x="T0" y="T1"/>
                </a:cxn>
                <a:cxn ang="0">
                  <a:pos x="T2" y="T3"/>
                </a:cxn>
                <a:cxn ang="0">
                  <a:pos x="T4" y="T5"/>
                </a:cxn>
                <a:cxn ang="0">
                  <a:pos x="T6" y="T7"/>
                </a:cxn>
                <a:cxn ang="0">
                  <a:pos x="T8" y="T9"/>
                </a:cxn>
              </a:cxnLst>
              <a:rect l="0" t="0" r="r" b="b"/>
              <a:pathLst>
                <a:path w="19" h="3">
                  <a:moveTo>
                    <a:pt x="19" y="3"/>
                  </a:moveTo>
                  <a:lnTo>
                    <a:pt x="19" y="3"/>
                  </a:lnTo>
                  <a:lnTo>
                    <a:pt x="0" y="0"/>
                  </a:lnTo>
                  <a:lnTo>
                    <a:pt x="0" y="0"/>
                  </a:ln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noEditPoints="1"/>
            </p:cNvSpPr>
            <p:nvPr/>
          </p:nvSpPr>
          <p:spPr bwMode="auto">
            <a:xfrm>
              <a:off x="2662238" y="3638551"/>
              <a:ext cx="44450" cy="90488"/>
            </a:xfrm>
            <a:custGeom>
              <a:avLst/>
              <a:gdLst>
                <a:gd name="T0" fmla="*/ 28 w 28"/>
                <a:gd name="T1" fmla="*/ 2 h 57"/>
                <a:gd name="T2" fmla="*/ 28 w 28"/>
                <a:gd name="T3" fmla="*/ 2 h 57"/>
                <a:gd name="T4" fmla="*/ 9 w 28"/>
                <a:gd name="T5" fmla="*/ 0 h 57"/>
                <a:gd name="T6" fmla="*/ 9 w 28"/>
                <a:gd name="T7" fmla="*/ 0 h 57"/>
                <a:gd name="T8" fmla="*/ 28 w 28"/>
                <a:gd name="T9" fmla="*/ 2 h 57"/>
                <a:gd name="T10" fmla="*/ 19 w 28"/>
                <a:gd name="T11" fmla="*/ 57 h 57"/>
                <a:gd name="T12" fmla="*/ 23 w 28"/>
                <a:gd name="T13" fmla="*/ 21 h 57"/>
                <a:gd name="T14" fmla="*/ 4 w 28"/>
                <a:gd name="T15" fmla="*/ 16 h 57"/>
                <a:gd name="T16" fmla="*/ 0 w 28"/>
                <a:gd name="T17" fmla="*/ 54 h 57"/>
                <a:gd name="T18" fmla="*/ 19 w 28"/>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7">
                  <a:moveTo>
                    <a:pt x="28" y="2"/>
                  </a:moveTo>
                  <a:lnTo>
                    <a:pt x="28" y="2"/>
                  </a:lnTo>
                  <a:lnTo>
                    <a:pt x="9" y="0"/>
                  </a:lnTo>
                  <a:lnTo>
                    <a:pt x="9" y="0"/>
                  </a:lnTo>
                  <a:lnTo>
                    <a:pt x="28" y="2"/>
                  </a:lnTo>
                  <a:close/>
                  <a:moveTo>
                    <a:pt x="19" y="57"/>
                  </a:moveTo>
                  <a:lnTo>
                    <a:pt x="23" y="21"/>
                  </a:lnTo>
                  <a:lnTo>
                    <a:pt x="4" y="16"/>
                  </a:lnTo>
                  <a:lnTo>
                    <a:pt x="0" y="54"/>
                  </a:lnTo>
                  <a:lnTo>
                    <a:pt x="1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2665413" y="3578226"/>
              <a:ext cx="44450" cy="63500"/>
            </a:xfrm>
            <a:custGeom>
              <a:avLst/>
              <a:gdLst>
                <a:gd name="T0" fmla="*/ 26 w 28"/>
                <a:gd name="T1" fmla="*/ 40 h 40"/>
                <a:gd name="T2" fmla="*/ 28 w 28"/>
                <a:gd name="T3" fmla="*/ 16 h 40"/>
                <a:gd name="T4" fmla="*/ 12 w 28"/>
                <a:gd name="T5" fmla="*/ 0 h 40"/>
                <a:gd name="T6" fmla="*/ 0 w 28"/>
                <a:gd name="T7" fmla="*/ 14 h 40"/>
                <a:gd name="T8" fmla="*/ 9 w 28"/>
                <a:gd name="T9" fmla="*/ 24 h 40"/>
                <a:gd name="T10" fmla="*/ 7 w 28"/>
                <a:gd name="T11" fmla="*/ 38 h 40"/>
                <a:gd name="T12" fmla="*/ 26 w 28"/>
                <a:gd name="T13" fmla="*/ 40 h 40"/>
                <a:gd name="T14" fmla="*/ 26 w 2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0">
                  <a:moveTo>
                    <a:pt x="26" y="40"/>
                  </a:moveTo>
                  <a:lnTo>
                    <a:pt x="28" y="16"/>
                  </a:lnTo>
                  <a:lnTo>
                    <a:pt x="12" y="0"/>
                  </a:lnTo>
                  <a:lnTo>
                    <a:pt x="0" y="14"/>
                  </a:lnTo>
                  <a:lnTo>
                    <a:pt x="9" y="24"/>
                  </a:lnTo>
                  <a:lnTo>
                    <a:pt x="7" y="38"/>
                  </a:lnTo>
                  <a:lnTo>
                    <a:pt x="26" y="40"/>
                  </a:lnTo>
                  <a:lnTo>
                    <a:pt x="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2643188" y="3559176"/>
              <a:ext cx="22225" cy="19050"/>
            </a:xfrm>
            <a:custGeom>
              <a:avLst/>
              <a:gdLst>
                <a:gd name="T0" fmla="*/ 14 w 14"/>
                <a:gd name="T1" fmla="*/ 0 h 12"/>
                <a:gd name="T2" fmla="*/ 12 w 14"/>
                <a:gd name="T3" fmla="*/ 0 h 12"/>
                <a:gd name="T4" fmla="*/ 0 w 14"/>
                <a:gd name="T5" fmla="*/ 12 h 12"/>
                <a:gd name="T6" fmla="*/ 0 w 14"/>
                <a:gd name="T7" fmla="*/ 12 h 12"/>
                <a:gd name="T8" fmla="*/ 14 w 14"/>
                <a:gd name="T9" fmla="*/ 0 h 12"/>
              </a:gdLst>
              <a:ahLst/>
              <a:cxnLst>
                <a:cxn ang="0">
                  <a:pos x="T0" y="T1"/>
                </a:cxn>
                <a:cxn ang="0">
                  <a:pos x="T2" y="T3"/>
                </a:cxn>
                <a:cxn ang="0">
                  <a:pos x="T4" y="T5"/>
                </a:cxn>
                <a:cxn ang="0">
                  <a:pos x="T6" y="T7"/>
                </a:cxn>
                <a:cxn ang="0">
                  <a:pos x="T8" y="T9"/>
                </a:cxn>
              </a:cxnLst>
              <a:rect l="0" t="0" r="r" b="b"/>
              <a:pathLst>
                <a:path w="14" h="12">
                  <a:moveTo>
                    <a:pt x="14" y="0"/>
                  </a:moveTo>
                  <a:lnTo>
                    <a:pt x="12" y="0"/>
                  </a:lnTo>
                  <a:lnTo>
                    <a:pt x="0" y="12"/>
                  </a:lnTo>
                  <a:lnTo>
                    <a:pt x="0" y="12"/>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1"/>
            <p:cNvSpPr>
              <a:spLocks noEditPoints="1"/>
            </p:cNvSpPr>
            <p:nvPr/>
          </p:nvSpPr>
          <p:spPr bwMode="auto">
            <a:xfrm>
              <a:off x="2579688" y="3495676"/>
              <a:ext cx="82550" cy="82550"/>
            </a:xfrm>
            <a:custGeom>
              <a:avLst/>
              <a:gdLst>
                <a:gd name="T0" fmla="*/ 11 w 52"/>
                <a:gd name="T1" fmla="*/ 0 h 52"/>
                <a:gd name="T2" fmla="*/ 11 w 52"/>
                <a:gd name="T3" fmla="*/ 0 h 52"/>
                <a:gd name="T4" fmla="*/ 0 w 52"/>
                <a:gd name="T5" fmla="*/ 14 h 52"/>
                <a:gd name="T6" fmla="*/ 0 w 52"/>
                <a:gd name="T7" fmla="*/ 14 h 52"/>
                <a:gd name="T8" fmla="*/ 11 w 52"/>
                <a:gd name="T9" fmla="*/ 0 h 52"/>
                <a:gd name="T10" fmla="*/ 52 w 52"/>
                <a:gd name="T11" fmla="*/ 40 h 52"/>
                <a:gd name="T12" fmla="*/ 26 w 52"/>
                <a:gd name="T13" fmla="*/ 14 h 52"/>
                <a:gd name="T14" fmla="*/ 14 w 52"/>
                <a:gd name="T15" fmla="*/ 26 h 52"/>
                <a:gd name="T16" fmla="*/ 40 w 52"/>
                <a:gd name="T17" fmla="*/ 52 h 52"/>
                <a:gd name="T18" fmla="*/ 52 w 52"/>
                <a:gd name="T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11" y="0"/>
                  </a:moveTo>
                  <a:lnTo>
                    <a:pt x="11" y="0"/>
                  </a:lnTo>
                  <a:lnTo>
                    <a:pt x="0" y="14"/>
                  </a:lnTo>
                  <a:lnTo>
                    <a:pt x="0" y="14"/>
                  </a:lnTo>
                  <a:lnTo>
                    <a:pt x="11" y="0"/>
                  </a:lnTo>
                  <a:close/>
                  <a:moveTo>
                    <a:pt x="52" y="40"/>
                  </a:moveTo>
                  <a:lnTo>
                    <a:pt x="26" y="14"/>
                  </a:lnTo>
                  <a:lnTo>
                    <a:pt x="14" y="26"/>
                  </a:lnTo>
                  <a:lnTo>
                    <a:pt x="40" y="52"/>
                  </a:lnTo>
                  <a:lnTo>
                    <a:pt x="52"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2"/>
            <p:cNvSpPr>
              <a:spLocks/>
            </p:cNvSpPr>
            <p:nvPr/>
          </p:nvSpPr>
          <p:spPr bwMode="auto">
            <a:xfrm>
              <a:off x="2533650" y="3465513"/>
              <a:ext cx="63500" cy="52388"/>
            </a:xfrm>
            <a:custGeom>
              <a:avLst/>
              <a:gdLst>
                <a:gd name="T0" fmla="*/ 40 w 40"/>
                <a:gd name="T1" fmla="*/ 19 h 33"/>
                <a:gd name="T2" fmla="*/ 29 w 40"/>
                <a:gd name="T3" fmla="*/ 7 h 33"/>
                <a:gd name="T4" fmla="*/ 21 w 40"/>
                <a:gd name="T5" fmla="*/ 11 h 33"/>
                <a:gd name="T6" fmla="*/ 24 w 40"/>
                <a:gd name="T7" fmla="*/ 21 h 33"/>
                <a:gd name="T8" fmla="*/ 40 w 40"/>
                <a:gd name="T9" fmla="*/ 19 h 33"/>
                <a:gd name="T10" fmla="*/ 38 w 40"/>
                <a:gd name="T11" fmla="*/ 0 h 33"/>
                <a:gd name="T12" fmla="*/ 0 w 40"/>
                <a:gd name="T13" fmla="*/ 7 h 33"/>
                <a:gd name="T14" fmla="*/ 29 w 40"/>
                <a:gd name="T15" fmla="*/ 33 h 33"/>
                <a:gd name="T16" fmla="*/ 40 w 40"/>
                <a:gd name="T17" fmla="*/ 19 h 33"/>
                <a:gd name="T18" fmla="*/ 4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40" y="19"/>
                  </a:moveTo>
                  <a:lnTo>
                    <a:pt x="29" y="7"/>
                  </a:lnTo>
                  <a:lnTo>
                    <a:pt x="21" y="11"/>
                  </a:lnTo>
                  <a:lnTo>
                    <a:pt x="24" y="21"/>
                  </a:lnTo>
                  <a:lnTo>
                    <a:pt x="40" y="19"/>
                  </a:lnTo>
                  <a:lnTo>
                    <a:pt x="38" y="0"/>
                  </a:lnTo>
                  <a:lnTo>
                    <a:pt x="0" y="7"/>
                  </a:lnTo>
                  <a:lnTo>
                    <a:pt x="29" y="33"/>
                  </a:lnTo>
                  <a:lnTo>
                    <a:pt x="40" y="19"/>
                  </a:lnTo>
                  <a:lnTo>
                    <a:pt x="4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3"/>
            <p:cNvSpPr>
              <a:spLocks/>
            </p:cNvSpPr>
            <p:nvPr/>
          </p:nvSpPr>
          <p:spPr bwMode="auto">
            <a:xfrm>
              <a:off x="2624138" y="3460751"/>
              <a:ext cx="3175" cy="30163"/>
            </a:xfrm>
            <a:custGeom>
              <a:avLst/>
              <a:gdLst>
                <a:gd name="T0" fmla="*/ 2 w 2"/>
                <a:gd name="T1" fmla="*/ 19 h 19"/>
                <a:gd name="T2" fmla="*/ 2 w 2"/>
                <a:gd name="T3" fmla="*/ 19 h 19"/>
                <a:gd name="T4" fmla="*/ 0 w 2"/>
                <a:gd name="T5" fmla="*/ 0 h 19"/>
                <a:gd name="T6" fmla="*/ 0 w 2"/>
                <a:gd name="T7" fmla="*/ 0 h 19"/>
                <a:gd name="T8" fmla="*/ 2 w 2"/>
                <a:gd name="T9" fmla="*/ 19 h 19"/>
              </a:gdLst>
              <a:ahLst/>
              <a:cxnLst>
                <a:cxn ang="0">
                  <a:pos x="T0" y="T1"/>
                </a:cxn>
                <a:cxn ang="0">
                  <a:pos x="T2" y="T3"/>
                </a:cxn>
                <a:cxn ang="0">
                  <a:pos x="T4" y="T5"/>
                </a:cxn>
                <a:cxn ang="0">
                  <a:pos x="T6" y="T7"/>
                </a:cxn>
                <a:cxn ang="0">
                  <a:pos x="T8" y="T9"/>
                </a:cxn>
              </a:cxnLst>
              <a:rect l="0" t="0" r="r" b="b"/>
              <a:pathLst>
                <a:path w="2" h="19">
                  <a:moveTo>
                    <a:pt x="2" y="19"/>
                  </a:moveTo>
                  <a:lnTo>
                    <a:pt x="2" y="19"/>
                  </a:lnTo>
                  <a:lnTo>
                    <a:pt x="0" y="0"/>
                  </a:lnTo>
                  <a:lnTo>
                    <a:pt x="0" y="0"/>
                  </a:lnTo>
                  <a:lnTo>
                    <a:pt x="2"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4"/>
            <p:cNvSpPr>
              <a:spLocks noEditPoints="1"/>
            </p:cNvSpPr>
            <p:nvPr/>
          </p:nvSpPr>
          <p:spPr bwMode="auto">
            <a:xfrm>
              <a:off x="2624138" y="3449638"/>
              <a:ext cx="93663" cy="41275"/>
            </a:xfrm>
            <a:custGeom>
              <a:avLst/>
              <a:gdLst>
                <a:gd name="T0" fmla="*/ 59 w 59"/>
                <a:gd name="T1" fmla="*/ 19 h 26"/>
                <a:gd name="T2" fmla="*/ 59 w 59"/>
                <a:gd name="T3" fmla="*/ 19 h 26"/>
                <a:gd name="T4" fmla="*/ 57 w 59"/>
                <a:gd name="T5" fmla="*/ 0 h 26"/>
                <a:gd name="T6" fmla="*/ 57 w 59"/>
                <a:gd name="T7" fmla="*/ 0 h 26"/>
                <a:gd name="T8" fmla="*/ 59 w 59"/>
                <a:gd name="T9" fmla="*/ 19 h 26"/>
                <a:gd name="T10" fmla="*/ 59 w 59"/>
                <a:gd name="T11" fmla="*/ 19 h 26"/>
                <a:gd name="T12" fmla="*/ 59 w 59"/>
                <a:gd name="T13" fmla="*/ 19 h 26"/>
                <a:gd name="T14" fmla="*/ 57 w 59"/>
                <a:gd name="T15" fmla="*/ 0 h 26"/>
                <a:gd name="T16" fmla="*/ 57 w 59"/>
                <a:gd name="T17" fmla="*/ 0 h 26"/>
                <a:gd name="T18" fmla="*/ 59 w 59"/>
                <a:gd name="T19" fmla="*/ 19 h 26"/>
                <a:gd name="T20" fmla="*/ 2 w 59"/>
                <a:gd name="T21" fmla="*/ 26 h 26"/>
                <a:gd name="T22" fmla="*/ 40 w 59"/>
                <a:gd name="T23" fmla="*/ 21 h 26"/>
                <a:gd name="T24" fmla="*/ 38 w 59"/>
                <a:gd name="T25" fmla="*/ 2 h 26"/>
                <a:gd name="T26" fmla="*/ 0 w 59"/>
                <a:gd name="T27" fmla="*/ 7 h 26"/>
                <a:gd name="T28" fmla="*/ 2 w 59"/>
                <a:gd name="T2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6">
                  <a:moveTo>
                    <a:pt x="59" y="19"/>
                  </a:moveTo>
                  <a:lnTo>
                    <a:pt x="59" y="19"/>
                  </a:lnTo>
                  <a:lnTo>
                    <a:pt x="57" y="0"/>
                  </a:lnTo>
                  <a:lnTo>
                    <a:pt x="57" y="0"/>
                  </a:lnTo>
                  <a:lnTo>
                    <a:pt x="59" y="19"/>
                  </a:lnTo>
                  <a:close/>
                  <a:moveTo>
                    <a:pt x="59" y="19"/>
                  </a:moveTo>
                  <a:lnTo>
                    <a:pt x="59" y="19"/>
                  </a:lnTo>
                  <a:lnTo>
                    <a:pt x="57" y="0"/>
                  </a:lnTo>
                  <a:lnTo>
                    <a:pt x="57" y="0"/>
                  </a:lnTo>
                  <a:lnTo>
                    <a:pt x="59" y="19"/>
                  </a:lnTo>
                  <a:close/>
                  <a:moveTo>
                    <a:pt x="2" y="26"/>
                  </a:moveTo>
                  <a:lnTo>
                    <a:pt x="40" y="21"/>
                  </a:lnTo>
                  <a:lnTo>
                    <a:pt x="38" y="2"/>
                  </a:lnTo>
                  <a:lnTo>
                    <a:pt x="0" y="7"/>
                  </a:lnTo>
                  <a:lnTo>
                    <a:pt x="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5"/>
            <p:cNvSpPr>
              <a:spLocks/>
            </p:cNvSpPr>
            <p:nvPr/>
          </p:nvSpPr>
          <p:spPr bwMode="auto">
            <a:xfrm>
              <a:off x="2714625" y="3427413"/>
              <a:ext cx="55563" cy="52388"/>
            </a:xfrm>
            <a:custGeom>
              <a:avLst/>
              <a:gdLst>
                <a:gd name="T0" fmla="*/ 2 w 35"/>
                <a:gd name="T1" fmla="*/ 33 h 33"/>
                <a:gd name="T2" fmla="*/ 26 w 35"/>
                <a:gd name="T3" fmla="*/ 28 h 33"/>
                <a:gd name="T4" fmla="*/ 35 w 35"/>
                <a:gd name="T5" fmla="*/ 7 h 33"/>
                <a:gd name="T6" fmla="*/ 19 w 35"/>
                <a:gd name="T7" fmla="*/ 0 h 33"/>
                <a:gd name="T8" fmla="*/ 12 w 35"/>
                <a:gd name="T9" fmla="*/ 12 h 33"/>
                <a:gd name="T10" fmla="*/ 0 w 35"/>
                <a:gd name="T11" fmla="*/ 14 h 33"/>
                <a:gd name="T12" fmla="*/ 2 w 35"/>
                <a:gd name="T13" fmla="*/ 33 h 33"/>
                <a:gd name="T14" fmla="*/ 2 w 3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3">
                  <a:moveTo>
                    <a:pt x="2" y="33"/>
                  </a:moveTo>
                  <a:lnTo>
                    <a:pt x="26" y="28"/>
                  </a:lnTo>
                  <a:lnTo>
                    <a:pt x="35" y="7"/>
                  </a:lnTo>
                  <a:lnTo>
                    <a:pt x="19" y="0"/>
                  </a:lnTo>
                  <a:lnTo>
                    <a:pt x="12" y="12"/>
                  </a:lnTo>
                  <a:lnTo>
                    <a:pt x="0" y="14"/>
                  </a:lnTo>
                  <a:lnTo>
                    <a:pt x="2" y="33"/>
                  </a:lnTo>
                  <a:lnTo>
                    <a:pt x="2"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Freeform 76"/>
            <p:cNvSpPr>
              <a:spLocks/>
            </p:cNvSpPr>
            <p:nvPr/>
          </p:nvSpPr>
          <p:spPr bwMode="auto">
            <a:xfrm>
              <a:off x="2755900" y="3400426"/>
              <a:ext cx="30163" cy="11113"/>
            </a:xfrm>
            <a:custGeom>
              <a:avLst/>
              <a:gdLst>
                <a:gd name="T0" fmla="*/ 19 w 19"/>
                <a:gd name="T1" fmla="*/ 7 h 7"/>
                <a:gd name="T2" fmla="*/ 19 w 19"/>
                <a:gd name="T3" fmla="*/ 7 h 7"/>
                <a:gd name="T4" fmla="*/ 0 w 19"/>
                <a:gd name="T5" fmla="*/ 0 h 7"/>
                <a:gd name="T6" fmla="*/ 0 w 19"/>
                <a:gd name="T7" fmla="*/ 0 h 7"/>
                <a:gd name="T8" fmla="*/ 19 w 19"/>
                <a:gd name="T9" fmla="*/ 7 h 7"/>
              </a:gdLst>
              <a:ahLst/>
              <a:cxnLst>
                <a:cxn ang="0">
                  <a:pos x="T0" y="T1"/>
                </a:cxn>
                <a:cxn ang="0">
                  <a:pos x="T2" y="T3"/>
                </a:cxn>
                <a:cxn ang="0">
                  <a:pos x="T4" y="T5"/>
                </a:cxn>
                <a:cxn ang="0">
                  <a:pos x="T6" y="T7"/>
                </a:cxn>
                <a:cxn ang="0">
                  <a:pos x="T8" y="T9"/>
                </a:cxn>
              </a:cxnLst>
              <a:rect l="0" t="0" r="r" b="b"/>
              <a:pathLst>
                <a:path w="19" h="7">
                  <a:moveTo>
                    <a:pt x="19" y="7"/>
                  </a:moveTo>
                  <a:lnTo>
                    <a:pt x="19" y="7"/>
                  </a:lnTo>
                  <a:lnTo>
                    <a:pt x="0" y="0"/>
                  </a:lnTo>
                  <a:lnTo>
                    <a:pt x="0" y="0"/>
                  </a:lnTo>
                  <a:lnTo>
                    <a:pt x="19"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Freeform 77"/>
            <p:cNvSpPr>
              <a:spLocks noEditPoints="1"/>
            </p:cNvSpPr>
            <p:nvPr/>
          </p:nvSpPr>
          <p:spPr bwMode="auto">
            <a:xfrm>
              <a:off x="2755900" y="3317876"/>
              <a:ext cx="66675" cy="93663"/>
            </a:xfrm>
            <a:custGeom>
              <a:avLst/>
              <a:gdLst>
                <a:gd name="T0" fmla="*/ 42 w 42"/>
                <a:gd name="T1" fmla="*/ 9 h 59"/>
                <a:gd name="T2" fmla="*/ 42 w 42"/>
                <a:gd name="T3" fmla="*/ 9 h 59"/>
                <a:gd name="T4" fmla="*/ 26 w 42"/>
                <a:gd name="T5" fmla="*/ 0 h 59"/>
                <a:gd name="T6" fmla="*/ 26 w 42"/>
                <a:gd name="T7" fmla="*/ 0 h 59"/>
                <a:gd name="T8" fmla="*/ 42 w 42"/>
                <a:gd name="T9" fmla="*/ 9 h 59"/>
                <a:gd name="T10" fmla="*/ 42 w 42"/>
                <a:gd name="T11" fmla="*/ 9 h 59"/>
                <a:gd name="T12" fmla="*/ 42 w 42"/>
                <a:gd name="T13" fmla="*/ 9 h 59"/>
                <a:gd name="T14" fmla="*/ 26 w 42"/>
                <a:gd name="T15" fmla="*/ 0 h 59"/>
                <a:gd name="T16" fmla="*/ 26 w 42"/>
                <a:gd name="T17" fmla="*/ 0 h 59"/>
                <a:gd name="T18" fmla="*/ 42 w 42"/>
                <a:gd name="T19" fmla="*/ 9 h 59"/>
                <a:gd name="T20" fmla="*/ 19 w 42"/>
                <a:gd name="T21" fmla="*/ 59 h 59"/>
                <a:gd name="T22" fmla="*/ 35 w 42"/>
                <a:gd name="T23" fmla="*/ 26 h 59"/>
                <a:gd name="T24" fmla="*/ 16 w 42"/>
                <a:gd name="T25" fmla="*/ 17 h 59"/>
                <a:gd name="T26" fmla="*/ 0 w 42"/>
                <a:gd name="T27" fmla="*/ 52 h 59"/>
                <a:gd name="T28" fmla="*/ 19 w 4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59">
                  <a:moveTo>
                    <a:pt x="42" y="9"/>
                  </a:moveTo>
                  <a:lnTo>
                    <a:pt x="42" y="9"/>
                  </a:lnTo>
                  <a:lnTo>
                    <a:pt x="26" y="0"/>
                  </a:lnTo>
                  <a:lnTo>
                    <a:pt x="26" y="0"/>
                  </a:lnTo>
                  <a:lnTo>
                    <a:pt x="42" y="9"/>
                  </a:lnTo>
                  <a:close/>
                  <a:moveTo>
                    <a:pt x="42" y="9"/>
                  </a:moveTo>
                  <a:lnTo>
                    <a:pt x="42" y="9"/>
                  </a:lnTo>
                  <a:lnTo>
                    <a:pt x="26" y="0"/>
                  </a:lnTo>
                  <a:lnTo>
                    <a:pt x="26" y="0"/>
                  </a:lnTo>
                  <a:lnTo>
                    <a:pt x="42" y="9"/>
                  </a:lnTo>
                  <a:close/>
                  <a:moveTo>
                    <a:pt x="19" y="59"/>
                  </a:moveTo>
                  <a:lnTo>
                    <a:pt x="35" y="26"/>
                  </a:lnTo>
                  <a:lnTo>
                    <a:pt x="16" y="17"/>
                  </a:lnTo>
                  <a:lnTo>
                    <a:pt x="0" y="52"/>
                  </a:lnTo>
                  <a:lnTo>
                    <a:pt x="19"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78"/>
            <p:cNvSpPr>
              <a:spLocks/>
            </p:cNvSpPr>
            <p:nvPr/>
          </p:nvSpPr>
          <p:spPr bwMode="auto">
            <a:xfrm>
              <a:off x="2797175" y="3265488"/>
              <a:ext cx="52388" cy="66675"/>
            </a:xfrm>
            <a:custGeom>
              <a:avLst/>
              <a:gdLst>
                <a:gd name="T0" fmla="*/ 16 w 33"/>
                <a:gd name="T1" fmla="*/ 42 h 42"/>
                <a:gd name="T2" fmla="*/ 26 w 33"/>
                <a:gd name="T3" fmla="*/ 26 h 42"/>
                <a:gd name="T4" fmla="*/ 16 w 33"/>
                <a:gd name="T5" fmla="*/ 21 h 42"/>
                <a:gd name="T6" fmla="*/ 7 w 33"/>
                <a:gd name="T7" fmla="*/ 26 h 42"/>
                <a:gd name="T8" fmla="*/ 16 w 33"/>
                <a:gd name="T9" fmla="*/ 42 h 42"/>
                <a:gd name="T10" fmla="*/ 33 w 33"/>
                <a:gd name="T11" fmla="*/ 33 h 42"/>
                <a:gd name="T12" fmla="*/ 16 w 33"/>
                <a:gd name="T13" fmla="*/ 0 h 42"/>
                <a:gd name="T14" fmla="*/ 0 w 33"/>
                <a:gd name="T15" fmla="*/ 33 h 42"/>
                <a:gd name="T16" fmla="*/ 16 w 33"/>
                <a:gd name="T17" fmla="*/ 42 h 42"/>
                <a:gd name="T18" fmla="*/ 16 w 33"/>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42">
                  <a:moveTo>
                    <a:pt x="16" y="42"/>
                  </a:moveTo>
                  <a:lnTo>
                    <a:pt x="26" y="26"/>
                  </a:lnTo>
                  <a:lnTo>
                    <a:pt x="16" y="21"/>
                  </a:lnTo>
                  <a:lnTo>
                    <a:pt x="7" y="26"/>
                  </a:lnTo>
                  <a:lnTo>
                    <a:pt x="16" y="42"/>
                  </a:lnTo>
                  <a:lnTo>
                    <a:pt x="33" y="33"/>
                  </a:lnTo>
                  <a:lnTo>
                    <a:pt x="16" y="0"/>
                  </a:lnTo>
                  <a:lnTo>
                    <a:pt x="0" y="33"/>
                  </a:lnTo>
                  <a:lnTo>
                    <a:pt x="16" y="42"/>
                  </a:lnTo>
                  <a:lnTo>
                    <a:pt x="16"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79"/>
            <p:cNvSpPr>
              <a:spLocks/>
            </p:cNvSpPr>
            <p:nvPr/>
          </p:nvSpPr>
          <p:spPr bwMode="auto">
            <a:xfrm>
              <a:off x="2833688" y="3344863"/>
              <a:ext cx="30163" cy="14288"/>
            </a:xfrm>
            <a:custGeom>
              <a:avLst/>
              <a:gdLst>
                <a:gd name="T0" fmla="*/ 0 w 19"/>
                <a:gd name="T1" fmla="*/ 9 h 9"/>
                <a:gd name="T2" fmla="*/ 0 w 19"/>
                <a:gd name="T3" fmla="*/ 9 h 9"/>
                <a:gd name="T4" fmla="*/ 19 w 19"/>
                <a:gd name="T5" fmla="*/ 0 h 9"/>
                <a:gd name="T6" fmla="*/ 19 w 19"/>
                <a:gd name="T7" fmla="*/ 0 h 9"/>
                <a:gd name="T8" fmla="*/ 0 w 19"/>
                <a:gd name="T9" fmla="*/ 9 h 9"/>
              </a:gdLst>
              <a:ahLst/>
              <a:cxnLst>
                <a:cxn ang="0">
                  <a:pos x="T0" y="T1"/>
                </a:cxn>
                <a:cxn ang="0">
                  <a:pos x="T2" y="T3"/>
                </a:cxn>
                <a:cxn ang="0">
                  <a:pos x="T4" y="T5"/>
                </a:cxn>
                <a:cxn ang="0">
                  <a:pos x="T6" y="T7"/>
                </a:cxn>
                <a:cxn ang="0">
                  <a:pos x="T8" y="T9"/>
                </a:cxn>
              </a:cxnLst>
              <a:rect l="0" t="0" r="r" b="b"/>
              <a:pathLst>
                <a:path w="19" h="9">
                  <a:moveTo>
                    <a:pt x="0" y="9"/>
                  </a:moveTo>
                  <a:lnTo>
                    <a:pt x="0" y="9"/>
                  </a:lnTo>
                  <a:lnTo>
                    <a:pt x="19" y="0"/>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80"/>
            <p:cNvSpPr>
              <a:spLocks noEditPoints="1"/>
            </p:cNvSpPr>
            <p:nvPr/>
          </p:nvSpPr>
          <p:spPr bwMode="auto">
            <a:xfrm>
              <a:off x="2833688" y="3344863"/>
              <a:ext cx="68263" cy="93663"/>
            </a:xfrm>
            <a:custGeom>
              <a:avLst/>
              <a:gdLst>
                <a:gd name="T0" fmla="*/ 26 w 43"/>
                <a:gd name="T1" fmla="*/ 59 h 59"/>
                <a:gd name="T2" fmla="*/ 26 w 43"/>
                <a:gd name="T3" fmla="*/ 59 h 59"/>
                <a:gd name="T4" fmla="*/ 43 w 43"/>
                <a:gd name="T5" fmla="*/ 52 h 59"/>
                <a:gd name="T6" fmla="*/ 43 w 43"/>
                <a:gd name="T7" fmla="*/ 52 h 59"/>
                <a:gd name="T8" fmla="*/ 26 w 43"/>
                <a:gd name="T9" fmla="*/ 59 h 59"/>
                <a:gd name="T10" fmla="*/ 26 w 43"/>
                <a:gd name="T11" fmla="*/ 59 h 59"/>
                <a:gd name="T12" fmla="*/ 26 w 43"/>
                <a:gd name="T13" fmla="*/ 59 h 59"/>
                <a:gd name="T14" fmla="*/ 43 w 43"/>
                <a:gd name="T15" fmla="*/ 52 h 59"/>
                <a:gd name="T16" fmla="*/ 43 w 43"/>
                <a:gd name="T17" fmla="*/ 52 h 59"/>
                <a:gd name="T18" fmla="*/ 26 w 43"/>
                <a:gd name="T19" fmla="*/ 59 h 59"/>
                <a:gd name="T20" fmla="*/ 0 w 43"/>
                <a:gd name="T21" fmla="*/ 9 h 59"/>
                <a:gd name="T22" fmla="*/ 17 w 43"/>
                <a:gd name="T23" fmla="*/ 42 h 59"/>
                <a:gd name="T24" fmla="*/ 36 w 43"/>
                <a:gd name="T25" fmla="*/ 35 h 59"/>
                <a:gd name="T26" fmla="*/ 19 w 43"/>
                <a:gd name="T27" fmla="*/ 0 h 59"/>
                <a:gd name="T28" fmla="*/ 0 w 43"/>
                <a:gd name="T2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59">
                  <a:moveTo>
                    <a:pt x="26" y="59"/>
                  </a:moveTo>
                  <a:lnTo>
                    <a:pt x="26" y="59"/>
                  </a:lnTo>
                  <a:lnTo>
                    <a:pt x="43" y="52"/>
                  </a:lnTo>
                  <a:lnTo>
                    <a:pt x="43" y="52"/>
                  </a:lnTo>
                  <a:lnTo>
                    <a:pt x="26" y="59"/>
                  </a:lnTo>
                  <a:close/>
                  <a:moveTo>
                    <a:pt x="26" y="59"/>
                  </a:moveTo>
                  <a:lnTo>
                    <a:pt x="26" y="59"/>
                  </a:lnTo>
                  <a:lnTo>
                    <a:pt x="43" y="52"/>
                  </a:lnTo>
                  <a:lnTo>
                    <a:pt x="43" y="52"/>
                  </a:lnTo>
                  <a:lnTo>
                    <a:pt x="26" y="59"/>
                  </a:lnTo>
                  <a:close/>
                  <a:moveTo>
                    <a:pt x="0" y="9"/>
                  </a:moveTo>
                  <a:lnTo>
                    <a:pt x="17" y="42"/>
                  </a:lnTo>
                  <a:lnTo>
                    <a:pt x="36" y="35"/>
                  </a:lnTo>
                  <a:lnTo>
                    <a:pt x="19" y="0"/>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2874963" y="3427413"/>
              <a:ext cx="57150" cy="52388"/>
            </a:xfrm>
            <a:custGeom>
              <a:avLst/>
              <a:gdLst>
                <a:gd name="T0" fmla="*/ 0 w 36"/>
                <a:gd name="T1" fmla="*/ 7 h 33"/>
                <a:gd name="T2" fmla="*/ 10 w 36"/>
                <a:gd name="T3" fmla="*/ 28 h 33"/>
                <a:gd name="T4" fmla="*/ 34 w 36"/>
                <a:gd name="T5" fmla="*/ 33 h 33"/>
                <a:gd name="T6" fmla="*/ 36 w 36"/>
                <a:gd name="T7" fmla="*/ 14 h 33"/>
                <a:gd name="T8" fmla="*/ 24 w 36"/>
                <a:gd name="T9" fmla="*/ 12 h 33"/>
                <a:gd name="T10" fmla="*/ 17 w 36"/>
                <a:gd name="T11" fmla="*/ 0 h 33"/>
                <a:gd name="T12" fmla="*/ 0 w 36"/>
                <a:gd name="T13" fmla="*/ 7 h 33"/>
                <a:gd name="T14" fmla="*/ 0 w 36"/>
                <a:gd name="T15" fmla="*/ 7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3">
                  <a:moveTo>
                    <a:pt x="0" y="7"/>
                  </a:moveTo>
                  <a:lnTo>
                    <a:pt x="10" y="28"/>
                  </a:lnTo>
                  <a:lnTo>
                    <a:pt x="34" y="33"/>
                  </a:lnTo>
                  <a:lnTo>
                    <a:pt x="36" y="14"/>
                  </a:lnTo>
                  <a:lnTo>
                    <a:pt x="24" y="12"/>
                  </a:lnTo>
                  <a:lnTo>
                    <a:pt x="17" y="0"/>
                  </a:lnTo>
                  <a:lnTo>
                    <a:pt x="0" y="7"/>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2957513" y="3452813"/>
              <a:ext cx="4763" cy="30163"/>
            </a:xfrm>
            <a:custGeom>
              <a:avLst/>
              <a:gdLst>
                <a:gd name="T0" fmla="*/ 0 w 3"/>
                <a:gd name="T1" fmla="*/ 19 h 19"/>
                <a:gd name="T2" fmla="*/ 0 w 3"/>
                <a:gd name="T3" fmla="*/ 19 h 19"/>
                <a:gd name="T4" fmla="*/ 3 w 3"/>
                <a:gd name="T5" fmla="*/ 0 h 19"/>
                <a:gd name="T6" fmla="*/ 3 w 3"/>
                <a:gd name="T7" fmla="*/ 0 h 19"/>
                <a:gd name="T8" fmla="*/ 0 w 3"/>
                <a:gd name="T9" fmla="*/ 19 h 19"/>
              </a:gdLst>
              <a:ahLst/>
              <a:cxnLst>
                <a:cxn ang="0">
                  <a:pos x="T0" y="T1"/>
                </a:cxn>
                <a:cxn ang="0">
                  <a:pos x="T2" y="T3"/>
                </a:cxn>
                <a:cxn ang="0">
                  <a:pos x="T4" y="T5"/>
                </a:cxn>
                <a:cxn ang="0">
                  <a:pos x="T6" y="T7"/>
                </a:cxn>
                <a:cxn ang="0">
                  <a:pos x="T8" y="T9"/>
                </a:cxn>
              </a:cxnLst>
              <a:rect l="0" t="0" r="r" b="b"/>
              <a:pathLst>
                <a:path w="3" h="19">
                  <a:moveTo>
                    <a:pt x="0" y="19"/>
                  </a:moveTo>
                  <a:lnTo>
                    <a:pt x="0" y="19"/>
                  </a:lnTo>
                  <a:lnTo>
                    <a:pt x="3" y="0"/>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noEditPoints="1"/>
            </p:cNvSpPr>
            <p:nvPr/>
          </p:nvSpPr>
          <p:spPr bwMode="auto">
            <a:xfrm>
              <a:off x="2957513" y="3452813"/>
              <a:ext cx="95250" cy="42863"/>
            </a:xfrm>
            <a:custGeom>
              <a:avLst/>
              <a:gdLst>
                <a:gd name="T0" fmla="*/ 57 w 60"/>
                <a:gd name="T1" fmla="*/ 27 h 27"/>
                <a:gd name="T2" fmla="*/ 57 w 60"/>
                <a:gd name="T3" fmla="*/ 27 h 27"/>
                <a:gd name="T4" fmla="*/ 60 w 60"/>
                <a:gd name="T5" fmla="*/ 8 h 27"/>
                <a:gd name="T6" fmla="*/ 60 w 60"/>
                <a:gd name="T7" fmla="*/ 8 h 27"/>
                <a:gd name="T8" fmla="*/ 57 w 60"/>
                <a:gd name="T9" fmla="*/ 27 h 27"/>
                <a:gd name="T10" fmla="*/ 57 w 60"/>
                <a:gd name="T11" fmla="*/ 27 h 27"/>
                <a:gd name="T12" fmla="*/ 57 w 60"/>
                <a:gd name="T13" fmla="*/ 27 h 27"/>
                <a:gd name="T14" fmla="*/ 60 w 60"/>
                <a:gd name="T15" fmla="*/ 8 h 27"/>
                <a:gd name="T16" fmla="*/ 60 w 60"/>
                <a:gd name="T17" fmla="*/ 8 h 27"/>
                <a:gd name="T18" fmla="*/ 57 w 60"/>
                <a:gd name="T19" fmla="*/ 27 h 27"/>
                <a:gd name="T20" fmla="*/ 0 w 60"/>
                <a:gd name="T21" fmla="*/ 19 h 27"/>
                <a:gd name="T22" fmla="*/ 38 w 60"/>
                <a:gd name="T23" fmla="*/ 24 h 27"/>
                <a:gd name="T24" fmla="*/ 41 w 60"/>
                <a:gd name="T25" fmla="*/ 5 h 27"/>
                <a:gd name="T26" fmla="*/ 3 w 60"/>
                <a:gd name="T27" fmla="*/ 0 h 27"/>
                <a:gd name="T28" fmla="*/ 0 w 60"/>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7">
                  <a:moveTo>
                    <a:pt x="57" y="27"/>
                  </a:moveTo>
                  <a:lnTo>
                    <a:pt x="57" y="27"/>
                  </a:lnTo>
                  <a:lnTo>
                    <a:pt x="60" y="8"/>
                  </a:lnTo>
                  <a:lnTo>
                    <a:pt x="60" y="8"/>
                  </a:lnTo>
                  <a:lnTo>
                    <a:pt x="57" y="27"/>
                  </a:lnTo>
                  <a:close/>
                  <a:moveTo>
                    <a:pt x="57" y="27"/>
                  </a:moveTo>
                  <a:lnTo>
                    <a:pt x="57" y="27"/>
                  </a:lnTo>
                  <a:lnTo>
                    <a:pt x="60" y="8"/>
                  </a:lnTo>
                  <a:lnTo>
                    <a:pt x="60" y="8"/>
                  </a:lnTo>
                  <a:lnTo>
                    <a:pt x="57" y="27"/>
                  </a:lnTo>
                  <a:close/>
                  <a:moveTo>
                    <a:pt x="0" y="19"/>
                  </a:moveTo>
                  <a:lnTo>
                    <a:pt x="38" y="24"/>
                  </a:lnTo>
                  <a:lnTo>
                    <a:pt x="41" y="5"/>
                  </a:lnTo>
                  <a:lnTo>
                    <a:pt x="3"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4"/>
            <p:cNvSpPr>
              <a:spLocks/>
            </p:cNvSpPr>
            <p:nvPr/>
          </p:nvSpPr>
          <p:spPr bwMode="auto">
            <a:xfrm>
              <a:off x="3048000" y="3465513"/>
              <a:ext cx="63500" cy="52388"/>
            </a:xfrm>
            <a:custGeom>
              <a:avLst/>
              <a:gdLst>
                <a:gd name="T0" fmla="*/ 0 w 40"/>
                <a:gd name="T1" fmla="*/ 19 h 33"/>
                <a:gd name="T2" fmla="*/ 17 w 40"/>
                <a:gd name="T3" fmla="*/ 21 h 33"/>
                <a:gd name="T4" fmla="*/ 19 w 40"/>
                <a:gd name="T5" fmla="*/ 11 h 33"/>
                <a:gd name="T6" fmla="*/ 12 w 40"/>
                <a:gd name="T7" fmla="*/ 7 h 33"/>
                <a:gd name="T8" fmla="*/ 0 w 40"/>
                <a:gd name="T9" fmla="*/ 19 h 33"/>
                <a:gd name="T10" fmla="*/ 12 w 40"/>
                <a:gd name="T11" fmla="*/ 33 h 33"/>
                <a:gd name="T12" fmla="*/ 40 w 40"/>
                <a:gd name="T13" fmla="*/ 7 h 33"/>
                <a:gd name="T14" fmla="*/ 3 w 40"/>
                <a:gd name="T15" fmla="*/ 0 h 33"/>
                <a:gd name="T16" fmla="*/ 0 w 40"/>
                <a:gd name="T17" fmla="*/ 19 h 33"/>
                <a:gd name="T18" fmla="*/ 0 w 40"/>
                <a:gd name="T19"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3">
                  <a:moveTo>
                    <a:pt x="0" y="19"/>
                  </a:moveTo>
                  <a:lnTo>
                    <a:pt x="17" y="21"/>
                  </a:lnTo>
                  <a:lnTo>
                    <a:pt x="19" y="11"/>
                  </a:lnTo>
                  <a:lnTo>
                    <a:pt x="12" y="7"/>
                  </a:lnTo>
                  <a:lnTo>
                    <a:pt x="0" y="19"/>
                  </a:lnTo>
                  <a:lnTo>
                    <a:pt x="12" y="33"/>
                  </a:lnTo>
                  <a:lnTo>
                    <a:pt x="40" y="7"/>
                  </a:lnTo>
                  <a:lnTo>
                    <a:pt x="3" y="0"/>
                  </a:lnTo>
                  <a:lnTo>
                    <a:pt x="0" y="19"/>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5"/>
            <p:cNvSpPr>
              <a:spLocks/>
            </p:cNvSpPr>
            <p:nvPr/>
          </p:nvSpPr>
          <p:spPr bwMode="auto">
            <a:xfrm>
              <a:off x="3025775" y="3517901"/>
              <a:ext cx="22225" cy="19050"/>
            </a:xfrm>
            <a:custGeom>
              <a:avLst/>
              <a:gdLst>
                <a:gd name="T0" fmla="*/ 0 w 14"/>
                <a:gd name="T1" fmla="*/ 0 h 12"/>
                <a:gd name="T2" fmla="*/ 0 w 14"/>
                <a:gd name="T3" fmla="*/ 0 h 12"/>
                <a:gd name="T4" fmla="*/ 12 w 14"/>
                <a:gd name="T5" fmla="*/ 12 h 12"/>
                <a:gd name="T6" fmla="*/ 14 w 14"/>
                <a:gd name="T7" fmla="*/ 12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0" y="0"/>
                  </a:lnTo>
                  <a:lnTo>
                    <a:pt x="12" y="12"/>
                  </a:lnTo>
                  <a:lnTo>
                    <a:pt x="14" y="1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6"/>
            <p:cNvSpPr>
              <a:spLocks noEditPoints="1"/>
            </p:cNvSpPr>
            <p:nvPr/>
          </p:nvSpPr>
          <p:spPr bwMode="auto">
            <a:xfrm>
              <a:off x="2962275" y="3517901"/>
              <a:ext cx="82550" cy="82550"/>
            </a:xfrm>
            <a:custGeom>
              <a:avLst/>
              <a:gdLst>
                <a:gd name="T0" fmla="*/ 0 w 52"/>
                <a:gd name="T1" fmla="*/ 38 h 52"/>
                <a:gd name="T2" fmla="*/ 0 w 52"/>
                <a:gd name="T3" fmla="*/ 38 h 52"/>
                <a:gd name="T4" fmla="*/ 12 w 52"/>
                <a:gd name="T5" fmla="*/ 52 h 52"/>
                <a:gd name="T6" fmla="*/ 12 w 52"/>
                <a:gd name="T7" fmla="*/ 52 h 52"/>
                <a:gd name="T8" fmla="*/ 0 w 52"/>
                <a:gd name="T9" fmla="*/ 38 h 52"/>
                <a:gd name="T10" fmla="*/ 40 w 52"/>
                <a:gd name="T11" fmla="*/ 0 h 52"/>
                <a:gd name="T12" fmla="*/ 14 w 52"/>
                <a:gd name="T13" fmla="*/ 26 h 52"/>
                <a:gd name="T14" fmla="*/ 26 w 52"/>
                <a:gd name="T15" fmla="*/ 38 h 52"/>
                <a:gd name="T16" fmla="*/ 52 w 52"/>
                <a:gd name="T17" fmla="*/ 12 h 52"/>
                <a:gd name="T18" fmla="*/ 40 w 52"/>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2">
                  <a:moveTo>
                    <a:pt x="0" y="38"/>
                  </a:moveTo>
                  <a:lnTo>
                    <a:pt x="0" y="38"/>
                  </a:lnTo>
                  <a:lnTo>
                    <a:pt x="12" y="52"/>
                  </a:lnTo>
                  <a:lnTo>
                    <a:pt x="12" y="52"/>
                  </a:lnTo>
                  <a:lnTo>
                    <a:pt x="0" y="38"/>
                  </a:lnTo>
                  <a:close/>
                  <a:moveTo>
                    <a:pt x="40" y="0"/>
                  </a:moveTo>
                  <a:lnTo>
                    <a:pt x="14" y="26"/>
                  </a:lnTo>
                  <a:lnTo>
                    <a:pt x="26" y="38"/>
                  </a:lnTo>
                  <a:lnTo>
                    <a:pt x="52" y="12"/>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7"/>
            <p:cNvSpPr>
              <a:spLocks/>
            </p:cNvSpPr>
            <p:nvPr/>
          </p:nvSpPr>
          <p:spPr bwMode="auto">
            <a:xfrm>
              <a:off x="2935288" y="3578226"/>
              <a:ext cx="46038" cy="63500"/>
            </a:xfrm>
            <a:custGeom>
              <a:avLst/>
              <a:gdLst>
                <a:gd name="T0" fmla="*/ 17 w 29"/>
                <a:gd name="T1" fmla="*/ 0 h 40"/>
                <a:gd name="T2" fmla="*/ 0 w 29"/>
                <a:gd name="T3" fmla="*/ 16 h 40"/>
                <a:gd name="T4" fmla="*/ 3 w 29"/>
                <a:gd name="T5" fmla="*/ 40 h 40"/>
                <a:gd name="T6" fmla="*/ 22 w 29"/>
                <a:gd name="T7" fmla="*/ 38 h 40"/>
                <a:gd name="T8" fmla="*/ 19 w 29"/>
                <a:gd name="T9" fmla="*/ 24 h 40"/>
                <a:gd name="T10" fmla="*/ 29 w 29"/>
                <a:gd name="T11" fmla="*/ 14 h 40"/>
                <a:gd name="T12" fmla="*/ 17 w 29"/>
                <a:gd name="T13" fmla="*/ 0 h 40"/>
                <a:gd name="T14" fmla="*/ 17 w 29"/>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0">
                  <a:moveTo>
                    <a:pt x="17" y="0"/>
                  </a:moveTo>
                  <a:lnTo>
                    <a:pt x="0" y="16"/>
                  </a:lnTo>
                  <a:lnTo>
                    <a:pt x="3" y="40"/>
                  </a:lnTo>
                  <a:lnTo>
                    <a:pt x="22" y="38"/>
                  </a:lnTo>
                  <a:lnTo>
                    <a:pt x="19" y="24"/>
                  </a:lnTo>
                  <a:lnTo>
                    <a:pt x="29" y="14"/>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8"/>
            <p:cNvSpPr>
              <a:spLocks/>
            </p:cNvSpPr>
            <p:nvPr/>
          </p:nvSpPr>
          <p:spPr bwMode="auto">
            <a:xfrm>
              <a:off x="2946400" y="3663951"/>
              <a:ext cx="30163" cy="7938"/>
            </a:xfrm>
            <a:custGeom>
              <a:avLst/>
              <a:gdLst>
                <a:gd name="T0" fmla="*/ 0 w 19"/>
                <a:gd name="T1" fmla="*/ 5 h 5"/>
                <a:gd name="T2" fmla="*/ 0 w 19"/>
                <a:gd name="T3" fmla="*/ 5 h 5"/>
                <a:gd name="T4" fmla="*/ 19 w 19"/>
                <a:gd name="T5" fmla="*/ 0 h 5"/>
                <a:gd name="T6" fmla="*/ 19 w 19"/>
                <a:gd name="T7" fmla="*/ 0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0" y="5"/>
                  </a:lnTo>
                  <a:lnTo>
                    <a:pt x="19" y="0"/>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9"/>
            <p:cNvSpPr>
              <a:spLocks noEditPoints="1"/>
            </p:cNvSpPr>
            <p:nvPr/>
          </p:nvSpPr>
          <p:spPr bwMode="auto">
            <a:xfrm>
              <a:off x="2946400" y="3663951"/>
              <a:ext cx="46038" cy="95250"/>
            </a:xfrm>
            <a:custGeom>
              <a:avLst/>
              <a:gdLst>
                <a:gd name="T0" fmla="*/ 10 w 29"/>
                <a:gd name="T1" fmla="*/ 60 h 60"/>
                <a:gd name="T2" fmla="*/ 10 w 29"/>
                <a:gd name="T3" fmla="*/ 60 h 60"/>
                <a:gd name="T4" fmla="*/ 29 w 29"/>
                <a:gd name="T5" fmla="*/ 57 h 60"/>
                <a:gd name="T6" fmla="*/ 29 w 29"/>
                <a:gd name="T7" fmla="*/ 57 h 60"/>
                <a:gd name="T8" fmla="*/ 10 w 29"/>
                <a:gd name="T9" fmla="*/ 60 h 60"/>
                <a:gd name="T10" fmla="*/ 0 w 29"/>
                <a:gd name="T11" fmla="*/ 5 h 60"/>
                <a:gd name="T12" fmla="*/ 5 w 29"/>
                <a:gd name="T13" fmla="*/ 41 h 60"/>
                <a:gd name="T14" fmla="*/ 24 w 29"/>
                <a:gd name="T15" fmla="*/ 38 h 60"/>
                <a:gd name="T16" fmla="*/ 19 w 29"/>
                <a:gd name="T17" fmla="*/ 0 h 60"/>
                <a:gd name="T18" fmla="*/ 0 w 29"/>
                <a:gd name="T19"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60">
                  <a:moveTo>
                    <a:pt x="10" y="60"/>
                  </a:moveTo>
                  <a:lnTo>
                    <a:pt x="10" y="60"/>
                  </a:lnTo>
                  <a:lnTo>
                    <a:pt x="29" y="57"/>
                  </a:lnTo>
                  <a:lnTo>
                    <a:pt x="29" y="57"/>
                  </a:lnTo>
                  <a:lnTo>
                    <a:pt x="10" y="60"/>
                  </a:lnTo>
                  <a:close/>
                  <a:moveTo>
                    <a:pt x="0" y="5"/>
                  </a:moveTo>
                  <a:lnTo>
                    <a:pt x="5" y="41"/>
                  </a:lnTo>
                  <a:lnTo>
                    <a:pt x="24" y="38"/>
                  </a:lnTo>
                  <a:lnTo>
                    <a:pt x="19" y="0"/>
                  </a:ln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2946400" y="3754438"/>
              <a:ext cx="52388" cy="60325"/>
            </a:xfrm>
            <a:custGeom>
              <a:avLst/>
              <a:gdLst>
                <a:gd name="T0" fmla="*/ 10 w 33"/>
                <a:gd name="T1" fmla="*/ 3 h 38"/>
                <a:gd name="T2" fmla="*/ 12 w 33"/>
                <a:gd name="T3" fmla="*/ 22 h 38"/>
                <a:gd name="T4" fmla="*/ 22 w 33"/>
                <a:gd name="T5" fmla="*/ 19 h 38"/>
                <a:gd name="T6" fmla="*/ 26 w 33"/>
                <a:gd name="T7" fmla="*/ 12 h 38"/>
                <a:gd name="T8" fmla="*/ 10 w 33"/>
                <a:gd name="T9" fmla="*/ 3 h 38"/>
                <a:gd name="T10" fmla="*/ 0 w 33"/>
                <a:gd name="T11" fmla="*/ 19 h 38"/>
                <a:gd name="T12" fmla="*/ 33 w 33"/>
                <a:gd name="T13" fmla="*/ 38 h 38"/>
                <a:gd name="T14" fmla="*/ 29 w 33"/>
                <a:gd name="T15" fmla="*/ 0 h 38"/>
                <a:gd name="T16" fmla="*/ 10 w 33"/>
                <a:gd name="T17" fmla="*/ 3 h 38"/>
                <a:gd name="T18" fmla="*/ 10 w 33"/>
                <a:gd name="T19"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8">
                  <a:moveTo>
                    <a:pt x="10" y="3"/>
                  </a:moveTo>
                  <a:lnTo>
                    <a:pt x="12" y="22"/>
                  </a:lnTo>
                  <a:lnTo>
                    <a:pt x="22" y="19"/>
                  </a:lnTo>
                  <a:lnTo>
                    <a:pt x="26" y="12"/>
                  </a:lnTo>
                  <a:lnTo>
                    <a:pt x="10" y="3"/>
                  </a:lnTo>
                  <a:lnTo>
                    <a:pt x="0" y="19"/>
                  </a:lnTo>
                  <a:lnTo>
                    <a:pt x="33" y="38"/>
                  </a:lnTo>
                  <a:lnTo>
                    <a:pt x="29" y="0"/>
                  </a:lnTo>
                  <a:lnTo>
                    <a:pt x="10" y="3"/>
                  </a:lnTo>
                  <a:lnTo>
                    <a:pt x="1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2921000" y="3743326"/>
              <a:ext cx="14288" cy="30163"/>
            </a:xfrm>
            <a:custGeom>
              <a:avLst/>
              <a:gdLst>
                <a:gd name="T0" fmla="*/ 9 w 9"/>
                <a:gd name="T1" fmla="*/ 0 h 19"/>
                <a:gd name="T2" fmla="*/ 9 w 9"/>
                <a:gd name="T3" fmla="*/ 0 h 19"/>
                <a:gd name="T4" fmla="*/ 0 w 9"/>
                <a:gd name="T5" fmla="*/ 19 h 19"/>
                <a:gd name="T6" fmla="*/ 0 w 9"/>
                <a:gd name="T7" fmla="*/ 19 h 19"/>
                <a:gd name="T8" fmla="*/ 9 w 9"/>
                <a:gd name="T9" fmla="*/ 0 h 19"/>
              </a:gdLst>
              <a:ahLst/>
              <a:cxnLst>
                <a:cxn ang="0">
                  <a:pos x="T0" y="T1"/>
                </a:cxn>
                <a:cxn ang="0">
                  <a:pos x="T2" y="T3"/>
                </a:cxn>
                <a:cxn ang="0">
                  <a:pos x="T4" y="T5"/>
                </a:cxn>
                <a:cxn ang="0">
                  <a:pos x="T6" y="T7"/>
                </a:cxn>
                <a:cxn ang="0">
                  <a:pos x="T8" y="T9"/>
                </a:cxn>
              </a:cxnLst>
              <a:rect l="0" t="0" r="r" b="b"/>
              <a:pathLst>
                <a:path w="9" h="19">
                  <a:moveTo>
                    <a:pt x="9" y="0"/>
                  </a:moveTo>
                  <a:lnTo>
                    <a:pt x="9" y="0"/>
                  </a:lnTo>
                  <a:lnTo>
                    <a:pt x="0" y="19"/>
                  </a:lnTo>
                  <a:lnTo>
                    <a:pt x="0" y="19"/>
                  </a:lnTo>
                  <a:lnTo>
                    <a:pt x="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noEditPoints="1"/>
            </p:cNvSpPr>
            <p:nvPr/>
          </p:nvSpPr>
          <p:spPr bwMode="auto">
            <a:xfrm>
              <a:off x="2841625" y="3702051"/>
              <a:ext cx="93663" cy="71438"/>
            </a:xfrm>
            <a:custGeom>
              <a:avLst/>
              <a:gdLst>
                <a:gd name="T0" fmla="*/ 10 w 59"/>
                <a:gd name="T1" fmla="*/ 0 h 45"/>
                <a:gd name="T2" fmla="*/ 10 w 59"/>
                <a:gd name="T3" fmla="*/ 0 h 45"/>
                <a:gd name="T4" fmla="*/ 0 w 59"/>
                <a:gd name="T5" fmla="*/ 17 h 45"/>
                <a:gd name="T6" fmla="*/ 10 w 59"/>
                <a:gd name="T7" fmla="*/ 0 h 45"/>
                <a:gd name="T8" fmla="*/ 10 w 59"/>
                <a:gd name="T9" fmla="*/ 0 h 45"/>
                <a:gd name="T10" fmla="*/ 10 w 59"/>
                <a:gd name="T11" fmla="*/ 0 h 45"/>
                <a:gd name="T12" fmla="*/ 0 w 59"/>
                <a:gd name="T13" fmla="*/ 17 h 45"/>
                <a:gd name="T14" fmla="*/ 0 w 59"/>
                <a:gd name="T15" fmla="*/ 17 h 45"/>
                <a:gd name="T16" fmla="*/ 10 w 59"/>
                <a:gd name="T17" fmla="*/ 0 h 45"/>
                <a:gd name="T18" fmla="*/ 59 w 59"/>
                <a:gd name="T19" fmla="*/ 26 h 45"/>
                <a:gd name="T20" fmla="*/ 26 w 59"/>
                <a:gd name="T21" fmla="*/ 10 h 45"/>
                <a:gd name="T22" fmla="*/ 17 w 59"/>
                <a:gd name="T23" fmla="*/ 26 h 45"/>
                <a:gd name="T24" fmla="*/ 50 w 59"/>
                <a:gd name="T25" fmla="*/ 45 h 45"/>
                <a:gd name="T26" fmla="*/ 59 w 59"/>
                <a:gd name="T27"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45">
                  <a:moveTo>
                    <a:pt x="10" y="0"/>
                  </a:moveTo>
                  <a:lnTo>
                    <a:pt x="10" y="0"/>
                  </a:lnTo>
                  <a:lnTo>
                    <a:pt x="0" y="17"/>
                  </a:lnTo>
                  <a:lnTo>
                    <a:pt x="10" y="0"/>
                  </a:lnTo>
                  <a:close/>
                  <a:moveTo>
                    <a:pt x="10" y="0"/>
                  </a:moveTo>
                  <a:lnTo>
                    <a:pt x="10" y="0"/>
                  </a:lnTo>
                  <a:lnTo>
                    <a:pt x="0" y="17"/>
                  </a:lnTo>
                  <a:lnTo>
                    <a:pt x="0" y="17"/>
                  </a:lnTo>
                  <a:lnTo>
                    <a:pt x="10" y="0"/>
                  </a:lnTo>
                  <a:close/>
                  <a:moveTo>
                    <a:pt x="59" y="26"/>
                  </a:moveTo>
                  <a:lnTo>
                    <a:pt x="26" y="10"/>
                  </a:lnTo>
                  <a:lnTo>
                    <a:pt x="17" y="26"/>
                  </a:lnTo>
                  <a:lnTo>
                    <a:pt x="50" y="45"/>
                  </a:lnTo>
                  <a:lnTo>
                    <a:pt x="59"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8" name="Group 97"/>
          <p:cNvGrpSpPr/>
          <p:nvPr/>
        </p:nvGrpSpPr>
        <p:grpSpPr>
          <a:xfrm>
            <a:off x="7915275" y="2379663"/>
            <a:ext cx="2178050" cy="2024063"/>
            <a:chOff x="7915275" y="2379663"/>
            <a:chExt cx="2178050" cy="2024063"/>
          </a:xfrm>
        </p:grpSpPr>
        <p:sp>
          <p:nvSpPr>
            <p:cNvPr id="12" name="Freeform 12"/>
            <p:cNvSpPr>
              <a:spLocks noEditPoints="1"/>
            </p:cNvSpPr>
            <p:nvPr/>
          </p:nvSpPr>
          <p:spPr bwMode="auto">
            <a:xfrm>
              <a:off x="8442325" y="23796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cubicBezTo>
                    <a:pt x="392" y="429"/>
                    <a:pt x="392" y="429"/>
                    <a:pt x="392" y="429"/>
                  </a:cubicBezTo>
                  <a:close/>
                  <a:moveTo>
                    <a:pt x="411" y="418"/>
                  </a:moveTo>
                  <a:cubicBezTo>
                    <a:pt x="408" y="421"/>
                    <a:pt x="404" y="424"/>
                    <a:pt x="399" y="426"/>
                  </a:cubicBezTo>
                  <a:cubicBezTo>
                    <a:pt x="403" y="433"/>
                    <a:pt x="403" y="433"/>
                    <a:pt x="403" y="433"/>
                  </a:cubicBezTo>
                  <a:cubicBezTo>
                    <a:pt x="408" y="431"/>
                    <a:pt x="412" y="428"/>
                    <a:pt x="417" y="424"/>
                  </a:cubicBezTo>
                  <a:cubicBezTo>
                    <a:pt x="411" y="418"/>
                    <a:pt x="411" y="418"/>
                    <a:pt x="411" y="418"/>
                  </a:cubicBez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cubicBezTo>
                    <a:pt x="432" y="380"/>
                    <a:pt x="432" y="380"/>
                    <a:pt x="432" y="380"/>
                  </a:cubicBez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lnTo>
                    <a:pt x="421" y="32"/>
                  </a:lnTo>
                  <a:close/>
                  <a:moveTo>
                    <a:pt x="405" y="17"/>
                  </a:moveTo>
                  <a:cubicBezTo>
                    <a:pt x="409" y="20"/>
                    <a:pt x="413" y="23"/>
                    <a:pt x="416" y="27"/>
                  </a:cubicBezTo>
                  <a:cubicBezTo>
                    <a:pt x="422" y="21"/>
                    <a:pt x="422" y="21"/>
                    <a:pt x="422" y="21"/>
                  </a:cubicBezTo>
                  <a:cubicBezTo>
                    <a:pt x="419" y="17"/>
                    <a:pt x="414" y="13"/>
                    <a:pt x="410" y="10"/>
                  </a:cubicBezTo>
                  <a:lnTo>
                    <a:pt x="405" y="17"/>
                  </a:ln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cubicBezTo>
                    <a:pt x="20" y="31"/>
                    <a:pt x="20" y="31"/>
                    <a:pt x="20" y="31"/>
                  </a:cubicBez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lnTo>
                    <a:pt x="8" y="379"/>
                  </a:ln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lnTo>
                    <a:pt x="27" y="417"/>
                  </a:ln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2"/>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Rectangle 13"/>
            <p:cNvSpPr>
              <a:spLocks noChangeArrowheads="1"/>
            </p:cNvSpPr>
            <p:nvPr/>
          </p:nvSpPr>
          <p:spPr bwMode="auto">
            <a:xfrm>
              <a:off x="8637588" y="4098926"/>
              <a:ext cx="14525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Completed page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4" name="Freeform 14"/>
            <p:cNvSpPr>
              <a:spLocks noEditPoints="1"/>
            </p:cNvSpPr>
            <p:nvPr/>
          </p:nvSpPr>
          <p:spPr bwMode="auto">
            <a:xfrm>
              <a:off x="7915275" y="31940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5"/>
            <p:cNvSpPr>
              <a:spLocks/>
            </p:cNvSpPr>
            <p:nvPr/>
          </p:nvSpPr>
          <p:spPr bwMode="auto">
            <a:xfrm>
              <a:off x="8189913" y="31337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8682038" y="2925763"/>
              <a:ext cx="1127125" cy="754063"/>
            </a:xfrm>
            <a:custGeom>
              <a:avLst/>
              <a:gdLst>
                <a:gd name="T0" fmla="*/ 0 w 300"/>
                <a:gd name="T1" fmla="*/ 188 h 200"/>
                <a:gd name="T2" fmla="*/ 12 w 300"/>
                <a:gd name="T3" fmla="*/ 200 h 200"/>
                <a:gd name="T4" fmla="*/ 288 w 300"/>
                <a:gd name="T5" fmla="*/ 200 h 200"/>
                <a:gd name="T6" fmla="*/ 300 w 300"/>
                <a:gd name="T7" fmla="*/ 188 h 200"/>
                <a:gd name="T8" fmla="*/ 300 w 300"/>
                <a:gd name="T9" fmla="*/ 0 h 200"/>
                <a:gd name="T10" fmla="*/ 0 w 300"/>
                <a:gd name="T11" fmla="*/ 0 h 200"/>
                <a:gd name="T12" fmla="*/ 0 w 300"/>
                <a:gd name="T13" fmla="*/ 188 h 200"/>
              </a:gdLst>
              <a:ahLst/>
              <a:cxnLst>
                <a:cxn ang="0">
                  <a:pos x="T0" y="T1"/>
                </a:cxn>
                <a:cxn ang="0">
                  <a:pos x="T2" y="T3"/>
                </a:cxn>
                <a:cxn ang="0">
                  <a:pos x="T4" y="T5"/>
                </a:cxn>
                <a:cxn ang="0">
                  <a:pos x="T6" y="T7"/>
                </a:cxn>
                <a:cxn ang="0">
                  <a:pos x="T8" y="T9"/>
                </a:cxn>
                <a:cxn ang="0">
                  <a:pos x="T10" y="T11"/>
                </a:cxn>
                <a:cxn ang="0">
                  <a:pos x="T12" y="T13"/>
                </a:cxn>
              </a:cxnLst>
              <a:rect l="0" t="0" r="r" b="b"/>
              <a:pathLst>
                <a:path w="300" h="200">
                  <a:moveTo>
                    <a:pt x="0" y="188"/>
                  </a:moveTo>
                  <a:cubicBezTo>
                    <a:pt x="0" y="195"/>
                    <a:pt x="5" y="200"/>
                    <a:pt x="12" y="200"/>
                  </a:cubicBezTo>
                  <a:cubicBezTo>
                    <a:pt x="288" y="200"/>
                    <a:pt x="288" y="200"/>
                    <a:pt x="288" y="200"/>
                  </a:cubicBezTo>
                  <a:cubicBezTo>
                    <a:pt x="295" y="200"/>
                    <a:pt x="300" y="195"/>
                    <a:pt x="300" y="188"/>
                  </a:cubicBezTo>
                  <a:cubicBezTo>
                    <a:pt x="300" y="0"/>
                    <a:pt x="300" y="0"/>
                    <a:pt x="300" y="0"/>
                  </a:cubicBezTo>
                  <a:cubicBezTo>
                    <a:pt x="0" y="0"/>
                    <a:pt x="0" y="0"/>
                    <a:pt x="0" y="0"/>
                  </a:cubicBezTo>
                  <a:cubicBezTo>
                    <a:pt x="0" y="188"/>
                    <a:pt x="0" y="188"/>
                    <a:pt x="0" y="188"/>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8682038" y="2714626"/>
              <a:ext cx="1127125" cy="285750"/>
            </a:xfrm>
            <a:custGeom>
              <a:avLst/>
              <a:gdLst>
                <a:gd name="T0" fmla="*/ 288 w 300"/>
                <a:gd name="T1" fmla="*/ 0 h 76"/>
                <a:gd name="T2" fmla="*/ 12 w 300"/>
                <a:gd name="T3" fmla="*/ 0 h 76"/>
                <a:gd name="T4" fmla="*/ 0 w 300"/>
                <a:gd name="T5" fmla="*/ 12 h 76"/>
                <a:gd name="T6" fmla="*/ 0 w 300"/>
                <a:gd name="T7" fmla="*/ 76 h 76"/>
                <a:gd name="T8" fmla="*/ 300 w 300"/>
                <a:gd name="T9" fmla="*/ 76 h 76"/>
                <a:gd name="T10" fmla="*/ 300 w 300"/>
                <a:gd name="T11" fmla="*/ 12 h 76"/>
                <a:gd name="T12" fmla="*/ 288 w 300"/>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300" h="76">
                  <a:moveTo>
                    <a:pt x="288" y="0"/>
                  </a:moveTo>
                  <a:cubicBezTo>
                    <a:pt x="12" y="0"/>
                    <a:pt x="12" y="0"/>
                    <a:pt x="12" y="0"/>
                  </a:cubicBezTo>
                  <a:cubicBezTo>
                    <a:pt x="5" y="0"/>
                    <a:pt x="0" y="6"/>
                    <a:pt x="0" y="12"/>
                  </a:cubicBezTo>
                  <a:cubicBezTo>
                    <a:pt x="0" y="76"/>
                    <a:pt x="0" y="76"/>
                    <a:pt x="0" y="76"/>
                  </a:cubicBezTo>
                  <a:cubicBezTo>
                    <a:pt x="300" y="76"/>
                    <a:pt x="300" y="76"/>
                    <a:pt x="300" y="76"/>
                  </a:cubicBezTo>
                  <a:cubicBezTo>
                    <a:pt x="300" y="12"/>
                    <a:pt x="300" y="12"/>
                    <a:pt x="300" y="12"/>
                  </a:cubicBezTo>
                  <a:cubicBezTo>
                    <a:pt x="300" y="6"/>
                    <a:pt x="295" y="0"/>
                    <a:pt x="288" y="0"/>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4"/>
            <p:cNvSpPr>
              <a:spLocks/>
            </p:cNvSpPr>
            <p:nvPr/>
          </p:nvSpPr>
          <p:spPr bwMode="auto">
            <a:xfrm>
              <a:off x="8682038" y="3000376"/>
              <a:ext cx="720725" cy="679450"/>
            </a:xfrm>
            <a:custGeom>
              <a:avLst/>
              <a:gdLst>
                <a:gd name="T0" fmla="*/ 192 w 192"/>
                <a:gd name="T1" fmla="*/ 0 h 180"/>
                <a:gd name="T2" fmla="*/ 0 w 192"/>
                <a:gd name="T3" fmla="*/ 0 h 180"/>
                <a:gd name="T4" fmla="*/ 0 w 192"/>
                <a:gd name="T5" fmla="*/ 168 h 180"/>
                <a:gd name="T6" fmla="*/ 12 w 192"/>
                <a:gd name="T7" fmla="*/ 180 h 180"/>
                <a:gd name="T8" fmla="*/ 25 w 192"/>
                <a:gd name="T9" fmla="*/ 180 h 180"/>
                <a:gd name="T10" fmla="*/ 192 w 192"/>
                <a:gd name="T11" fmla="*/ 0 h 180"/>
              </a:gdLst>
              <a:ahLst/>
              <a:cxnLst>
                <a:cxn ang="0">
                  <a:pos x="T0" y="T1"/>
                </a:cxn>
                <a:cxn ang="0">
                  <a:pos x="T2" y="T3"/>
                </a:cxn>
                <a:cxn ang="0">
                  <a:pos x="T4" y="T5"/>
                </a:cxn>
                <a:cxn ang="0">
                  <a:pos x="T6" y="T7"/>
                </a:cxn>
                <a:cxn ang="0">
                  <a:pos x="T8" y="T9"/>
                </a:cxn>
                <a:cxn ang="0">
                  <a:pos x="T10" y="T11"/>
                </a:cxn>
              </a:cxnLst>
              <a:rect l="0" t="0" r="r" b="b"/>
              <a:pathLst>
                <a:path w="192" h="180">
                  <a:moveTo>
                    <a:pt x="192" y="0"/>
                  </a:moveTo>
                  <a:cubicBezTo>
                    <a:pt x="0" y="0"/>
                    <a:pt x="0" y="0"/>
                    <a:pt x="0" y="0"/>
                  </a:cubicBezTo>
                  <a:cubicBezTo>
                    <a:pt x="0" y="168"/>
                    <a:pt x="0" y="168"/>
                    <a:pt x="0" y="168"/>
                  </a:cubicBezTo>
                  <a:cubicBezTo>
                    <a:pt x="0" y="175"/>
                    <a:pt x="5" y="180"/>
                    <a:pt x="12" y="180"/>
                  </a:cubicBezTo>
                  <a:cubicBezTo>
                    <a:pt x="25" y="180"/>
                    <a:pt x="25" y="180"/>
                    <a:pt x="25" y="180"/>
                  </a:cubicBezTo>
                  <a:cubicBezTo>
                    <a:pt x="192" y="0"/>
                    <a:pt x="192" y="0"/>
                    <a:pt x="192" y="0"/>
                  </a:cubicBezTo>
                </a:path>
              </a:pathLst>
            </a:custGeom>
            <a:solidFill>
              <a:srgbClr val="7AC3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5"/>
            <p:cNvSpPr>
              <a:spLocks/>
            </p:cNvSpPr>
            <p:nvPr/>
          </p:nvSpPr>
          <p:spPr bwMode="auto">
            <a:xfrm>
              <a:off x="8682038" y="2714626"/>
              <a:ext cx="984250" cy="285750"/>
            </a:xfrm>
            <a:custGeom>
              <a:avLst/>
              <a:gdLst>
                <a:gd name="T0" fmla="*/ 262 w 262"/>
                <a:gd name="T1" fmla="*/ 0 h 76"/>
                <a:gd name="T2" fmla="*/ 12 w 262"/>
                <a:gd name="T3" fmla="*/ 0 h 76"/>
                <a:gd name="T4" fmla="*/ 0 w 262"/>
                <a:gd name="T5" fmla="*/ 12 h 76"/>
                <a:gd name="T6" fmla="*/ 0 w 262"/>
                <a:gd name="T7" fmla="*/ 56 h 76"/>
                <a:gd name="T8" fmla="*/ 0 w 262"/>
                <a:gd name="T9" fmla="*/ 76 h 76"/>
                <a:gd name="T10" fmla="*/ 192 w 262"/>
                <a:gd name="T11" fmla="*/ 76 h 76"/>
                <a:gd name="T12" fmla="*/ 262 w 262"/>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262" h="76">
                  <a:moveTo>
                    <a:pt x="262" y="0"/>
                  </a:moveTo>
                  <a:cubicBezTo>
                    <a:pt x="12" y="0"/>
                    <a:pt x="12" y="0"/>
                    <a:pt x="12" y="0"/>
                  </a:cubicBezTo>
                  <a:cubicBezTo>
                    <a:pt x="5" y="0"/>
                    <a:pt x="0" y="6"/>
                    <a:pt x="0" y="12"/>
                  </a:cubicBezTo>
                  <a:cubicBezTo>
                    <a:pt x="0" y="56"/>
                    <a:pt x="0" y="56"/>
                    <a:pt x="0" y="56"/>
                  </a:cubicBezTo>
                  <a:cubicBezTo>
                    <a:pt x="0" y="76"/>
                    <a:pt x="0" y="76"/>
                    <a:pt x="0" y="76"/>
                  </a:cubicBezTo>
                  <a:cubicBezTo>
                    <a:pt x="192" y="76"/>
                    <a:pt x="192" y="76"/>
                    <a:pt x="192" y="76"/>
                  </a:cubicBezTo>
                  <a:cubicBezTo>
                    <a:pt x="262" y="0"/>
                    <a:pt x="262" y="0"/>
                    <a:pt x="262"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8970963" y="2824163"/>
              <a:ext cx="758825" cy="90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47"/>
            <p:cNvSpPr>
              <a:spLocks noChangeArrowheads="1"/>
            </p:cNvSpPr>
            <p:nvPr/>
          </p:nvSpPr>
          <p:spPr bwMode="auto">
            <a:xfrm>
              <a:off x="8715375" y="2755901"/>
              <a:ext cx="222250" cy="222250"/>
            </a:xfrm>
            <a:prstGeom prst="ellipse">
              <a:avLst/>
            </a:pr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8"/>
            <p:cNvSpPr>
              <a:spLocks/>
            </p:cNvSpPr>
            <p:nvPr/>
          </p:nvSpPr>
          <p:spPr bwMode="auto">
            <a:xfrm>
              <a:off x="8772525" y="2805113"/>
              <a:ext cx="165100" cy="128588"/>
            </a:xfrm>
            <a:custGeom>
              <a:avLst/>
              <a:gdLst>
                <a:gd name="T0" fmla="*/ 26 w 104"/>
                <a:gd name="T1" fmla="*/ 47 h 81"/>
                <a:gd name="T2" fmla="*/ 59 w 104"/>
                <a:gd name="T3" fmla="*/ 81 h 81"/>
                <a:gd name="T4" fmla="*/ 42 w 104"/>
                <a:gd name="T5" fmla="*/ 81 h 81"/>
                <a:gd name="T6" fmla="*/ 0 w 104"/>
                <a:gd name="T7" fmla="*/ 40 h 81"/>
                <a:gd name="T8" fmla="*/ 42 w 104"/>
                <a:gd name="T9" fmla="*/ 0 h 81"/>
                <a:gd name="T10" fmla="*/ 59 w 104"/>
                <a:gd name="T11" fmla="*/ 0 h 81"/>
                <a:gd name="T12" fmla="*/ 26 w 104"/>
                <a:gd name="T13" fmla="*/ 33 h 81"/>
                <a:gd name="T14" fmla="*/ 104 w 104"/>
                <a:gd name="T15" fmla="*/ 33 h 81"/>
                <a:gd name="T16" fmla="*/ 104 w 104"/>
                <a:gd name="T17" fmla="*/ 47 h 81"/>
                <a:gd name="T18" fmla="*/ 26 w 104"/>
                <a:gd name="T19" fmla="*/ 4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81">
                  <a:moveTo>
                    <a:pt x="26" y="47"/>
                  </a:moveTo>
                  <a:lnTo>
                    <a:pt x="59" y="81"/>
                  </a:lnTo>
                  <a:lnTo>
                    <a:pt x="42" y="81"/>
                  </a:lnTo>
                  <a:lnTo>
                    <a:pt x="0" y="40"/>
                  </a:lnTo>
                  <a:lnTo>
                    <a:pt x="42" y="0"/>
                  </a:lnTo>
                  <a:lnTo>
                    <a:pt x="59" y="0"/>
                  </a:lnTo>
                  <a:lnTo>
                    <a:pt x="26" y="33"/>
                  </a:lnTo>
                  <a:lnTo>
                    <a:pt x="104" y="33"/>
                  </a:lnTo>
                  <a:lnTo>
                    <a:pt x="104" y="47"/>
                  </a:lnTo>
                  <a:lnTo>
                    <a:pt x="26"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3"/>
            <p:cNvSpPr>
              <a:spLocks/>
            </p:cNvSpPr>
            <p:nvPr/>
          </p:nvSpPr>
          <p:spPr bwMode="auto">
            <a:xfrm>
              <a:off x="8990013" y="3084513"/>
              <a:ext cx="511175" cy="485775"/>
            </a:xfrm>
            <a:custGeom>
              <a:avLst/>
              <a:gdLst>
                <a:gd name="T0" fmla="*/ 161 w 322"/>
                <a:gd name="T1" fmla="*/ 254 h 306"/>
                <a:gd name="T2" fmla="*/ 61 w 322"/>
                <a:gd name="T3" fmla="*/ 306 h 306"/>
                <a:gd name="T4" fmla="*/ 80 w 322"/>
                <a:gd name="T5" fmla="*/ 194 h 306"/>
                <a:gd name="T6" fmla="*/ 0 w 322"/>
                <a:gd name="T7" fmla="*/ 116 h 306"/>
                <a:gd name="T8" fmla="*/ 111 w 322"/>
                <a:gd name="T9" fmla="*/ 99 h 306"/>
                <a:gd name="T10" fmla="*/ 161 w 322"/>
                <a:gd name="T11" fmla="*/ 0 h 306"/>
                <a:gd name="T12" fmla="*/ 211 w 322"/>
                <a:gd name="T13" fmla="*/ 99 h 306"/>
                <a:gd name="T14" fmla="*/ 322 w 322"/>
                <a:gd name="T15" fmla="*/ 116 h 306"/>
                <a:gd name="T16" fmla="*/ 241 w 322"/>
                <a:gd name="T17" fmla="*/ 194 h 306"/>
                <a:gd name="T18" fmla="*/ 260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1" y="306"/>
                  </a:lnTo>
                  <a:lnTo>
                    <a:pt x="80" y="194"/>
                  </a:lnTo>
                  <a:lnTo>
                    <a:pt x="0" y="116"/>
                  </a:lnTo>
                  <a:lnTo>
                    <a:pt x="111" y="99"/>
                  </a:lnTo>
                  <a:lnTo>
                    <a:pt x="161" y="0"/>
                  </a:lnTo>
                  <a:lnTo>
                    <a:pt x="211" y="99"/>
                  </a:lnTo>
                  <a:lnTo>
                    <a:pt x="322" y="116"/>
                  </a:lnTo>
                  <a:lnTo>
                    <a:pt x="241" y="194"/>
                  </a:lnTo>
                  <a:lnTo>
                    <a:pt x="260"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7" name="Group 96"/>
          <p:cNvGrpSpPr/>
          <p:nvPr/>
        </p:nvGrpSpPr>
        <p:grpSpPr>
          <a:xfrm>
            <a:off x="4114800" y="2379663"/>
            <a:ext cx="3681413" cy="2024063"/>
            <a:chOff x="4114800" y="2379663"/>
            <a:chExt cx="3681413" cy="2024063"/>
          </a:xfrm>
        </p:grpSpPr>
        <p:sp>
          <p:nvSpPr>
            <p:cNvPr id="16" name="Freeform 16"/>
            <p:cNvSpPr>
              <a:spLocks noEditPoints="1"/>
            </p:cNvSpPr>
            <p:nvPr/>
          </p:nvSpPr>
          <p:spPr bwMode="auto">
            <a:xfrm>
              <a:off x="5591175" y="2925763"/>
              <a:ext cx="233363" cy="233363"/>
            </a:xfrm>
            <a:custGeom>
              <a:avLst/>
              <a:gdLst>
                <a:gd name="T0" fmla="*/ 118 w 147"/>
                <a:gd name="T1" fmla="*/ 133 h 147"/>
                <a:gd name="T2" fmla="*/ 132 w 147"/>
                <a:gd name="T3" fmla="*/ 147 h 147"/>
                <a:gd name="T4" fmla="*/ 147 w 147"/>
                <a:gd name="T5" fmla="*/ 133 h 147"/>
                <a:gd name="T6" fmla="*/ 130 w 147"/>
                <a:gd name="T7" fmla="*/ 119 h 147"/>
                <a:gd name="T8" fmla="*/ 118 w 147"/>
                <a:gd name="T9" fmla="*/ 133 h 147"/>
                <a:gd name="T10" fmla="*/ 118 w 147"/>
                <a:gd name="T11" fmla="*/ 133 h 147"/>
                <a:gd name="T12" fmla="*/ 118 w 147"/>
                <a:gd name="T13" fmla="*/ 133 h 147"/>
                <a:gd name="T14" fmla="*/ 130 w 147"/>
                <a:gd name="T15" fmla="*/ 119 h 147"/>
                <a:gd name="T16" fmla="*/ 130 w 147"/>
                <a:gd name="T17" fmla="*/ 119 h 147"/>
                <a:gd name="T18" fmla="*/ 118 w 147"/>
                <a:gd name="T19" fmla="*/ 133 h 147"/>
                <a:gd name="T20" fmla="*/ 78 w 147"/>
                <a:gd name="T21" fmla="*/ 93 h 147"/>
                <a:gd name="T22" fmla="*/ 104 w 147"/>
                <a:gd name="T23" fmla="*/ 119 h 147"/>
                <a:gd name="T24" fmla="*/ 118 w 147"/>
                <a:gd name="T25" fmla="*/ 107 h 147"/>
                <a:gd name="T26" fmla="*/ 92 w 147"/>
                <a:gd name="T27" fmla="*/ 78 h 147"/>
                <a:gd name="T28" fmla="*/ 78 w 147"/>
                <a:gd name="T29" fmla="*/ 93 h 147"/>
                <a:gd name="T30" fmla="*/ 78 w 147"/>
                <a:gd name="T31" fmla="*/ 93 h 147"/>
                <a:gd name="T32" fmla="*/ 78 w 147"/>
                <a:gd name="T33" fmla="*/ 93 h 147"/>
                <a:gd name="T34" fmla="*/ 92 w 147"/>
                <a:gd name="T35" fmla="*/ 78 h 147"/>
                <a:gd name="T36" fmla="*/ 92 w 147"/>
                <a:gd name="T37" fmla="*/ 78 h 147"/>
                <a:gd name="T38" fmla="*/ 78 w 147"/>
                <a:gd name="T39" fmla="*/ 93 h 147"/>
                <a:gd name="T40" fmla="*/ 38 w 147"/>
                <a:gd name="T41" fmla="*/ 52 h 147"/>
                <a:gd name="T42" fmla="*/ 66 w 147"/>
                <a:gd name="T43" fmla="*/ 81 h 147"/>
                <a:gd name="T44" fmla="*/ 78 w 147"/>
                <a:gd name="T45" fmla="*/ 66 h 147"/>
                <a:gd name="T46" fmla="*/ 52 w 147"/>
                <a:gd name="T47" fmla="*/ 40 h 147"/>
                <a:gd name="T48" fmla="*/ 38 w 147"/>
                <a:gd name="T49" fmla="*/ 52 h 147"/>
                <a:gd name="T50" fmla="*/ 38 w 147"/>
                <a:gd name="T51" fmla="*/ 52 h 147"/>
                <a:gd name="T52" fmla="*/ 38 w 147"/>
                <a:gd name="T53" fmla="*/ 52 h 147"/>
                <a:gd name="T54" fmla="*/ 52 w 147"/>
                <a:gd name="T55" fmla="*/ 40 h 147"/>
                <a:gd name="T56" fmla="*/ 52 w 147"/>
                <a:gd name="T57" fmla="*/ 40 h 147"/>
                <a:gd name="T58" fmla="*/ 38 w 147"/>
                <a:gd name="T59" fmla="*/ 52 h 147"/>
                <a:gd name="T60" fmla="*/ 0 w 147"/>
                <a:gd name="T61" fmla="*/ 14 h 147"/>
                <a:gd name="T62" fmla="*/ 26 w 147"/>
                <a:gd name="T63" fmla="*/ 40 h 147"/>
                <a:gd name="T64" fmla="*/ 40 w 147"/>
                <a:gd name="T65" fmla="*/ 26 h 147"/>
                <a:gd name="T66" fmla="*/ 12 w 147"/>
                <a:gd name="T67" fmla="*/ 0 h 147"/>
                <a:gd name="T68" fmla="*/ 0 w 147"/>
                <a:gd name="T69"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7">
                  <a:moveTo>
                    <a:pt x="118" y="133"/>
                  </a:moveTo>
                  <a:lnTo>
                    <a:pt x="132" y="147"/>
                  </a:lnTo>
                  <a:lnTo>
                    <a:pt x="147" y="133"/>
                  </a:lnTo>
                  <a:lnTo>
                    <a:pt x="130" y="119"/>
                  </a:lnTo>
                  <a:lnTo>
                    <a:pt x="118" y="133"/>
                  </a:lnTo>
                  <a:close/>
                  <a:moveTo>
                    <a:pt x="118" y="133"/>
                  </a:moveTo>
                  <a:lnTo>
                    <a:pt x="118" y="133"/>
                  </a:lnTo>
                  <a:lnTo>
                    <a:pt x="130" y="119"/>
                  </a:lnTo>
                  <a:lnTo>
                    <a:pt x="130" y="119"/>
                  </a:lnTo>
                  <a:lnTo>
                    <a:pt x="118" y="133"/>
                  </a:lnTo>
                  <a:close/>
                  <a:moveTo>
                    <a:pt x="78" y="93"/>
                  </a:moveTo>
                  <a:lnTo>
                    <a:pt x="104" y="119"/>
                  </a:lnTo>
                  <a:lnTo>
                    <a:pt x="118" y="107"/>
                  </a:lnTo>
                  <a:lnTo>
                    <a:pt x="92" y="78"/>
                  </a:lnTo>
                  <a:lnTo>
                    <a:pt x="78" y="93"/>
                  </a:lnTo>
                  <a:close/>
                  <a:moveTo>
                    <a:pt x="78" y="93"/>
                  </a:moveTo>
                  <a:lnTo>
                    <a:pt x="78" y="93"/>
                  </a:lnTo>
                  <a:lnTo>
                    <a:pt x="92" y="78"/>
                  </a:lnTo>
                  <a:lnTo>
                    <a:pt x="92" y="78"/>
                  </a:lnTo>
                  <a:lnTo>
                    <a:pt x="78" y="93"/>
                  </a:lnTo>
                  <a:close/>
                  <a:moveTo>
                    <a:pt x="38" y="52"/>
                  </a:moveTo>
                  <a:lnTo>
                    <a:pt x="66" y="81"/>
                  </a:lnTo>
                  <a:lnTo>
                    <a:pt x="78" y="66"/>
                  </a:lnTo>
                  <a:lnTo>
                    <a:pt x="52" y="40"/>
                  </a:lnTo>
                  <a:lnTo>
                    <a:pt x="38" y="52"/>
                  </a:lnTo>
                  <a:close/>
                  <a:moveTo>
                    <a:pt x="38" y="52"/>
                  </a:moveTo>
                  <a:lnTo>
                    <a:pt x="38" y="52"/>
                  </a:lnTo>
                  <a:lnTo>
                    <a:pt x="52" y="40"/>
                  </a:lnTo>
                  <a:lnTo>
                    <a:pt x="52" y="40"/>
                  </a:lnTo>
                  <a:lnTo>
                    <a:pt x="38" y="52"/>
                  </a:lnTo>
                  <a:close/>
                  <a:moveTo>
                    <a:pt x="0" y="14"/>
                  </a:moveTo>
                  <a:lnTo>
                    <a:pt x="26" y="40"/>
                  </a:lnTo>
                  <a:lnTo>
                    <a:pt x="40" y="26"/>
                  </a:lnTo>
                  <a:lnTo>
                    <a:pt x="12"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5741988" y="3079751"/>
              <a:ext cx="146050" cy="144463"/>
            </a:xfrm>
            <a:custGeom>
              <a:avLst/>
              <a:gdLst>
                <a:gd name="T0" fmla="*/ 0 w 92"/>
                <a:gd name="T1" fmla="*/ 67 h 91"/>
                <a:gd name="T2" fmla="*/ 92 w 92"/>
                <a:gd name="T3" fmla="*/ 91 h 91"/>
                <a:gd name="T4" fmla="*/ 68 w 92"/>
                <a:gd name="T5" fmla="*/ 0 h 91"/>
                <a:gd name="T6" fmla="*/ 0 w 92"/>
                <a:gd name="T7" fmla="*/ 67 h 91"/>
              </a:gdLst>
              <a:ahLst/>
              <a:cxnLst>
                <a:cxn ang="0">
                  <a:pos x="T0" y="T1"/>
                </a:cxn>
                <a:cxn ang="0">
                  <a:pos x="T2" y="T3"/>
                </a:cxn>
                <a:cxn ang="0">
                  <a:pos x="T4" y="T5"/>
                </a:cxn>
                <a:cxn ang="0">
                  <a:pos x="T6" y="T7"/>
                </a:cxn>
              </a:cxnLst>
              <a:rect l="0" t="0" r="r" b="b"/>
              <a:pathLst>
                <a:path w="92" h="91">
                  <a:moveTo>
                    <a:pt x="0" y="67"/>
                  </a:moveTo>
                  <a:lnTo>
                    <a:pt x="92" y="91"/>
                  </a:lnTo>
                  <a:lnTo>
                    <a:pt x="68" y="0"/>
                  </a:lnTo>
                  <a:lnTo>
                    <a:pt x="0" y="67"/>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8"/>
            <p:cNvSpPr>
              <a:spLocks noEditPoints="1"/>
            </p:cNvSpPr>
            <p:nvPr/>
          </p:nvSpPr>
          <p:spPr bwMode="auto">
            <a:xfrm>
              <a:off x="5591175" y="3392488"/>
              <a:ext cx="233363" cy="234950"/>
            </a:xfrm>
            <a:custGeom>
              <a:avLst/>
              <a:gdLst>
                <a:gd name="T0" fmla="*/ 130 w 147"/>
                <a:gd name="T1" fmla="*/ 29 h 148"/>
                <a:gd name="T2" fmla="*/ 147 w 147"/>
                <a:gd name="T3" fmla="*/ 15 h 148"/>
                <a:gd name="T4" fmla="*/ 132 w 147"/>
                <a:gd name="T5" fmla="*/ 0 h 148"/>
                <a:gd name="T6" fmla="*/ 118 w 147"/>
                <a:gd name="T7" fmla="*/ 15 h 148"/>
                <a:gd name="T8" fmla="*/ 130 w 147"/>
                <a:gd name="T9" fmla="*/ 29 h 148"/>
                <a:gd name="T10" fmla="*/ 130 w 147"/>
                <a:gd name="T11" fmla="*/ 29 h 148"/>
                <a:gd name="T12" fmla="*/ 130 w 147"/>
                <a:gd name="T13" fmla="*/ 29 h 148"/>
                <a:gd name="T14" fmla="*/ 118 w 147"/>
                <a:gd name="T15" fmla="*/ 15 h 148"/>
                <a:gd name="T16" fmla="*/ 118 w 147"/>
                <a:gd name="T17" fmla="*/ 15 h 148"/>
                <a:gd name="T18" fmla="*/ 130 w 147"/>
                <a:gd name="T19" fmla="*/ 29 h 148"/>
                <a:gd name="T20" fmla="*/ 92 w 147"/>
                <a:gd name="T21" fmla="*/ 69 h 148"/>
                <a:gd name="T22" fmla="*/ 118 w 147"/>
                <a:gd name="T23" fmla="*/ 41 h 148"/>
                <a:gd name="T24" fmla="*/ 104 w 147"/>
                <a:gd name="T25" fmla="*/ 29 h 148"/>
                <a:gd name="T26" fmla="*/ 78 w 147"/>
                <a:gd name="T27" fmla="*/ 55 h 148"/>
                <a:gd name="T28" fmla="*/ 92 w 147"/>
                <a:gd name="T29" fmla="*/ 69 h 148"/>
                <a:gd name="T30" fmla="*/ 92 w 147"/>
                <a:gd name="T31" fmla="*/ 69 h 148"/>
                <a:gd name="T32" fmla="*/ 92 w 147"/>
                <a:gd name="T33" fmla="*/ 69 h 148"/>
                <a:gd name="T34" fmla="*/ 78 w 147"/>
                <a:gd name="T35" fmla="*/ 55 h 148"/>
                <a:gd name="T36" fmla="*/ 78 w 147"/>
                <a:gd name="T37" fmla="*/ 55 h 148"/>
                <a:gd name="T38" fmla="*/ 92 w 147"/>
                <a:gd name="T39" fmla="*/ 69 h 148"/>
                <a:gd name="T40" fmla="*/ 52 w 147"/>
                <a:gd name="T41" fmla="*/ 107 h 148"/>
                <a:gd name="T42" fmla="*/ 78 w 147"/>
                <a:gd name="T43" fmla="*/ 81 h 148"/>
                <a:gd name="T44" fmla="*/ 66 w 147"/>
                <a:gd name="T45" fmla="*/ 67 h 148"/>
                <a:gd name="T46" fmla="*/ 38 w 147"/>
                <a:gd name="T47" fmla="*/ 95 h 148"/>
                <a:gd name="T48" fmla="*/ 52 w 147"/>
                <a:gd name="T49" fmla="*/ 107 h 148"/>
                <a:gd name="T50" fmla="*/ 52 w 147"/>
                <a:gd name="T51" fmla="*/ 107 h 148"/>
                <a:gd name="T52" fmla="*/ 52 w 147"/>
                <a:gd name="T53" fmla="*/ 107 h 148"/>
                <a:gd name="T54" fmla="*/ 38 w 147"/>
                <a:gd name="T55" fmla="*/ 95 h 148"/>
                <a:gd name="T56" fmla="*/ 38 w 147"/>
                <a:gd name="T57" fmla="*/ 95 h 148"/>
                <a:gd name="T58" fmla="*/ 52 w 147"/>
                <a:gd name="T59" fmla="*/ 107 h 148"/>
                <a:gd name="T60" fmla="*/ 12 w 147"/>
                <a:gd name="T61" fmla="*/ 148 h 148"/>
                <a:gd name="T62" fmla="*/ 40 w 147"/>
                <a:gd name="T63" fmla="*/ 122 h 148"/>
                <a:gd name="T64" fmla="*/ 26 w 147"/>
                <a:gd name="T65" fmla="*/ 107 h 148"/>
                <a:gd name="T66" fmla="*/ 0 w 147"/>
                <a:gd name="T67" fmla="*/ 133 h 148"/>
                <a:gd name="T68" fmla="*/ 12 w 147"/>
                <a:gd name="T6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48">
                  <a:moveTo>
                    <a:pt x="130" y="29"/>
                  </a:moveTo>
                  <a:lnTo>
                    <a:pt x="147" y="15"/>
                  </a:lnTo>
                  <a:lnTo>
                    <a:pt x="132" y="0"/>
                  </a:lnTo>
                  <a:lnTo>
                    <a:pt x="118" y="15"/>
                  </a:lnTo>
                  <a:lnTo>
                    <a:pt x="130" y="29"/>
                  </a:lnTo>
                  <a:close/>
                  <a:moveTo>
                    <a:pt x="130" y="29"/>
                  </a:moveTo>
                  <a:lnTo>
                    <a:pt x="130" y="29"/>
                  </a:lnTo>
                  <a:lnTo>
                    <a:pt x="118" y="15"/>
                  </a:lnTo>
                  <a:lnTo>
                    <a:pt x="118" y="15"/>
                  </a:lnTo>
                  <a:lnTo>
                    <a:pt x="130" y="29"/>
                  </a:lnTo>
                  <a:close/>
                  <a:moveTo>
                    <a:pt x="92" y="69"/>
                  </a:moveTo>
                  <a:lnTo>
                    <a:pt x="118" y="41"/>
                  </a:lnTo>
                  <a:lnTo>
                    <a:pt x="104" y="29"/>
                  </a:lnTo>
                  <a:lnTo>
                    <a:pt x="78" y="55"/>
                  </a:lnTo>
                  <a:lnTo>
                    <a:pt x="92" y="69"/>
                  </a:lnTo>
                  <a:close/>
                  <a:moveTo>
                    <a:pt x="92" y="69"/>
                  </a:moveTo>
                  <a:lnTo>
                    <a:pt x="92" y="69"/>
                  </a:lnTo>
                  <a:lnTo>
                    <a:pt x="78" y="55"/>
                  </a:lnTo>
                  <a:lnTo>
                    <a:pt x="78" y="55"/>
                  </a:lnTo>
                  <a:lnTo>
                    <a:pt x="92" y="69"/>
                  </a:lnTo>
                  <a:close/>
                  <a:moveTo>
                    <a:pt x="52" y="107"/>
                  </a:moveTo>
                  <a:lnTo>
                    <a:pt x="78" y="81"/>
                  </a:lnTo>
                  <a:lnTo>
                    <a:pt x="66" y="67"/>
                  </a:lnTo>
                  <a:lnTo>
                    <a:pt x="38" y="95"/>
                  </a:lnTo>
                  <a:lnTo>
                    <a:pt x="52" y="107"/>
                  </a:lnTo>
                  <a:close/>
                  <a:moveTo>
                    <a:pt x="52" y="107"/>
                  </a:moveTo>
                  <a:lnTo>
                    <a:pt x="52" y="107"/>
                  </a:lnTo>
                  <a:lnTo>
                    <a:pt x="38" y="95"/>
                  </a:lnTo>
                  <a:lnTo>
                    <a:pt x="38" y="95"/>
                  </a:lnTo>
                  <a:lnTo>
                    <a:pt x="52" y="107"/>
                  </a:lnTo>
                  <a:close/>
                  <a:moveTo>
                    <a:pt x="12" y="148"/>
                  </a:moveTo>
                  <a:lnTo>
                    <a:pt x="40" y="122"/>
                  </a:lnTo>
                  <a:lnTo>
                    <a:pt x="26" y="107"/>
                  </a:lnTo>
                  <a:lnTo>
                    <a:pt x="0" y="133"/>
                  </a:lnTo>
                  <a:lnTo>
                    <a:pt x="12" y="14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5741988" y="3328988"/>
              <a:ext cx="146050" cy="142875"/>
            </a:xfrm>
            <a:custGeom>
              <a:avLst/>
              <a:gdLst>
                <a:gd name="T0" fmla="*/ 68 w 92"/>
                <a:gd name="T1" fmla="*/ 90 h 90"/>
                <a:gd name="T2" fmla="*/ 92 w 92"/>
                <a:gd name="T3" fmla="*/ 0 h 90"/>
                <a:gd name="T4" fmla="*/ 0 w 92"/>
                <a:gd name="T5" fmla="*/ 24 h 90"/>
                <a:gd name="T6" fmla="*/ 68 w 92"/>
                <a:gd name="T7" fmla="*/ 90 h 90"/>
              </a:gdLst>
              <a:ahLst/>
              <a:cxnLst>
                <a:cxn ang="0">
                  <a:pos x="T0" y="T1"/>
                </a:cxn>
                <a:cxn ang="0">
                  <a:pos x="T2" y="T3"/>
                </a:cxn>
                <a:cxn ang="0">
                  <a:pos x="T4" y="T5"/>
                </a:cxn>
                <a:cxn ang="0">
                  <a:pos x="T6" y="T7"/>
                </a:cxn>
              </a:cxnLst>
              <a:rect l="0" t="0" r="r" b="b"/>
              <a:pathLst>
                <a:path w="92" h="90">
                  <a:moveTo>
                    <a:pt x="68" y="90"/>
                  </a:moveTo>
                  <a:lnTo>
                    <a:pt x="92" y="0"/>
                  </a:lnTo>
                  <a:lnTo>
                    <a:pt x="0" y="24"/>
                  </a:lnTo>
                  <a:lnTo>
                    <a:pt x="68" y="9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4584700" y="25066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4114800" y="2506663"/>
              <a:ext cx="222250"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4306888" y="2393951"/>
              <a:ext cx="327025" cy="636588"/>
            </a:xfrm>
            <a:custGeom>
              <a:avLst/>
              <a:gdLst>
                <a:gd name="T0" fmla="*/ 203 w 206"/>
                <a:gd name="T1" fmla="*/ 0 h 401"/>
                <a:gd name="T2" fmla="*/ 71 w 206"/>
                <a:gd name="T3" fmla="*/ 0 h 401"/>
                <a:gd name="T4" fmla="*/ 0 w 206"/>
                <a:gd name="T5" fmla="*/ 202 h 401"/>
                <a:gd name="T6" fmla="*/ 87 w 206"/>
                <a:gd name="T7" fmla="*/ 202 h 401"/>
                <a:gd name="T8" fmla="*/ 19 w 206"/>
                <a:gd name="T9" fmla="*/ 401 h 401"/>
                <a:gd name="T10" fmla="*/ 206 w 206"/>
                <a:gd name="T11" fmla="*/ 135 h 401"/>
                <a:gd name="T12" fmla="*/ 116 w 206"/>
                <a:gd name="T13" fmla="*/ 135 h 401"/>
                <a:gd name="T14" fmla="*/ 203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3" y="0"/>
                  </a:moveTo>
                  <a:lnTo>
                    <a:pt x="71" y="0"/>
                  </a:lnTo>
                  <a:lnTo>
                    <a:pt x="0" y="202"/>
                  </a:lnTo>
                  <a:lnTo>
                    <a:pt x="87" y="202"/>
                  </a:lnTo>
                  <a:lnTo>
                    <a:pt x="19" y="401"/>
                  </a:lnTo>
                  <a:lnTo>
                    <a:pt x="206" y="135"/>
                  </a:lnTo>
                  <a:lnTo>
                    <a:pt x="116" y="135"/>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6"/>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7"/>
            <p:cNvSpPr>
              <a:spLocks/>
            </p:cNvSpPr>
            <p:nvPr/>
          </p:nvSpPr>
          <p:spPr bwMode="auto">
            <a:xfrm>
              <a:off x="4337050" y="2393951"/>
              <a:ext cx="296863" cy="636588"/>
            </a:xfrm>
            <a:custGeom>
              <a:avLst/>
              <a:gdLst>
                <a:gd name="T0" fmla="*/ 184 w 187"/>
                <a:gd name="T1" fmla="*/ 0 h 401"/>
                <a:gd name="T2" fmla="*/ 116 w 187"/>
                <a:gd name="T3" fmla="*/ 0 h 401"/>
                <a:gd name="T4" fmla="*/ 42 w 187"/>
                <a:gd name="T5" fmla="*/ 169 h 401"/>
                <a:gd name="T6" fmla="*/ 127 w 187"/>
                <a:gd name="T7" fmla="*/ 169 h 401"/>
                <a:gd name="T8" fmla="*/ 0 w 187"/>
                <a:gd name="T9" fmla="*/ 401 h 401"/>
                <a:gd name="T10" fmla="*/ 187 w 187"/>
                <a:gd name="T11" fmla="*/ 135 h 401"/>
                <a:gd name="T12" fmla="*/ 97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6" y="0"/>
                  </a:lnTo>
                  <a:lnTo>
                    <a:pt x="42" y="169"/>
                  </a:lnTo>
                  <a:lnTo>
                    <a:pt x="127" y="169"/>
                  </a:lnTo>
                  <a:lnTo>
                    <a:pt x="0" y="401"/>
                  </a:lnTo>
                  <a:lnTo>
                    <a:pt x="187" y="135"/>
                  </a:lnTo>
                  <a:lnTo>
                    <a:pt x="97"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Rectangle 28"/>
            <p:cNvSpPr>
              <a:spLocks noChangeArrowheads="1"/>
            </p:cNvSpPr>
            <p:nvPr/>
          </p:nvSpPr>
          <p:spPr bwMode="auto">
            <a:xfrm>
              <a:off x="4787900" y="4098926"/>
              <a:ext cx="2206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4900613"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0" name="Rectangle 30"/>
            <p:cNvSpPr>
              <a:spLocks noChangeArrowheads="1"/>
            </p:cNvSpPr>
            <p:nvPr/>
          </p:nvSpPr>
          <p:spPr bwMode="auto">
            <a:xfrm>
              <a:off x="4953000" y="4098926"/>
              <a:ext cx="20494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eate ad based on user 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1" name="Rectangle 31"/>
            <p:cNvSpPr>
              <a:spLocks noChangeArrowheads="1"/>
            </p:cNvSpPr>
            <p:nvPr/>
          </p:nvSpPr>
          <p:spPr bwMode="auto">
            <a:xfrm>
              <a:off x="6784975" y="40989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2" name="Rectangle 32"/>
            <p:cNvSpPr>
              <a:spLocks noChangeArrowheads="1"/>
            </p:cNvSpPr>
            <p:nvPr/>
          </p:nvSpPr>
          <p:spPr bwMode="auto">
            <a:xfrm>
              <a:off x="6837363" y="4098926"/>
              <a:ext cx="209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3" name="Rectangle 33"/>
            <p:cNvSpPr>
              <a:spLocks noChangeArrowheads="1"/>
            </p:cNvSpPr>
            <p:nvPr/>
          </p:nvSpPr>
          <p:spPr bwMode="auto">
            <a:xfrm>
              <a:off x="6935788" y="4098926"/>
              <a:ext cx="33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file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4" name="Freeform 34"/>
            <p:cNvSpPr>
              <a:spLocks noEditPoints="1"/>
            </p:cNvSpPr>
            <p:nvPr/>
          </p:nvSpPr>
          <p:spPr bwMode="auto">
            <a:xfrm>
              <a:off x="4137025" y="2379663"/>
              <a:ext cx="3659188" cy="1657350"/>
            </a:xfrm>
            <a:custGeom>
              <a:avLst/>
              <a:gdLst>
                <a:gd name="T0" fmla="*/ 173 w 974"/>
                <a:gd name="T1" fmla="*/ 12 h 440"/>
                <a:gd name="T2" fmla="*/ 203 w 974"/>
                <a:gd name="T3" fmla="*/ 0 h 440"/>
                <a:gd name="T4" fmla="*/ 241 w 974"/>
                <a:gd name="T5" fmla="*/ 8 h 440"/>
                <a:gd name="T6" fmla="*/ 271 w 974"/>
                <a:gd name="T7" fmla="*/ 8 h 440"/>
                <a:gd name="T8" fmla="*/ 317 w 974"/>
                <a:gd name="T9" fmla="*/ 0 h 440"/>
                <a:gd name="T10" fmla="*/ 378 w 974"/>
                <a:gd name="T11" fmla="*/ 0 h 440"/>
                <a:gd name="T12" fmla="*/ 401 w 974"/>
                <a:gd name="T13" fmla="*/ 0 h 440"/>
                <a:gd name="T14" fmla="*/ 446 w 974"/>
                <a:gd name="T15" fmla="*/ 8 h 440"/>
                <a:gd name="T16" fmla="*/ 477 w 974"/>
                <a:gd name="T17" fmla="*/ 8 h 440"/>
                <a:gd name="T18" fmla="*/ 522 w 974"/>
                <a:gd name="T19" fmla="*/ 0 h 440"/>
                <a:gd name="T20" fmla="*/ 583 w 974"/>
                <a:gd name="T21" fmla="*/ 0 h 440"/>
                <a:gd name="T22" fmla="*/ 606 w 974"/>
                <a:gd name="T23" fmla="*/ 0 h 440"/>
                <a:gd name="T24" fmla="*/ 652 w 974"/>
                <a:gd name="T25" fmla="*/ 8 h 440"/>
                <a:gd name="T26" fmla="*/ 682 w 974"/>
                <a:gd name="T27" fmla="*/ 8 h 440"/>
                <a:gd name="T28" fmla="*/ 728 w 974"/>
                <a:gd name="T29" fmla="*/ 0 h 440"/>
                <a:gd name="T30" fmla="*/ 766 w 974"/>
                <a:gd name="T31" fmla="*/ 8 h 440"/>
                <a:gd name="T32" fmla="*/ 795 w 974"/>
                <a:gd name="T33" fmla="*/ 11 h 440"/>
                <a:gd name="T34" fmla="*/ 855 w 974"/>
                <a:gd name="T35" fmla="*/ 23 h 440"/>
                <a:gd name="T36" fmla="*/ 876 w 974"/>
                <a:gd name="T37" fmla="*/ 34 h 440"/>
                <a:gd name="T38" fmla="*/ 906 w 974"/>
                <a:gd name="T39" fmla="*/ 69 h 440"/>
                <a:gd name="T40" fmla="*/ 926 w 974"/>
                <a:gd name="T41" fmla="*/ 92 h 440"/>
                <a:gd name="T42" fmla="*/ 961 w 974"/>
                <a:gd name="T43" fmla="*/ 141 h 440"/>
                <a:gd name="T44" fmla="*/ 968 w 974"/>
                <a:gd name="T45" fmla="*/ 164 h 440"/>
                <a:gd name="T46" fmla="*/ 965 w 974"/>
                <a:gd name="T47" fmla="*/ 195 h 440"/>
                <a:gd name="T48" fmla="*/ 974 w 974"/>
                <a:gd name="T49" fmla="*/ 233 h 440"/>
                <a:gd name="T50" fmla="*/ 963 w 974"/>
                <a:gd name="T51" fmla="*/ 262 h 440"/>
                <a:gd name="T52" fmla="*/ 957 w 974"/>
                <a:gd name="T53" fmla="*/ 308 h 440"/>
                <a:gd name="T54" fmla="*/ 926 w 974"/>
                <a:gd name="T55" fmla="*/ 361 h 440"/>
                <a:gd name="T56" fmla="*/ 910 w 974"/>
                <a:gd name="T57" fmla="*/ 378 h 440"/>
                <a:gd name="T58" fmla="*/ 870 w 974"/>
                <a:gd name="T59" fmla="*/ 400 h 440"/>
                <a:gd name="T60" fmla="*/ 843 w 974"/>
                <a:gd name="T61" fmla="*/ 414 h 440"/>
                <a:gd name="T62" fmla="*/ 802 w 974"/>
                <a:gd name="T63" fmla="*/ 436 h 440"/>
                <a:gd name="T64" fmla="*/ 764 w 974"/>
                <a:gd name="T65" fmla="*/ 440 h 440"/>
                <a:gd name="T66" fmla="*/ 718 w 974"/>
                <a:gd name="T67" fmla="*/ 432 h 440"/>
                <a:gd name="T68" fmla="*/ 688 w 974"/>
                <a:gd name="T69" fmla="*/ 432 h 440"/>
                <a:gd name="T70" fmla="*/ 642 w 974"/>
                <a:gd name="T71" fmla="*/ 440 h 440"/>
                <a:gd name="T72" fmla="*/ 581 w 974"/>
                <a:gd name="T73" fmla="*/ 440 h 440"/>
                <a:gd name="T74" fmla="*/ 558 w 974"/>
                <a:gd name="T75" fmla="*/ 440 h 440"/>
                <a:gd name="T76" fmla="*/ 513 w 974"/>
                <a:gd name="T77" fmla="*/ 432 h 440"/>
                <a:gd name="T78" fmla="*/ 482 w 974"/>
                <a:gd name="T79" fmla="*/ 432 h 440"/>
                <a:gd name="T80" fmla="*/ 437 w 974"/>
                <a:gd name="T81" fmla="*/ 440 h 440"/>
                <a:gd name="T82" fmla="*/ 376 w 974"/>
                <a:gd name="T83" fmla="*/ 440 h 440"/>
                <a:gd name="T84" fmla="*/ 353 w 974"/>
                <a:gd name="T85" fmla="*/ 440 h 440"/>
                <a:gd name="T86" fmla="*/ 307 w 974"/>
                <a:gd name="T87" fmla="*/ 432 h 440"/>
                <a:gd name="T88" fmla="*/ 277 w 974"/>
                <a:gd name="T89" fmla="*/ 432 h 440"/>
                <a:gd name="T90" fmla="*/ 231 w 974"/>
                <a:gd name="T91" fmla="*/ 440 h 440"/>
                <a:gd name="T92" fmla="*/ 170 w 974"/>
                <a:gd name="T93" fmla="*/ 435 h 440"/>
                <a:gd name="T94" fmla="*/ 147 w 974"/>
                <a:gd name="T95" fmla="*/ 429 h 440"/>
                <a:gd name="T96" fmla="*/ 109 w 974"/>
                <a:gd name="T97" fmla="*/ 403 h 440"/>
                <a:gd name="T98" fmla="*/ 85 w 974"/>
                <a:gd name="T99" fmla="*/ 386 h 440"/>
                <a:gd name="T100" fmla="*/ 47 w 974"/>
                <a:gd name="T101" fmla="*/ 359 h 440"/>
                <a:gd name="T102" fmla="*/ 16 w 974"/>
                <a:gd name="T103" fmla="*/ 306 h 440"/>
                <a:gd name="T104" fmla="*/ 16 w 974"/>
                <a:gd name="T105" fmla="*/ 282 h 440"/>
                <a:gd name="T106" fmla="*/ 10 w 974"/>
                <a:gd name="T107" fmla="*/ 253 h 440"/>
                <a:gd name="T108" fmla="*/ 0 w 974"/>
                <a:gd name="T109" fmla="*/ 215 h 440"/>
                <a:gd name="T110" fmla="*/ 10 w 974"/>
                <a:gd name="T111" fmla="*/ 18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74" h="440">
                  <a:moveTo>
                    <a:pt x="149" y="10"/>
                  </a:moveTo>
                  <a:cubicBezTo>
                    <a:pt x="149" y="10"/>
                    <a:pt x="149" y="10"/>
                    <a:pt x="149" y="10"/>
                  </a:cubicBezTo>
                  <a:cubicBezTo>
                    <a:pt x="151" y="18"/>
                    <a:pt x="151" y="18"/>
                    <a:pt x="151" y="18"/>
                  </a:cubicBezTo>
                  <a:cubicBezTo>
                    <a:pt x="152" y="18"/>
                    <a:pt x="152" y="18"/>
                    <a:pt x="152" y="18"/>
                  </a:cubicBezTo>
                  <a:cubicBezTo>
                    <a:pt x="149" y="10"/>
                    <a:pt x="149" y="10"/>
                    <a:pt x="149" y="10"/>
                  </a:cubicBezTo>
                  <a:moveTo>
                    <a:pt x="172" y="4"/>
                  </a:moveTo>
                  <a:cubicBezTo>
                    <a:pt x="167" y="5"/>
                    <a:pt x="162" y="7"/>
                    <a:pt x="157" y="8"/>
                  </a:cubicBezTo>
                  <a:cubicBezTo>
                    <a:pt x="159" y="15"/>
                    <a:pt x="159" y="15"/>
                    <a:pt x="159" y="15"/>
                  </a:cubicBezTo>
                  <a:cubicBezTo>
                    <a:pt x="164" y="14"/>
                    <a:pt x="169" y="13"/>
                    <a:pt x="173" y="12"/>
                  </a:cubicBezTo>
                  <a:cubicBezTo>
                    <a:pt x="172" y="4"/>
                    <a:pt x="172" y="4"/>
                    <a:pt x="172" y="4"/>
                  </a:cubicBezTo>
                  <a:moveTo>
                    <a:pt x="195" y="1"/>
                  </a:moveTo>
                  <a:cubicBezTo>
                    <a:pt x="190" y="1"/>
                    <a:pt x="185" y="2"/>
                    <a:pt x="180" y="3"/>
                  </a:cubicBezTo>
                  <a:cubicBezTo>
                    <a:pt x="181" y="11"/>
                    <a:pt x="181" y="11"/>
                    <a:pt x="181" y="11"/>
                  </a:cubicBezTo>
                  <a:cubicBezTo>
                    <a:pt x="186" y="10"/>
                    <a:pt x="191" y="9"/>
                    <a:pt x="196" y="9"/>
                  </a:cubicBezTo>
                  <a:cubicBezTo>
                    <a:pt x="195" y="1"/>
                    <a:pt x="195" y="1"/>
                    <a:pt x="195" y="1"/>
                  </a:cubicBezTo>
                  <a:moveTo>
                    <a:pt x="218" y="0"/>
                  </a:moveTo>
                  <a:cubicBezTo>
                    <a:pt x="214" y="0"/>
                    <a:pt x="214" y="0"/>
                    <a:pt x="214" y="0"/>
                  </a:cubicBezTo>
                  <a:cubicBezTo>
                    <a:pt x="210" y="0"/>
                    <a:pt x="206" y="0"/>
                    <a:pt x="203" y="0"/>
                  </a:cubicBezTo>
                  <a:cubicBezTo>
                    <a:pt x="203" y="8"/>
                    <a:pt x="203" y="8"/>
                    <a:pt x="203" y="8"/>
                  </a:cubicBezTo>
                  <a:cubicBezTo>
                    <a:pt x="207" y="8"/>
                    <a:pt x="210" y="8"/>
                    <a:pt x="214" y="8"/>
                  </a:cubicBezTo>
                  <a:cubicBezTo>
                    <a:pt x="218" y="8"/>
                    <a:pt x="218" y="8"/>
                    <a:pt x="218" y="8"/>
                  </a:cubicBezTo>
                  <a:cubicBezTo>
                    <a:pt x="218" y="0"/>
                    <a:pt x="218" y="0"/>
                    <a:pt x="218" y="0"/>
                  </a:cubicBezTo>
                  <a:cubicBezTo>
                    <a:pt x="218" y="0"/>
                    <a:pt x="218" y="0"/>
                    <a:pt x="218" y="0"/>
                  </a:cubicBezTo>
                  <a:moveTo>
                    <a:pt x="241" y="0"/>
                  </a:moveTo>
                  <a:cubicBezTo>
                    <a:pt x="226" y="0"/>
                    <a:pt x="226" y="0"/>
                    <a:pt x="226" y="0"/>
                  </a:cubicBezTo>
                  <a:cubicBezTo>
                    <a:pt x="226" y="8"/>
                    <a:pt x="226" y="8"/>
                    <a:pt x="226" y="8"/>
                  </a:cubicBezTo>
                  <a:cubicBezTo>
                    <a:pt x="241" y="8"/>
                    <a:pt x="241" y="8"/>
                    <a:pt x="241" y="8"/>
                  </a:cubicBezTo>
                  <a:cubicBezTo>
                    <a:pt x="241" y="0"/>
                    <a:pt x="241" y="0"/>
                    <a:pt x="241" y="0"/>
                  </a:cubicBezTo>
                  <a:moveTo>
                    <a:pt x="264" y="0"/>
                  </a:moveTo>
                  <a:cubicBezTo>
                    <a:pt x="248" y="0"/>
                    <a:pt x="248" y="0"/>
                    <a:pt x="248" y="0"/>
                  </a:cubicBezTo>
                  <a:cubicBezTo>
                    <a:pt x="248" y="8"/>
                    <a:pt x="248" y="8"/>
                    <a:pt x="248" y="8"/>
                  </a:cubicBezTo>
                  <a:cubicBezTo>
                    <a:pt x="264" y="8"/>
                    <a:pt x="264" y="8"/>
                    <a:pt x="264" y="8"/>
                  </a:cubicBezTo>
                  <a:cubicBezTo>
                    <a:pt x="264" y="0"/>
                    <a:pt x="264" y="0"/>
                    <a:pt x="264" y="0"/>
                  </a:cubicBezTo>
                  <a:moveTo>
                    <a:pt x="287" y="0"/>
                  </a:moveTo>
                  <a:cubicBezTo>
                    <a:pt x="271" y="0"/>
                    <a:pt x="271" y="0"/>
                    <a:pt x="271" y="0"/>
                  </a:cubicBezTo>
                  <a:cubicBezTo>
                    <a:pt x="271" y="8"/>
                    <a:pt x="271" y="8"/>
                    <a:pt x="271" y="8"/>
                  </a:cubicBezTo>
                  <a:cubicBezTo>
                    <a:pt x="287" y="8"/>
                    <a:pt x="287" y="8"/>
                    <a:pt x="287" y="8"/>
                  </a:cubicBezTo>
                  <a:cubicBezTo>
                    <a:pt x="287" y="0"/>
                    <a:pt x="287" y="0"/>
                    <a:pt x="287" y="0"/>
                  </a:cubicBezTo>
                  <a:moveTo>
                    <a:pt x="309" y="0"/>
                  </a:moveTo>
                  <a:cubicBezTo>
                    <a:pt x="294" y="0"/>
                    <a:pt x="294" y="0"/>
                    <a:pt x="294" y="0"/>
                  </a:cubicBezTo>
                  <a:cubicBezTo>
                    <a:pt x="294" y="8"/>
                    <a:pt x="294" y="8"/>
                    <a:pt x="294" y="8"/>
                  </a:cubicBezTo>
                  <a:cubicBezTo>
                    <a:pt x="309" y="8"/>
                    <a:pt x="309" y="8"/>
                    <a:pt x="309" y="8"/>
                  </a:cubicBezTo>
                  <a:cubicBezTo>
                    <a:pt x="309" y="0"/>
                    <a:pt x="309" y="0"/>
                    <a:pt x="309" y="0"/>
                  </a:cubicBezTo>
                  <a:moveTo>
                    <a:pt x="332" y="0"/>
                  </a:moveTo>
                  <a:cubicBezTo>
                    <a:pt x="317" y="0"/>
                    <a:pt x="317" y="0"/>
                    <a:pt x="317" y="0"/>
                  </a:cubicBezTo>
                  <a:cubicBezTo>
                    <a:pt x="317" y="8"/>
                    <a:pt x="317" y="8"/>
                    <a:pt x="317" y="8"/>
                  </a:cubicBezTo>
                  <a:cubicBezTo>
                    <a:pt x="332" y="8"/>
                    <a:pt x="332" y="8"/>
                    <a:pt x="332" y="8"/>
                  </a:cubicBezTo>
                  <a:cubicBezTo>
                    <a:pt x="332" y="0"/>
                    <a:pt x="332" y="0"/>
                    <a:pt x="332" y="0"/>
                  </a:cubicBezTo>
                  <a:moveTo>
                    <a:pt x="355" y="0"/>
                  </a:moveTo>
                  <a:cubicBezTo>
                    <a:pt x="340" y="0"/>
                    <a:pt x="340" y="0"/>
                    <a:pt x="340" y="0"/>
                  </a:cubicBezTo>
                  <a:cubicBezTo>
                    <a:pt x="340" y="8"/>
                    <a:pt x="340" y="8"/>
                    <a:pt x="340" y="8"/>
                  </a:cubicBezTo>
                  <a:cubicBezTo>
                    <a:pt x="355" y="8"/>
                    <a:pt x="355" y="8"/>
                    <a:pt x="355" y="8"/>
                  </a:cubicBezTo>
                  <a:cubicBezTo>
                    <a:pt x="355" y="0"/>
                    <a:pt x="355" y="0"/>
                    <a:pt x="355" y="0"/>
                  </a:cubicBezTo>
                  <a:moveTo>
                    <a:pt x="378" y="0"/>
                  </a:moveTo>
                  <a:cubicBezTo>
                    <a:pt x="363" y="0"/>
                    <a:pt x="363" y="0"/>
                    <a:pt x="363" y="0"/>
                  </a:cubicBezTo>
                  <a:cubicBezTo>
                    <a:pt x="363" y="8"/>
                    <a:pt x="363" y="8"/>
                    <a:pt x="363" y="8"/>
                  </a:cubicBezTo>
                  <a:cubicBezTo>
                    <a:pt x="378" y="8"/>
                    <a:pt x="378" y="8"/>
                    <a:pt x="378" y="8"/>
                  </a:cubicBezTo>
                  <a:cubicBezTo>
                    <a:pt x="378" y="0"/>
                    <a:pt x="378" y="0"/>
                    <a:pt x="378" y="0"/>
                  </a:cubicBezTo>
                  <a:moveTo>
                    <a:pt x="401" y="0"/>
                  </a:moveTo>
                  <a:cubicBezTo>
                    <a:pt x="385" y="0"/>
                    <a:pt x="385" y="0"/>
                    <a:pt x="385" y="0"/>
                  </a:cubicBezTo>
                  <a:cubicBezTo>
                    <a:pt x="385" y="8"/>
                    <a:pt x="385" y="8"/>
                    <a:pt x="385" y="8"/>
                  </a:cubicBezTo>
                  <a:cubicBezTo>
                    <a:pt x="401" y="8"/>
                    <a:pt x="401" y="8"/>
                    <a:pt x="401" y="8"/>
                  </a:cubicBezTo>
                  <a:cubicBezTo>
                    <a:pt x="401" y="0"/>
                    <a:pt x="401" y="0"/>
                    <a:pt x="401" y="0"/>
                  </a:cubicBezTo>
                  <a:moveTo>
                    <a:pt x="423" y="0"/>
                  </a:moveTo>
                  <a:cubicBezTo>
                    <a:pt x="408" y="0"/>
                    <a:pt x="408" y="0"/>
                    <a:pt x="408" y="0"/>
                  </a:cubicBezTo>
                  <a:cubicBezTo>
                    <a:pt x="408" y="8"/>
                    <a:pt x="408" y="8"/>
                    <a:pt x="408" y="8"/>
                  </a:cubicBezTo>
                  <a:cubicBezTo>
                    <a:pt x="423" y="8"/>
                    <a:pt x="423" y="8"/>
                    <a:pt x="423" y="8"/>
                  </a:cubicBezTo>
                  <a:cubicBezTo>
                    <a:pt x="423" y="0"/>
                    <a:pt x="423" y="0"/>
                    <a:pt x="423" y="0"/>
                  </a:cubicBezTo>
                  <a:moveTo>
                    <a:pt x="446" y="0"/>
                  </a:moveTo>
                  <a:cubicBezTo>
                    <a:pt x="431" y="0"/>
                    <a:pt x="431" y="0"/>
                    <a:pt x="431" y="0"/>
                  </a:cubicBezTo>
                  <a:cubicBezTo>
                    <a:pt x="431" y="8"/>
                    <a:pt x="431" y="8"/>
                    <a:pt x="431" y="8"/>
                  </a:cubicBezTo>
                  <a:cubicBezTo>
                    <a:pt x="446" y="8"/>
                    <a:pt x="446" y="8"/>
                    <a:pt x="446" y="8"/>
                  </a:cubicBezTo>
                  <a:cubicBezTo>
                    <a:pt x="446" y="0"/>
                    <a:pt x="446" y="0"/>
                    <a:pt x="446" y="0"/>
                  </a:cubicBezTo>
                  <a:moveTo>
                    <a:pt x="469" y="0"/>
                  </a:moveTo>
                  <a:cubicBezTo>
                    <a:pt x="454" y="0"/>
                    <a:pt x="454" y="0"/>
                    <a:pt x="454" y="0"/>
                  </a:cubicBezTo>
                  <a:cubicBezTo>
                    <a:pt x="454" y="8"/>
                    <a:pt x="454" y="8"/>
                    <a:pt x="454" y="8"/>
                  </a:cubicBezTo>
                  <a:cubicBezTo>
                    <a:pt x="469" y="8"/>
                    <a:pt x="469" y="8"/>
                    <a:pt x="469" y="8"/>
                  </a:cubicBezTo>
                  <a:cubicBezTo>
                    <a:pt x="469" y="0"/>
                    <a:pt x="469" y="0"/>
                    <a:pt x="469" y="0"/>
                  </a:cubicBezTo>
                  <a:moveTo>
                    <a:pt x="492" y="0"/>
                  </a:moveTo>
                  <a:cubicBezTo>
                    <a:pt x="477" y="0"/>
                    <a:pt x="477" y="0"/>
                    <a:pt x="477" y="0"/>
                  </a:cubicBezTo>
                  <a:cubicBezTo>
                    <a:pt x="477" y="8"/>
                    <a:pt x="477" y="8"/>
                    <a:pt x="477" y="8"/>
                  </a:cubicBezTo>
                  <a:cubicBezTo>
                    <a:pt x="492" y="8"/>
                    <a:pt x="492" y="8"/>
                    <a:pt x="492" y="8"/>
                  </a:cubicBezTo>
                  <a:cubicBezTo>
                    <a:pt x="492" y="0"/>
                    <a:pt x="492" y="0"/>
                    <a:pt x="492" y="0"/>
                  </a:cubicBezTo>
                  <a:moveTo>
                    <a:pt x="515" y="0"/>
                  </a:moveTo>
                  <a:cubicBezTo>
                    <a:pt x="500" y="0"/>
                    <a:pt x="500" y="0"/>
                    <a:pt x="500" y="0"/>
                  </a:cubicBezTo>
                  <a:cubicBezTo>
                    <a:pt x="500" y="8"/>
                    <a:pt x="500" y="8"/>
                    <a:pt x="500" y="8"/>
                  </a:cubicBezTo>
                  <a:cubicBezTo>
                    <a:pt x="515" y="8"/>
                    <a:pt x="515" y="8"/>
                    <a:pt x="515" y="8"/>
                  </a:cubicBezTo>
                  <a:cubicBezTo>
                    <a:pt x="515" y="0"/>
                    <a:pt x="515" y="0"/>
                    <a:pt x="515" y="0"/>
                  </a:cubicBezTo>
                  <a:moveTo>
                    <a:pt x="538" y="0"/>
                  </a:moveTo>
                  <a:cubicBezTo>
                    <a:pt x="522" y="0"/>
                    <a:pt x="522" y="0"/>
                    <a:pt x="522" y="0"/>
                  </a:cubicBezTo>
                  <a:cubicBezTo>
                    <a:pt x="522" y="8"/>
                    <a:pt x="522" y="8"/>
                    <a:pt x="522" y="8"/>
                  </a:cubicBezTo>
                  <a:cubicBezTo>
                    <a:pt x="538" y="8"/>
                    <a:pt x="538" y="8"/>
                    <a:pt x="538" y="8"/>
                  </a:cubicBezTo>
                  <a:cubicBezTo>
                    <a:pt x="538" y="0"/>
                    <a:pt x="538" y="0"/>
                    <a:pt x="538" y="0"/>
                  </a:cubicBezTo>
                  <a:moveTo>
                    <a:pt x="560" y="0"/>
                  </a:moveTo>
                  <a:cubicBezTo>
                    <a:pt x="545" y="0"/>
                    <a:pt x="545" y="0"/>
                    <a:pt x="545" y="0"/>
                  </a:cubicBezTo>
                  <a:cubicBezTo>
                    <a:pt x="545" y="8"/>
                    <a:pt x="545" y="8"/>
                    <a:pt x="545" y="8"/>
                  </a:cubicBezTo>
                  <a:cubicBezTo>
                    <a:pt x="560" y="8"/>
                    <a:pt x="560" y="8"/>
                    <a:pt x="560" y="8"/>
                  </a:cubicBezTo>
                  <a:cubicBezTo>
                    <a:pt x="560" y="0"/>
                    <a:pt x="560" y="0"/>
                    <a:pt x="560" y="0"/>
                  </a:cubicBezTo>
                  <a:moveTo>
                    <a:pt x="583" y="0"/>
                  </a:moveTo>
                  <a:cubicBezTo>
                    <a:pt x="568" y="0"/>
                    <a:pt x="568" y="0"/>
                    <a:pt x="568" y="0"/>
                  </a:cubicBezTo>
                  <a:cubicBezTo>
                    <a:pt x="568" y="8"/>
                    <a:pt x="568" y="8"/>
                    <a:pt x="568" y="8"/>
                  </a:cubicBezTo>
                  <a:cubicBezTo>
                    <a:pt x="583" y="8"/>
                    <a:pt x="583" y="8"/>
                    <a:pt x="583" y="8"/>
                  </a:cubicBezTo>
                  <a:cubicBezTo>
                    <a:pt x="583" y="0"/>
                    <a:pt x="583" y="0"/>
                    <a:pt x="583" y="0"/>
                  </a:cubicBezTo>
                  <a:moveTo>
                    <a:pt x="606" y="0"/>
                  </a:moveTo>
                  <a:cubicBezTo>
                    <a:pt x="591" y="0"/>
                    <a:pt x="591" y="0"/>
                    <a:pt x="591" y="0"/>
                  </a:cubicBezTo>
                  <a:cubicBezTo>
                    <a:pt x="591" y="8"/>
                    <a:pt x="591" y="8"/>
                    <a:pt x="591" y="8"/>
                  </a:cubicBezTo>
                  <a:cubicBezTo>
                    <a:pt x="606" y="8"/>
                    <a:pt x="606" y="8"/>
                    <a:pt x="606" y="8"/>
                  </a:cubicBezTo>
                  <a:cubicBezTo>
                    <a:pt x="606" y="0"/>
                    <a:pt x="606" y="0"/>
                    <a:pt x="606" y="0"/>
                  </a:cubicBezTo>
                  <a:moveTo>
                    <a:pt x="629" y="0"/>
                  </a:moveTo>
                  <a:cubicBezTo>
                    <a:pt x="614" y="0"/>
                    <a:pt x="614" y="0"/>
                    <a:pt x="614" y="0"/>
                  </a:cubicBezTo>
                  <a:cubicBezTo>
                    <a:pt x="614" y="8"/>
                    <a:pt x="614" y="8"/>
                    <a:pt x="614" y="8"/>
                  </a:cubicBezTo>
                  <a:cubicBezTo>
                    <a:pt x="629" y="8"/>
                    <a:pt x="629" y="8"/>
                    <a:pt x="629" y="8"/>
                  </a:cubicBezTo>
                  <a:cubicBezTo>
                    <a:pt x="629" y="0"/>
                    <a:pt x="629" y="0"/>
                    <a:pt x="629" y="0"/>
                  </a:cubicBezTo>
                  <a:moveTo>
                    <a:pt x="652" y="0"/>
                  </a:moveTo>
                  <a:cubicBezTo>
                    <a:pt x="637" y="0"/>
                    <a:pt x="637" y="0"/>
                    <a:pt x="637" y="0"/>
                  </a:cubicBezTo>
                  <a:cubicBezTo>
                    <a:pt x="637" y="8"/>
                    <a:pt x="637" y="8"/>
                    <a:pt x="637" y="8"/>
                  </a:cubicBezTo>
                  <a:cubicBezTo>
                    <a:pt x="652" y="8"/>
                    <a:pt x="652" y="8"/>
                    <a:pt x="652" y="8"/>
                  </a:cubicBezTo>
                  <a:cubicBezTo>
                    <a:pt x="652" y="0"/>
                    <a:pt x="652" y="0"/>
                    <a:pt x="652" y="0"/>
                  </a:cubicBezTo>
                  <a:moveTo>
                    <a:pt x="675" y="0"/>
                  </a:moveTo>
                  <a:cubicBezTo>
                    <a:pt x="659" y="0"/>
                    <a:pt x="659" y="0"/>
                    <a:pt x="659" y="0"/>
                  </a:cubicBezTo>
                  <a:cubicBezTo>
                    <a:pt x="659" y="8"/>
                    <a:pt x="659" y="8"/>
                    <a:pt x="659" y="8"/>
                  </a:cubicBezTo>
                  <a:cubicBezTo>
                    <a:pt x="675" y="8"/>
                    <a:pt x="675" y="8"/>
                    <a:pt x="675" y="8"/>
                  </a:cubicBezTo>
                  <a:cubicBezTo>
                    <a:pt x="675" y="0"/>
                    <a:pt x="675" y="0"/>
                    <a:pt x="675" y="0"/>
                  </a:cubicBezTo>
                  <a:moveTo>
                    <a:pt x="697" y="0"/>
                  </a:moveTo>
                  <a:cubicBezTo>
                    <a:pt x="682" y="0"/>
                    <a:pt x="682" y="0"/>
                    <a:pt x="682" y="0"/>
                  </a:cubicBezTo>
                  <a:cubicBezTo>
                    <a:pt x="682" y="8"/>
                    <a:pt x="682" y="8"/>
                    <a:pt x="682" y="8"/>
                  </a:cubicBezTo>
                  <a:cubicBezTo>
                    <a:pt x="697" y="8"/>
                    <a:pt x="697" y="8"/>
                    <a:pt x="697" y="8"/>
                  </a:cubicBezTo>
                  <a:cubicBezTo>
                    <a:pt x="697" y="0"/>
                    <a:pt x="697" y="0"/>
                    <a:pt x="697" y="0"/>
                  </a:cubicBezTo>
                  <a:moveTo>
                    <a:pt x="720" y="0"/>
                  </a:moveTo>
                  <a:cubicBezTo>
                    <a:pt x="705" y="0"/>
                    <a:pt x="705" y="0"/>
                    <a:pt x="705" y="0"/>
                  </a:cubicBezTo>
                  <a:cubicBezTo>
                    <a:pt x="705" y="8"/>
                    <a:pt x="705" y="8"/>
                    <a:pt x="705" y="8"/>
                  </a:cubicBezTo>
                  <a:cubicBezTo>
                    <a:pt x="720" y="8"/>
                    <a:pt x="720" y="8"/>
                    <a:pt x="720" y="8"/>
                  </a:cubicBezTo>
                  <a:cubicBezTo>
                    <a:pt x="720" y="0"/>
                    <a:pt x="720" y="0"/>
                    <a:pt x="720" y="0"/>
                  </a:cubicBezTo>
                  <a:moveTo>
                    <a:pt x="743" y="0"/>
                  </a:moveTo>
                  <a:cubicBezTo>
                    <a:pt x="728" y="0"/>
                    <a:pt x="728" y="0"/>
                    <a:pt x="728" y="0"/>
                  </a:cubicBezTo>
                  <a:cubicBezTo>
                    <a:pt x="728" y="8"/>
                    <a:pt x="728" y="8"/>
                    <a:pt x="728" y="8"/>
                  </a:cubicBezTo>
                  <a:cubicBezTo>
                    <a:pt x="743" y="8"/>
                    <a:pt x="743" y="8"/>
                    <a:pt x="743" y="8"/>
                  </a:cubicBezTo>
                  <a:cubicBezTo>
                    <a:pt x="743" y="0"/>
                    <a:pt x="743" y="0"/>
                    <a:pt x="743" y="0"/>
                  </a:cubicBezTo>
                  <a:moveTo>
                    <a:pt x="766" y="0"/>
                  </a:moveTo>
                  <a:cubicBezTo>
                    <a:pt x="764" y="0"/>
                    <a:pt x="762" y="0"/>
                    <a:pt x="760" y="0"/>
                  </a:cubicBezTo>
                  <a:cubicBezTo>
                    <a:pt x="751" y="0"/>
                    <a:pt x="751" y="0"/>
                    <a:pt x="751" y="0"/>
                  </a:cubicBezTo>
                  <a:cubicBezTo>
                    <a:pt x="751" y="8"/>
                    <a:pt x="751" y="8"/>
                    <a:pt x="751" y="8"/>
                  </a:cubicBezTo>
                  <a:cubicBezTo>
                    <a:pt x="760" y="8"/>
                    <a:pt x="760" y="8"/>
                    <a:pt x="760" y="8"/>
                  </a:cubicBezTo>
                  <a:cubicBezTo>
                    <a:pt x="762" y="8"/>
                    <a:pt x="764" y="8"/>
                    <a:pt x="766" y="8"/>
                  </a:cubicBezTo>
                  <a:cubicBezTo>
                    <a:pt x="766" y="0"/>
                    <a:pt x="766" y="0"/>
                    <a:pt x="766" y="0"/>
                  </a:cubicBezTo>
                  <a:moveTo>
                    <a:pt x="789" y="2"/>
                  </a:moveTo>
                  <a:cubicBezTo>
                    <a:pt x="784" y="1"/>
                    <a:pt x="779" y="1"/>
                    <a:pt x="774" y="1"/>
                  </a:cubicBezTo>
                  <a:cubicBezTo>
                    <a:pt x="773" y="8"/>
                    <a:pt x="773" y="8"/>
                    <a:pt x="773" y="8"/>
                  </a:cubicBezTo>
                  <a:cubicBezTo>
                    <a:pt x="778" y="9"/>
                    <a:pt x="783" y="9"/>
                    <a:pt x="788" y="10"/>
                  </a:cubicBezTo>
                  <a:cubicBezTo>
                    <a:pt x="789" y="2"/>
                    <a:pt x="789" y="2"/>
                    <a:pt x="789" y="2"/>
                  </a:cubicBezTo>
                  <a:moveTo>
                    <a:pt x="812" y="7"/>
                  </a:moveTo>
                  <a:cubicBezTo>
                    <a:pt x="807" y="5"/>
                    <a:pt x="802" y="4"/>
                    <a:pt x="797" y="3"/>
                  </a:cubicBezTo>
                  <a:cubicBezTo>
                    <a:pt x="795" y="11"/>
                    <a:pt x="795" y="11"/>
                    <a:pt x="795" y="11"/>
                  </a:cubicBezTo>
                  <a:cubicBezTo>
                    <a:pt x="800" y="12"/>
                    <a:pt x="805" y="13"/>
                    <a:pt x="810" y="14"/>
                  </a:cubicBezTo>
                  <a:cubicBezTo>
                    <a:pt x="812" y="7"/>
                    <a:pt x="812" y="7"/>
                    <a:pt x="812" y="7"/>
                  </a:cubicBezTo>
                  <a:moveTo>
                    <a:pt x="834" y="13"/>
                  </a:moveTo>
                  <a:cubicBezTo>
                    <a:pt x="829" y="12"/>
                    <a:pt x="824" y="10"/>
                    <a:pt x="819" y="9"/>
                  </a:cubicBezTo>
                  <a:cubicBezTo>
                    <a:pt x="817" y="16"/>
                    <a:pt x="817" y="16"/>
                    <a:pt x="817" y="16"/>
                  </a:cubicBezTo>
                  <a:cubicBezTo>
                    <a:pt x="822" y="17"/>
                    <a:pt x="827" y="19"/>
                    <a:pt x="831" y="21"/>
                  </a:cubicBezTo>
                  <a:cubicBezTo>
                    <a:pt x="834" y="13"/>
                    <a:pt x="834" y="13"/>
                    <a:pt x="834" y="13"/>
                  </a:cubicBezTo>
                  <a:cubicBezTo>
                    <a:pt x="834" y="13"/>
                    <a:pt x="834" y="13"/>
                    <a:pt x="834" y="13"/>
                  </a:cubicBezTo>
                  <a:moveTo>
                    <a:pt x="855" y="23"/>
                  </a:moveTo>
                  <a:cubicBezTo>
                    <a:pt x="851" y="20"/>
                    <a:pt x="846" y="18"/>
                    <a:pt x="841" y="16"/>
                  </a:cubicBezTo>
                  <a:cubicBezTo>
                    <a:pt x="838" y="23"/>
                    <a:pt x="838" y="23"/>
                    <a:pt x="838" y="23"/>
                  </a:cubicBezTo>
                  <a:cubicBezTo>
                    <a:pt x="843" y="25"/>
                    <a:pt x="847" y="27"/>
                    <a:pt x="852" y="30"/>
                  </a:cubicBezTo>
                  <a:cubicBezTo>
                    <a:pt x="855" y="23"/>
                    <a:pt x="855" y="23"/>
                    <a:pt x="855" y="23"/>
                  </a:cubicBezTo>
                  <a:moveTo>
                    <a:pt x="876" y="34"/>
                  </a:moveTo>
                  <a:cubicBezTo>
                    <a:pt x="871" y="31"/>
                    <a:pt x="867" y="29"/>
                    <a:pt x="862" y="26"/>
                  </a:cubicBezTo>
                  <a:cubicBezTo>
                    <a:pt x="858" y="33"/>
                    <a:pt x="858" y="33"/>
                    <a:pt x="858" y="33"/>
                  </a:cubicBezTo>
                  <a:cubicBezTo>
                    <a:pt x="863" y="35"/>
                    <a:pt x="867" y="38"/>
                    <a:pt x="871" y="41"/>
                  </a:cubicBezTo>
                  <a:cubicBezTo>
                    <a:pt x="876" y="34"/>
                    <a:pt x="876" y="34"/>
                    <a:pt x="876" y="34"/>
                  </a:cubicBezTo>
                  <a:moveTo>
                    <a:pt x="894" y="48"/>
                  </a:moveTo>
                  <a:cubicBezTo>
                    <a:pt x="890" y="45"/>
                    <a:pt x="886" y="42"/>
                    <a:pt x="882" y="39"/>
                  </a:cubicBezTo>
                  <a:cubicBezTo>
                    <a:pt x="878" y="45"/>
                    <a:pt x="878" y="45"/>
                    <a:pt x="878" y="45"/>
                  </a:cubicBezTo>
                  <a:cubicBezTo>
                    <a:pt x="882" y="48"/>
                    <a:pt x="886" y="51"/>
                    <a:pt x="889" y="54"/>
                  </a:cubicBezTo>
                  <a:cubicBezTo>
                    <a:pt x="894" y="48"/>
                    <a:pt x="894" y="48"/>
                    <a:pt x="894" y="48"/>
                  </a:cubicBezTo>
                  <a:moveTo>
                    <a:pt x="912" y="63"/>
                  </a:moveTo>
                  <a:cubicBezTo>
                    <a:pt x="908" y="60"/>
                    <a:pt x="904" y="56"/>
                    <a:pt x="900" y="53"/>
                  </a:cubicBezTo>
                  <a:cubicBezTo>
                    <a:pt x="895" y="59"/>
                    <a:pt x="895" y="59"/>
                    <a:pt x="895" y="59"/>
                  </a:cubicBezTo>
                  <a:cubicBezTo>
                    <a:pt x="899" y="62"/>
                    <a:pt x="903" y="65"/>
                    <a:pt x="906" y="69"/>
                  </a:cubicBezTo>
                  <a:cubicBezTo>
                    <a:pt x="912" y="63"/>
                    <a:pt x="912" y="63"/>
                    <a:pt x="912" y="63"/>
                  </a:cubicBezTo>
                  <a:moveTo>
                    <a:pt x="927" y="81"/>
                  </a:moveTo>
                  <a:cubicBezTo>
                    <a:pt x="924" y="77"/>
                    <a:pt x="920" y="73"/>
                    <a:pt x="917" y="69"/>
                  </a:cubicBezTo>
                  <a:cubicBezTo>
                    <a:pt x="911" y="74"/>
                    <a:pt x="911" y="74"/>
                    <a:pt x="911" y="74"/>
                  </a:cubicBezTo>
                  <a:cubicBezTo>
                    <a:pt x="915" y="78"/>
                    <a:pt x="918" y="82"/>
                    <a:pt x="921" y="86"/>
                  </a:cubicBezTo>
                  <a:cubicBezTo>
                    <a:pt x="927" y="81"/>
                    <a:pt x="927" y="81"/>
                    <a:pt x="927" y="81"/>
                  </a:cubicBezTo>
                  <a:moveTo>
                    <a:pt x="941" y="100"/>
                  </a:moveTo>
                  <a:cubicBezTo>
                    <a:pt x="938" y="95"/>
                    <a:pt x="935" y="91"/>
                    <a:pt x="932" y="87"/>
                  </a:cubicBezTo>
                  <a:cubicBezTo>
                    <a:pt x="926" y="92"/>
                    <a:pt x="926" y="92"/>
                    <a:pt x="926" y="92"/>
                  </a:cubicBezTo>
                  <a:cubicBezTo>
                    <a:pt x="928" y="96"/>
                    <a:pt x="931" y="100"/>
                    <a:pt x="934" y="104"/>
                  </a:cubicBezTo>
                  <a:cubicBezTo>
                    <a:pt x="941" y="100"/>
                    <a:pt x="941" y="100"/>
                    <a:pt x="941" y="100"/>
                  </a:cubicBezTo>
                  <a:moveTo>
                    <a:pt x="952" y="120"/>
                  </a:moveTo>
                  <a:cubicBezTo>
                    <a:pt x="950" y="115"/>
                    <a:pt x="947" y="111"/>
                    <a:pt x="945" y="106"/>
                  </a:cubicBezTo>
                  <a:cubicBezTo>
                    <a:pt x="938" y="110"/>
                    <a:pt x="938" y="110"/>
                    <a:pt x="938" y="110"/>
                  </a:cubicBezTo>
                  <a:cubicBezTo>
                    <a:pt x="940" y="114"/>
                    <a:pt x="943" y="119"/>
                    <a:pt x="945" y="123"/>
                  </a:cubicBezTo>
                  <a:cubicBezTo>
                    <a:pt x="952" y="120"/>
                    <a:pt x="952" y="120"/>
                    <a:pt x="952" y="120"/>
                  </a:cubicBezTo>
                  <a:cubicBezTo>
                    <a:pt x="952" y="120"/>
                    <a:pt x="952" y="120"/>
                    <a:pt x="952" y="120"/>
                  </a:cubicBezTo>
                  <a:moveTo>
                    <a:pt x="961" y="141"/>
                  </a:moveTo>
                  <a:cubicBezTo>
                    <a:pt x="959" y="136"/>
                    <a:pt x="957" y="132"/>
                    <a:pt x="955" y="127"/>
                  </a:cubicBezTo>
                  <a:cubicBezTo>
                    <a:pt x="948" y="130"/>
                    <a:pt x="948" y="130"/>
                    <a:pt x="948" y="130"/>
                  </a:cubicBezTo>
                  <a:cubicBezTo>
                    <a:pt x="950" y="135"/>
                    <a:pt x="952" y="139"/>
                    <a:pt x="954" y="144"/>
                  </a:cubicBezTo>
                  <a:cubicBezTo>
                    <a:pt x="961" y="141"/>
                    <a:pt x="961" y="141"/>
                    <a:pt x="961" y="141"/>
                  </a:cubicBezTo>
                  <a:moveTo>
                    <a:pt x="968" y="164"/>
                  </a:moveTo>
                  <a:cubicBezTo>
                    <a:pt x="967" y="159"/>
                    <a:pt x="965" y="154"/>
                    <a:pt x="964" y="149"/>
                  </a:cubicBezTo>
                  <a:cubicBezTo>
                    <a:pt x="956" y="151"/>
                    <a:pt x="956" y="151"/>
                    <a:pt x="956" y="151"/>
                  </a:cubicBezTo>
                  <a:cubicBezTo>
                    <a:pt x="958" y="156"/>
                    <a:pt x="959" y="161"/>
                    <a:pt x="960" y="165"/>
                  </a:cubicBezTo>
                  <a:cubicBezTo>
                    <a:pt x="968" y="164"/>
                    <a:pt x="968" y="164"/>
                    <a:pt x="968" y="164"/>
                  </a:cubicBezTo>
                  <a:cubicBezTo>
                    <a:pt x="968" y="164"/>
                    <a:pt x="968" y="164"/>
                    <a:pt x="968" y="164"/>
                  </a:cubicBezTo>
                  <a:moveTo>
                    <a:pt x="972" y="186"/>
                  </a:moveTo>
                  <a:cubicBezTo>
                    <a:pt x="971" y="181"/>
                    <a:pt x="971" y="176"/>
                    <a:pt x="970" y="171"/>
                  </a:cubicBezTo>
                  <a:cubicBezTo>
                    <a:pt x="962" y="173"/>
                    <a:pt x="962" y="173"/>
                    <a:pt x="962" y="173"/>
                  </a:cubicBezTo>
                  <a:cubicBezTo>
                    <a:pt x="963" y="178"/>
                    <a:pt x="964" y="182"/>
                    <a:pt x="964" y="187"/>
                  </a:cubicBezTo>
                  <a:cubicBezTo>
                    <a:pt x="972" y="186"/>
                    <a:pt x="972" y="186"/>
                    <a:pt x="972" y="186"/>
                  </a:cubicBezTo>
                  <a:moveTo>
                    <a:pt x="974" y="210"/>
                  </a:moveTo>
                  <a:cubicBezTo>
                    <a:pt x="974" y="204"/>
                    <a:pt x="973" y="199"/>
                    <a:pt x="973" y="194"/>
                  </a:cubicBezTo>
                  <a:cubicBezTo>
                    <a:pt x="965" y="195"/>
                    <a:pt x="965" y="195"/>
                    <a:pt x="965" y="195"/>
                  </a:cubicBezTo>
                  <a:cubicBezTo>
                    <a:pt x="966" y="200"/>
                    <a:pt x="966" y="205"/>
                    <a:pt x="966" y="210"/>
                  </a:cubicBezTo>
                  <a:cubicBezTo>
                    <a:pt x="974" y="210"/>
                    <a:pt x="974" y="210"/>
                    <a:pt x="974" y="210"/>
                  </a:cubicBezTo>
                  <a:moveTo>
                    <a:pt x="974" y="233"/>
                  </a:moveTo>
                  <a:cubicBezTo>
                    <a:pt x="974" y="230"/>
                    <a:pt x="974" y="228"/>
                    <a:pt x="974" y="226"/>
                  </a:cubicBezTo>
                  <a:cubicBezTo>
                    <a:pt x="974" y="217"/>
                    <a:pt x="974" y="217"/>
                    <a:pt x="974" y="217"/>
                  </a:cubicBezTo>
                  <a:cubicBezTo>
                    <a:pt x="966" y="217"/>
                    <a:pt x="966" y="217"/>
                    <a:pt x="966" y="217"/>
                  </a:cubicBezTo>
                  <a:cubicBezTo>
                    <a:pt x="966" y="226"/>
                    <a:pt x="966" y="226"/>
                    <a:pt x="966" y="226"/>
                  </a:cubicBezTo>
                  <a:cubicBezTo>
                    <a:pt x="966" y="228"/>
                    <a:pt x="966" y="230"/>
                    <a:pt x="966" y="232"/>
                  </a:cubicBezTo>
                  <a:cubicBezTo>
                    <a:pt x="974" y="233"/>
                    <a:pt x="974" y="233"/>
                    <a:pt x="974" y="233"/>
                  </a:cubicBezTo>
                  <a:moveTo>
                    <a:pt x="972" y="256"/>
                  </a:moveTo>
                  <a:cubicBezTo>
                    <a:pt x="973" y="251"/>
                    <a:pt x="973" y="246"/>
                    <a:pt x="973" y="240"/>
                  </a:cubicBezTo>
                  <a:cubicBezTo>
                    <a:pt x="966" y="240"/>
                    <a:pt x="966" y="240"/>
                    <a:pt x="966" y="240"/>
                  </a:cubicBezTo>
                  <a:cubicBezTo>
                    <a:pt x="965" y="245"/>
                    <a:pt x="965" y="250"/>
                    <a:pt x="964" y="255"/>
                  </a:cubicBezTo>
                  <a:cubicBezTo>
                    <a:pt x="972" y="256"/>
                    <a:pt x="972" y="256"/>
                    <a:pt x="972" y="256"/>
                  </a:cubicBezTo>
                  <a:cubicBezTo>
                    <a:pt x="972" y="256"/>
                    <a:pt x="972" y="256"/>
                    <a:pt x="972" y="256"/>
                  </a:cubicBezTo>
                  <a:moveTo>
                    <a:pt x="967" y="279"/>
                  </a:moveTo>
                  <a:cubicBezTo>
                    <a:pt x="969" y="274"/>
                    <a:pt x="970" y="268"/>
                    <a:pt x="971" y="263"/>
                  </a:cubicBezTo>
                  <a:cubicBezTo>
                    <a:pt x="963" y="262"/>
                    <a:pt x="963" y="262"/>
                    <a:pt x="963" y="262"/>
                  </a:cubicBezTo>
                  <a:cubicBezTo>
                    <a:pt x="962" y="267"/>
                    <a:pt x="961" y="272"/>
                    <a:pt x="960" y="277"/>
                  </a:cubicBezTo>
                  <a:cubicBezTo>
                    <a:pt x="967" y="279"/>
                    <a:pt x="967" y="279"/>
                    <a:pt x="967" y="279"/>
                  </a:cubicBezTo>
                  <a:moveTo>
                    <a:pt x="960" y="301"/>
                  </a:moveTo>
                  <a:cubicBezTo>
                    <a:pt x="962" y="296"/>
                    <a:pt x="964" y="291"/>
                    <a:pt x="965" y="286"/>
                  </a:cubicBezTo>
                  <a:cubicBezTo>
                    <a:pt x="958" y="284"/>
                    <a:pt x="958" y="284"/>
                    <a:pt x="958" y="284"/>
                  </a:cubicBezTo>
                  <a:cubicBezTo>
                    <a:pt x="956" y="289"/>
                    <a:pt x="955" y="293"/>
                    <a:pt x="953" y="298"/>
                  </a:cubicBezTo>
                  <a:cubicBezTo>
                    <a:pt x="960" y="301"/>
                    <a:pt x="960" y="301"/>
                    <a:pt x="960" y="301"/>
                  </a:cubicBezTo>
                  <a:moveTo>
                    <a:pt x="951" y="322"/>
                  </a:moveTo>
                  <a:cubicBezTo>
                    <a:pt x="953" y="317"/>
                    <a:pt x="956" y="313"/>
                    <a:pt x="957" y="308"/>
                  </a:cubicBezTo>
                  <a:cubicBezTo>
                    <a:pt x="950" y="305"/>
                    <a:pt x="950" y="305"/>
                    <a:pt x="950" y="305"/>
                  </a:cubicBezTo>
                  <a:cubicBezTo>
                    <a:pt x="948" y="309"/>
                    <a:pt x="946" y="314"/>
                    <a:pt x="944" y="318"/>
                  </a:cubicBezTo>
                  <a:cubicBezTo>
                    <a:pt x="951" y="322"/>
                    <a:pt x="951" y="322"/>
                    <a:pt x="951" y="322"/>
                  </a:cubicBezTo>
                  <a:moveTo>
                    <a:pt x="939" y="342"/>
                  </a:moveTo>
                  <a:cubicBezTo>
                    <a:pt x="942" y="338"/>
                    <a:pt x="945" y="333"/>
                    <a:pt x="947" y="329"/>
                  </a:cubicBezTo>
                  <a:cubicBezTo>
                    <a:pt x="941" y="325"/>
                    <a:pt x="941" y="325"/>
                    <a:pt x="941" y="325"/>
                  </a:cubicBezTo>
                  <a:cubicBezTo>
                    <a:pt x="938" y="329"/>
                    <a:pt x="936" y="334"/>
                    <a:pt x="933" y="338"/>
                  </a:cubicBezTo>
                  <a:cubicBezTo>
                    <a:pt x="939" y="342"/>
                    <a:pt x="939" y="342"/>
                    <a:pt x="939" y="342"/>
                  </a:cubicBezTo>
                  <a:moveTo>
                    <a:pt x="926" y="361"/>
                  </a:moveTo>
                  <a:cubicBezTo>
                    <a:pt x="929" y="357"/>
                    <a:pt x="932" y="353"/>
                    <a:pt x="935" y="348"/>
                  </a:cubicBezTo>
                  <a:cubicBezTo>
                    <a:pt x="929" y="344"/>
                    <a:pt x="929" y="344"/>
                    <a:pt x="929" y="344"/>
                  </a:cubicBezTo>
                  <a:cubicBezTo>
                    <a:pt x="926" y="348"/>
                    <a:pt x="923" y="352"/>
                    <a:pt x="920" y="356"/>
                  </a:cubicBezTo>
                  <a:cubicBezTo>
                    <a:pt x="926" y="361"/>
                    <a:pt x="926" y="361"/>
                    <a:pt x="926" y="361"/>
                  </a:cubicBezTo>
                  <a:moveTo>
                    <a:pt x="910" y="378"/>
                  </a:moveTo>
                  <a:cubicBezTo>
                    <a:pt x="914" y="374"/>
                    <a:pt x="917" y="371"/>
                    <a:pt x="921" y="367"/>
                  </a:cubicBezTo>
                  <a:cubicBezTo>
                    <a:pt x="915" y="362"/>
                    <a:pt x="915" y="362"/>
                    <a:pt x="915" y="362"/>
                  </a:cubicBezTo>
                  <a:cubicBezTo>
                    <a:pt x="912" y="365"/>
                    <a:pt x="908" y="369"/>
                    <a:pt x="905" y="372"/>
                  </a:cubicBezTo>
                  <a:cubicBezTo>
                    <a:pt x="910" y="378"/>
                    <a:pt x="910" y="378"/>
                    <a:pt x="910" y="378"/>
                  </a:cubicBezTo>
                  <a:moveTo>
                    <a:pt x="893" y="393"/>
                  </a:moveTo>
                  <a:cubicBezTo>
                    <a:pt x="897" y="390"/>
                    <a:pt x="901" y="387"/>
                    <a:pt x="905" y="383"/>
                  </a:cubicBezTo>
                  <a:cubicBezTo>
                    <a:pt x="899" y="378"/>
                    <a:pt x="899" y="378"/>
                    <a:pt x="899" y="378"/>
                  </a:cubicBezTo>
                  <a:cubicBezTo>
                    <a:pt x="896" y="381"/>
                    <a:pt x="892" y="384"/>
                    <a:pt x="888" y="387"/>
                  </a:cubicBezTo>
                  <a:cubicBezTo>
                    <a:pt x="893" y="393"/>
                    <a:pt x="893" y="393"/>
                    <a:pt x="893" y="393"/>
                  </a:cubicBezTo>
                  <a:moveTo>
                    <a:pt x="874" y="407"/>
                  </a:moveTo>
                  <a:cubicBezTo>
                    <a:pt x="878" y="404"/>
                    <a:pt x="882" y="401"/>
                    <a:pt x="887" y="398"/>
                  </a:cubicBezTo>
                  <a:cubicBezTo>
                    <a:pt x="882" y="392"/>
                    <a:pt x="882" y="392"/>
                    <a:pt x="882" y="392"/>
                  </a:cubicBezTo>
                  <a:cubicBezTo>
                    <a:pt x="878" y="395"/>
                    <a:pt x="874" y="398"/>
                    <a:pt x="870" y="400"/>
                  </a:cubicBezTo>
                  <a:cubicBezTo>
                    <a:pt x="874" y="407"/>
                    <a:pt x="874" y="407"/>
                    <a:pt x="874" y="407"/>
                  </a:cubicBezTo>
                  <a:moveTo>
                    <a:pt x="854" y="418"/>
                  </a:moveTo>
                  <a:cubicBezTo>
                    <a:pt x="858" y="416"/>
                    <a:pt x="863" y="413"/>
                    <a:pt x="867" y="411"/>
                  </a:cubicBezTo>
                  <a:cubicBezTo>
                    <a:pt x="863" y="404"/>
                    <a:pt x="863" y="404"/>
                    <a:pt x="863" y="404"/>
                  </a:cubicBezTo>
                  <a:cubicBezTo>
                    <a:pt x="859" y="407"/>
                    <a:pt x="855" y="409"/>
                    <a:pt x="850" y="411"/>
                  </a:cubicBezTo>
                  <a:cubicBezTo>
                    <a:pt x="854" y="418"/>
                    <a:pt x="854" y="418"/>
                    <a:pt x="854" y="418"/>
                  </a:cubicBezTo>
                  <a:moveTo>
                    <a:pt x="832" y="427"/>
                  </a:moveTo>
                  <a:cubicBezTo>
                    <a:pt x="837" y="426"/>
                    <a:pt x="842" y="424"/>
                    <a:pt x="846" y="421"/>
                  </a:cubicBezTo>
                  <a:cubicBezTo>
                    <a:pt x="843" y="414"/>
                    <a:pt x="843" y="414"/>
                    <a:pt x="843" y="414"/>
                  </a:cubicBezTo>
                  <a:cubicBezTo>
                    <a:pt x="839" y="416"/>
                    <a:pt x="834" y="418"/>
                    <a:pt x="829" y="420"/>
                  </a:cubicBezTo>
                  <a:cubicBezTo>
                    <a:pt x="832" y="427"/>
                    <a:pt x="832" y="427"/>
                    <a:pt x="832" y="427"/>
                  </a:cubicBezTo>
                  <a:moveTo>
                    <a:pt x="810" y="434"/>
                  </a:moveTo>
                  <a:cubicBezTo>
                    <a:pt x="815" y="433"/>
                    <a:pt x="820" y="431"/>
                    <a:pt x="825" y="430"/>
                  </a:cubicBezTo>
                  <a:cubicBezTo>
                    <a:pt x="822" y="422"/>
                    <a:pt x="822" y="422"/>
                    <a:pt x="822" y="422"/>
                  </a:cubicBezTo>
                  <a:cubicBezTo>
                    <a:pt x="818" y="424"/>
                    <a:pt x="813" y="425"/>
                    <a:pt x="808" y="426"/>
                  </a:cubicBezTo>
                  <a:cubicBezTo>
                    <a:pt x="810" y="434"/>
                    <a:pt x="810" y="434"/>
                    <a:pt x="810" y="434"/>
                  </a:cubicBezTo>
                  <a:moveTo>
                    <a:pt x="787" y="438"/>
                  </a:moveTo>
                  <a:cubicBezTo>
                    <a:pt x="792" y="438"/>
                    <a:pt x="797" y="437"/>
                    <a:pt x="802" y="436"/>
                  </a:cubicBezTo>
                  <a:cubicBezTo>
                    <a:pt x="801" y="428"/>
                    <a:pt x="801" y="428"/>
                    <a:pt x="801" y="428"/>
                  </a:cubicBezTo>
                  <a:cubicBezTo>
                    <a:pt x="796" y="429"/>
                    <a:pt x="791" y="430"/>
                    <a:pt x="786" y="430"/>
                  </a:cubicBezTo>
                  <a:cubicBezTo>
                    <a:pt x="787" y="438"/>
                    <a:pt x="787" y="438"/>
                    <a:pt x="787" y="438"/>
                  </a:cubicBezTo>
                  <a:moveTo>
                    <a:pt x="764" y="440"/>
                  </a:moveTo>
                  <a:cubicBezTo>
                    <a:pt x="769" y="440"/>
                    <a:pt x="774" y="439"/>
                    <a:pt x="779" y="439"/>
                  </a:cubicBezTo>
                  <a:cubicBezTo>
                    <a:pt x="779" y="431"/>
                    <a:pt x="779" y="431"/>
                    <a:pt x="779" y="431"/>
                  </a:cubicBezTo>
                  <a:cubicBezTo>
                    <a:pt x="774" y="432"/>
                    <a:pt x="769" y="432"/>
                    <a:pt x="764" y="432"/>
                  </a:cubicBezTo>
                  <a:cubicBezTo>
                    <a:pt x="764" y="440"/>
                    <a:pt x="764" y="440"/>
                    <a:pt x="764" y="440"/>
                  </a:cubicBezTo>
                  <a:cubicBezTo>
                    <a:pt x="764" y="440"/>
                    <a:pt x="764" y="440"/>
                    <a:pt x="764" y="440"/>
                  </a:cubicBezTo>
                  <a:moveTo>
                    <a:pt x="741" y="440"/>
                  </a:moveTo>
                  <a:cubicBezTo>
                    <a:pt x="756" y="440"/>
                    <a:pt x="756" y="440"/>
                    <a:pt x="756" y="440"/>
                  </a:cubicBezTo>
                  <a:cubicBezTo>
                    <a:pt x="756" y="432"/>
                    <a:pt x="756" y="432"/>
                    <a:pt x="756" y="432"/>
                  </a:cubicBezTo>
                  <a:cubicBezTo>
                    <a:pt x="741" y="432"/>
                    <a:pt x="741" y="432"/>
                    <a:pt x="741" y="432"/>
                  </a:cubicBezTo>
                  <a:cubicBezTo>
                    <a:pt x="741" y="440"/>
                    <a:pt x="741" y="440"/>
                    <a:pt x="741" y="440"/>
                  </a:cubicBezTo>
                  <a:moveTo>
                    <a:pt x="718" y="440"/>
                  </a:moveTo>
                  <a:cubicBezTo>
                    <a:pt x="733" y="440"/>
                    <a:pt x="733" y="440"/>
                    <a:pt x="733" y="440"/>
                  </a:cubicBezTo>
                  <a:cubicBezTo>
                    <a:pt x="733" y="432"/>
                    <a:pt x="733" y="432"/>
                    <a:pt x="733" y="432"/>
                  </a:cubicBezTo>
                  <a:cubicBezTo>
                    <a:pt x="718" y="432"/>
                    <a:pt x="718" y="432"/>
                    <a:pt x="718" y="432"/>
                  </a:cubicBezTo>
                  <a:cubicBezTo>
                    <a:pt x="718" y="440"/>
                    <a:pt x="718" y="440"/>
                    <a:pt x="718" y="440"/>
                  </a:cubicBezTo>
                  <a:moveTo>
                    <a:pt x="695" y="440"/>
                  </a:moveTo>
                  <a:cubicBezTo>
                    <a:pt x="710" y="440"/>
                    <a:pt x="710" y="440"/>
                    <a:pt x="710" y="440"/>
                  </a:cubicBezTo>
                  <a:cubicBezTo>
                    <a:pt x="710" y="432"/>
                    <a:pt x="710" y="432"/>
                    <a:pt x="710" y="432"/>
                  </a:cubicBezTo>
                  <a:cubicBezTo>
                    <a:pt x="695" y="432"/>
                    <a:pt x="695" y="432"/>
                    <a:pt x="695" y="432"/>
                  </a:cubicBezTo>
                  <a:cubicBezTo>
                    <a:pt x="695" y="440"/>
                    <a:pt x="695" y="440"/>
                    <a:pt x="695" y="440"/>
                  </a:cubicBezTo>
                  <a:moveTo>
                    <a:pt x="672" y="440"/>
                  </a:moveTo>
                  <a:cubicBezTo>
                    <a:pt x="688" y="440"/>
                    <a:pt x="688" y="440"/>
                    <a:pt x="688" y="440"/>
                  </a:cubicBezTo>
                  <a:cubicBezTo>
                    <a:pt x="688" y="432"/>
                    <a:pt x="688" y="432"/>
                    <a:pt x="688" y="432"/>
                  </a:cubicBezTo>
                  <a:cubicBezTo>
                    <a:pt x="672" y="432"/>
                    <a:pt x="672" y="432"/>
                    <a:pt x="672" y="432"/>
                  </a:cubicBezTo>
                  <a:cubicBezTo>
                    <a:pt x="672" y="440"/>
                    <a:pt x="672" y="440"/>
                    <a:pt x="672" y="440"/>
                  </a:cubicBezTo>
                  <a:moveTo>
                    <a:pt x="650" y="440"/>
                  </a:moveTo>
                  <a:cubicBezTo>
                    <a:pt x="665" y="440"/>
                    <a:pt x="665" y="440"/>
                    <a:pt x="665" y="440"/>
                  </a:cubicBezTo>
                  <a:cubicBezTo>
                    <a:pt x="665" y="432"/>
                    <a:pt x="665" y="432"/>
                    <a:pt x="665" y="432"/>
                  </a:cubicBezTo>
                  <a:cubicBezTo>
                    <a:pt x="650" y="432"/>
                    <a:pt x="650" y="432"/>
                    <a:pt x="650" y="432"/>
                  </a:cubicBezTo>
                  <a:cubicBezTo>
                    <a:pt x="650" y="440"/>
                    <a:pt x="650" y="440"/>
                    <a:pt x="650" y="440"/>
                  </a:cubicBezTo>
                  <a:moveTo>
                    <a:pt x="627" y="440"/>
                  </a:moveTo>
                  <a:cubicBezTo>
                    <a:pt x="642" y="440"/>
                    <a:pt x="642" y="440"/>
                    <a:pt x="642" y="440"/>
                  </a:cubicBezTo>
                  <a:cubicBezTo>
                    <a:pt x="642" y="432"/>
                    <a:pt x="642" y="432"/>
                    <a:pt x="642" y="432"/>
                  </a:cubicBezTo>
                  <a:cubicBezTo>
                    <a:pt x="627" y="432"/>
                    <a:pt x="627" y="432"/>
                    <a:pt x="627" y="432"/>
                  </a:cubicBezTo>
                  <a:cubicBezTo>
                    <a:pt x="627" y="440"/>
                    <a:pt x="627" y="440"/>
                    <a:pt x="627" y="440"/>
                  </a:cubicBezTo>
                  <a:moveTo>
                    <a:pt x="604" y="440"/>
                  </a:moveTo>
                  <a:cubicBezTo>
                    <a:pt x="619" y="440"/>
                    <a:pt x="619" y="440"/>
                    <a:pt x="619" y="440"/>
                  </a:cubicBezTo>
                  <a:cubicBezTo>
                    <a:pt x="619" y="432"/>
                    <a:pt x="619" y="432"/>
                    <a:pt x="619" y="432"/>
                  </a:cubicBezTo>
                  <a:cubicBezTo>
                    <a:pt x="604" y="432"/>
                    <a:pt x="604" y="432"/>
                    <a:pt x="604" y="432"/>
                  </a:cubicBezTo>
                  <a:cubicBezTo>
                    <a:pt x="604" y="440"/>
                    <a:pt x="604" y="440"/>
                    <a:pt x="604" y="440"/>
                  </a:cubicBezTo>
                  <a:moveTo>
                    <a:pt x="581" y="440"/>
                  </a:moveTo>
                  <a:cubicBezTo>
                    <a:pt x="596" y="440"/>
                    <a:pt x="596" y="440"/>
                    <a:pt x="596" y="440"/>
                  </a:cubicBezTo>
                  <a:cubicBezTo>
                    <a:pt x="596" y="432"/>
                    <a:pt x="596" y="432"/>
                    <a:pt x="596" y="432"/>
                  </a:cubicBezTo>
                  <a:cubicBezTo>
                    <a:pt x="581" y="432"/>
                    <a:pt x="581" y="432"/>
                    <a:pt x="581" y="432"/>
                  </a:cubicBezTo>
                  <a:cubicBezTo>
                    <a:pt x="581" y="440"/>
                    <a:pt x="581" y="440"/>
                    <a:pt x="581" y="440"/>
                  </a:cubicBezTo>
                  <a:moveTo>
                    <a:pt x="558" y="440"/>
                  </a:moveTo>
                  <a:cubicBezTo>
                    <a:pt x="574" y="440"/>
                    <a:pt x="574" y="440"/>
                    <a:pt x="574" y="440"/>
                  </a:cubicBezTo>
                  <a:cubicBezTo>
                    <a:pt x="574" y="432"/>
                    <a:pt x="574" y="432"/>
                    <a:pt x="574" y="432"/>
                  </a:cubicBezTo>
                  <a:cubicBezTo>
                    <a:pt x="558" y="432"/>
                    <a:pt x="558" y="432"/>
                    <a:pt x="558" y="432"/>
                  </a:cubicBezTo>
                  <a:cubicBezTo>
                    <a:pt x="558" y="440"/>
                    <a:pt x="558" y="440"/>
                    <a:pt x="558" y="440"/>
                  </a:cubicBezTo>
                  <a:moveTo>
                    <a:pt x="535" y="440"/>
                  </a:moveTo>
                  <a:cubicBezTo>
                    <a:pt x="551" y="440"/>
                    <a:pt x="551" y="440"/>
                    <a:pt x="551" y="440"/>
                  </a:cubicBezTo>
                  <a:cubicBezTo>
                    <a:pt x="551" y="432"/>
                    <a:pt x="551" y="432"/>
                    <a:pt x="551" y="432"/>
                  </a:cubicBezTo>
                  <a:cubicBezTo>
                    <a:pt x="535" y="432"/>
                    <a:pt x="535" y="432"/>
                    <a:pt x="535" y="432"/>
                  </a:cubicBezTo>
                  <a:cubicBezTo>
                    <a:pt x="535" y="440"/>
                    <a:pt x="535" y="440"/>
                    <a:pt x="535" y="440"/>
                  </a:cubicBezTo>
                  <a:moveTo>
                    <a:pt x="513" y="440"/>
                  </a:moveTo>
                  <a:cubicBezTo>
                    <a:pt x="528" y="440"/>
                    <a:pt x="528" y="440"/>
                    <a:pt x="528" y="440"/>
                  </a:cubicBezTo>
                  <a:cubicBezTo>
                    <a:pt x="528" y="432"/>
                    <a:pt x="528" y="432"/>
                    <a:pt x="528" y="432"/>
                  </a:cubicBezTo>
                  <a:cubicBezTo>
                    <a:pt x="513" y="432"/>
                    <a:pt x="513" y="432"/>
                    <a:pt x="513" y="432"/>
                  </a:cubicBezTo>
                  <a:cubicBezTo>
                    <a:pt x="513" y="440"/>
                    <a:pt x="513" y="440"/>
                    <a:pt x="513"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7" y="440"/>
                    <a:pt x="437" y="440"/>
                    <a:pt x="437" y="440"/>
                  </a:cubicBezTo>
                  <a:cubicBezTo>
                    <a:pt x="437" y="432"/>
                    <a:pt x="437" y="432"/>
                    <a:pt x="437" y="432"/>
                  </a:cubicBezTo>
                  <a:cubicBezTo>
                    <a:pt x="421" y="432"/>
                    <a:pt x="421" y="432"/>
                    <a:pt x="421" y="432"/>
                  </a:cubicBezTo>
                  <a:cubicBezTo>
                    <a:pt x="421" y="440"/>
                    <a:pt x="421" y="440"/>
                    <a:pt x="421" y="440"/>
                  </a:cubicBezTo>
                  <a:moveTo>
                    <a:pt x="399" y="440"/>
                  </a:moveTo>
                  <a:cubicBezTo>
                    <a:pt x="414" y="440"/>
                    <a:pt x="414" y="440"/>
                    <a:pt x="414" y="440"/>
                  </a:cubicBezTo>
                  <a:cubicBezTo>
                    <a:pt x="414" y="432"/>
                    <a:pt x="414" y="432"/>
                    <a:pt x="414" y="432"/>
                  </a:cubicBezTo>
                  <a:cubicBezTo>
                    <a:pt x="399" y="432"/>
                    <a:pt x="399" y="432"/>
                    <a:pt x="399" y="432"/>
                  </a:cubicBezTo>
                  <a:cubicBezTo>
                    <a:pt x="399" y="440"/>
                    <a:pt x="399" y="440"/>
                    <a:pt x="399" y="440"/>
                  </a:cubicBezTo>
                  <a:moveTo>
                    <a:pt x="376" y="440"/>
                  </a:moveTo>
                  <a:cubicBezTo>
                    <a:pt x="391" y="440"/>
                    <a:pt x="391" y="440"/>
                    <a:pt x="391" y="440"/>
                  </a:cubicBezTo>
                  <a:cubicBezTo>
                    <a:pt x="391" y="432"/>
                    <a:pt x="391" y="432"/>
                    <a:pt x="391" y="432"/>
                  </a:cubicBezTo>
                  <a:cubicBezTo>
                    <a:pt x="376" y="432"/>
                    <a:pt x="376" y="432"/>
                    <a:pt x="376" y="432"/>
                  </a:cubicBezTo>
                  <a:cubicBezTo>
                    <a:pt x="376" y="440"/>
                    <a:pt x="376" y="440"/>
                    <a:pt x="376"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300" y="440"/>
                    <a:pt x="300" y="440"/>
                    <a:pt x="300" y="440"/>
                  </a:cubicBezTo>
                  <a:cubicBezTo>
                    <a:pt x="300" y="432"/>
                    <a:pt x="300" y="432"/>
                    <a:pt x="300" y="432"/>
                  </a:cubicBezTo>
                  <a:cubicBezTo>
                    <a:pt x="284" y="432"/>
                    <a:pt x="284" y="432"/>
                    <a:pt x="284" y="432"/>
                  </a:cubicBezTo>
                  <a:cubicBezTo>
                    <a:pt x="284" y="440"/>
                    <a:pt x="284" y="440"/>
                    <a:pt x="284" y="440"/>
                  </a:cubicBezTo>
                  <a:moveTo>
                    <a:pt x="262" y="440"/>
                  </a:moveTo>
                  <a:cubicBezTo>
                    <a:pt x="277" y="440"/>
                    <a:pt x="277" y="440"/>
                    <a:pt x="277" y="440"/>
                  </a:cubicBezTo>
                  <a:cubicBezTo>
                    <a:pt x="277" y="432"/>
                    <a:pt x="277" y="432"/>
                    <a:pt x="277" y="432"/>
                  </a:cubicBezTo>
                  <a:cubicBezTo>
                    <a:pt x="262" y="432"/>
                    <a:pt x="262" y="432"/>
                    <a:pt x="262" y="432"/>
                  </a:cubicBezTo>
                  <a:cubicBezTo>
                    <a:pt x="262" y="440"/>
                    <a:pt x="262" y="440"/>
                    <a:pt x="262" y="440"/>
                  </a:cubicBezTo>
                  <a:moveTo>
                    <a:pt x="239" y="440"/>
                  </a:moveTo>
                  <a:cubicBezTo>
                    <a:pt x="254" y="440"/>
                    <a:pt x="254" y="440"/>
                    <a:pt x="254" y="440"/>
                  </a:cubicBezTo>
                  <a:cubicBezTo>
                    <a:pt x="254" y="432"/>
                    <a:pt x="254" y="432"/>
                    <a:pt x="254" y="432"/>
                  </a:cubicBezTo>
                  <a:cubicBezTo>
                    <a:pt x="239" y="432"/>
                    <a:pt x="239" y="432"/>
                    <a:pt x="239" y="432"/>
                  </a:cubicBezTo>
                  <a:cubicBezTo>
                    <a:pt x="239" y="440"/>
                    <a:pt x="239" y="440"/>
                    <a:pt x="239"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3" y="439"/>
                  </a:moveTo>
                  <a:cubicBezTo>
                    <a:pt x="198" y="439"/>
                    <a:pt x="203" y="440"/>
                    <a:pt x="208" y="440"/>
                  </a:cubicBezTo>
                  <a:cubicBezTo>
                    <a:pt x="208" y="432"/>
                    <a:pt x="208" y="432"/>
                    <a:pt x="208" y="432"/>
                  </a:cubicBezTo>
                  <a:cubicBezTo>
                    <a:pt x="203" y="432"/>
                    <a:pt x="198" y="432"/>
                    <a:pt x="194" y="431"/>
                  </a:cubicBezTo>
                  <a:cubicBezTo>
                    <a:pt x="193" y="439"/>
                    <a:pt x="193" y="439"/>
                    <a:pt x="193" y="439"/>
                  </a:cubicBezTo>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moveTo>
                    <a:pt x="147" y="429"/>
                  </a:moveTo>
                  <a:cubicBezTo>
                    <a:pt x="152" y="431"/>
                    <a:pt x="157" y="432"/>
                    <a:pt x="162" y="434"/>
                  </a:cubicBezTo>
                  <a:cubicBezTo>
                    <a:pt x="164" y="426"/>
                    <a:pt x="164" y="426"/>
                    <a:pt x="164" y="426"/>
                  </a:cubicBezTo>
                  <a:cubicBezTo>
                    <a:pt x="159" y="425"/>
                    <a:pt x="155" y="423"/>
                    <a:pt x="150" y="422"/>
                  </a:cubicBezTo>
                  <a:cubicBezTo>
                    <a:pt x="147" y="429"/>
                    <a:pt x="147" y="429"/>
                    <a:pt x="147" y="429"/>
                  </a:cubicBezTo>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moveTo>
                    <a:pt x="105" y="410"/>
                  </a:moveTo>
                  <a:cubicBezTo>
                    <a:pt x="110" y="413"/>
                    <a:pt x="114" y="415"/>
                    <a:pt x="119" y="417"/>
                  </a:cubicBezTo>
                  <a:cubicBezTo>
                    <a:pt x="122" y="410"/>
                    <a:pt x="122" y="410"/>
                    <a:pt x="122" y="410"/>
                  </a:cubicBezTo>
                  <a:cubicBezTo>
                    <a:pt x="118" y="408"/>
                    <a:pt x="113" y="406"/>
                    <a:pt x="109" y="403"/>
                  </a:cubicBezTo>
                  <a:cubicBezTo>
                    <a:pt x="105" y="410"/>
                    <a:pt x="105" y="410"/>
                    <a:pt x="105" y="410"/>
                  </a:cubicBezTo>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moveTo>
                    <a:pt x="26" y="327"/>
                  </a:moveTo>
                  <a:cubicBezTo>
                    <a:pt x="28" y="332"/>
                    <a:pt x="31" y="336"/>
                    <a:pt x="34" y="340"/>
                  </a:cubicBezTo>
                  <a:cubicBezTo>
                    <a:pt x="40" y="336"/>
                    <a:pt x="40" y="336"/>
                    <a:pt x="40" y="336"/>
                  </a:cubicBezTo>
                  <a:cubicBezTo>
                    <a:pt x="37" y="332"/>
                    <a:pt x="35" y="328"/>
                    <a:pt x="33" y="323"/>
                  </a:cubicBezTo>
                  <a:cubicBezTo>
                    <a:pt x="26" y="327"/>
                    <a:pt x="26" y="327"/>
                    <a:pt x="26" y="327"/>
                  </a:cubicBezTo>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ubicBezTo>
                    <a:pt x="16" y="306"/>
                    <a:pt x="16" y="306"/>
                    <a:pt x="16" y="306"/>
                  </a:cubicBezTo>
                  <a:moveTo>
                    <a:pt x="8" y="284"/>
                  </a:moveTo>
                  <a:cubicBezTo>
                    <a:pt x="10" y="289"/>
                    <a:pt x="11" y="294"/>
                    <a:pt x="13" y="299"/>
                  </a:cubicBezTo>
                  <a:cubicBezTo>
                    <a:pt x="20" y="296"/>
                    <a:pt x="20" y="296"/>
                    <a:pt x="20" y="296"/>
                  </a:cubicBezTo>
                  <a:cubicBezTo>
                    <a:pt x="19" y="292"/>
                    <a:pt x="17" y="287"/>
                    <a:pt x="16" y="282"/>
                  </a:cubicBezTo>
                  <a:cubicBezTo>
                    <a:pt x="8" y="284"/>
                    <a:pt x="8" y="284"/>
                    <a:pt x="8" y="284"/>
                  </a:cubicBezTo>
                  <a:moveTo>
                    <a:pt x="3" y="261"/>
                  </a:moveTo>
                  <a:cubicBezTo>
                    <a:pt x="4" y="267"/>
                    <a:pt x="5" y="272"/>
                    <a:pt x="6" y="277"/>
                  </a:cubicBezTo>
                  <a:cubicBezTo>
                    <a:pt x="14" y="275"/>
                    <a:pt x="14" y="275"/>
                    <a:pt x="14" y="275"/>
                  </a:cubicBezTo>
                  <a:cubicBezTo>
                    <a:pt x="13" y="270"/>
                    <a:pt x="12" y="265"/>
                    <a:pt x="11" y="260"/>
                  </a:cubicBezTo>
                  <a:cubicBezTo>
                    <a:pt x="3" y="261"/>
                    <a:pt x="3" y="261"/>
                    <a:pt x="3" y="261"/>
                  </a:cubicBezTo>
                  <a:moveTo>
                    <a:pt x="0" y="238"/>
                  </a:moveTo>
                  <a:cubicBezTo>
                    <a:pt x="1" y="244"/>
                    <a:pt x="1" y="249"/>
                    <a:pt x="2" y="254"/>
                  </a:cubicBezTo>
                  <a:cubicBezTo>
                    <a:pt x="10" y="253"/>
                    <a:pt x="10" y="253"/>
                    <a:pt x="10" y="253"/>
                  </a:cubicBezTo>
                  <a:cubicBezTo>
                    <a:pt x="9" y="248"/>
                    <a:pt x="9" y="243"/>
                    <a:pt x="8" y="238"/>
                  </a:cubicBezTo>
                  <a:cubicBezTo>
                    <a:pt x="0" y="238"/>
                    <a:pt x="0" y="238"/>
                    <a:pt x="0" y="238"/>
                  </a:cubicBezTo>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1" y="197"/>
                    <a:pt x="0" y="202"/>
                    <a:pt x="0" y="208"/>
                  </a:cubicBezTo>
                  <a:cubicBezTo>
                    <a:pt x="8" y="208"/>
                    <a:pt x="8" y="208"/>
                    <a:pt x="8" y="208"/>
                  </a:cubicBezTo>
                  <a:cubicBezTo>
                    <a:pt x="8" y="203"/>
                    <a:pt x="8" y="198"/>
                    <a:pt x="9" y="193"/>
                  </a:cubicBezTo>
                  <a:cubicBezTo>
                    <a:pt x="1" y="192"/>
                    <a:pt x="1" y="192"/>
                    <a:pt x="1" y="192"/>
                  </a:cubicBezTo>
                  <a:cubicBezTo>
                    <a:pt x="1" y="192"/>
                    <a:pt x="1" y="192"/>
                    <a:pt x="1" y="192"/>
                  </a:cubicBezTo>
                  <a:moveTo>
                    <a:pt x="5" y="169"/>
                  </a:moveTo>
                  <a:cubicBezTo>
                    <a:pt x="4" y="174"/>
                    <a:pt x="3" y="179"/>
                    <a:pt x="2" y="184"/>
                  </a:cubicBezTo>
                  <a:cubicBezTo>
                    <a:pt x="10" y="186"/>
                    <a:pt x="10" y="186"/>
                    <a:pt x="10" y="186"/>
                  </a:cubicBezTo>
                  <a:cubicBezTo>
                    <a:pt x="11" y="181"/>
                    <a:pt x="11" y="176"/>
                    <a:pt x="13" y="171"/>
                  </a:cubicBezTo>
                  <a:cubicBezTo>
                    <a:pt x="5" y="169"/>
                    <a:pt x="5" y="169"/>
                    <a:pt x="5" y="169"/>
                  </a:cubicBezTo>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49"/>
            <p:cNvSpPr>
              <a:spLocks noChangeArrowheads="1"/>
            </p:cNvSpPr>
            <p:nvPr/>
          </p:nvSpPr>
          <p:spPr bwMode="auto">
            <a:xfrm>
              <a:off x="5189538" y="2582863"/>
              <a:ext cx="209550" cy="211138"/>
            </a:xfrm>
            <a:prstGeom prst="ellipse">
              <a:avLst/>
            </a:pr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0"/>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close/>
                </a:path>
              </a:pathLst>
            </a:custGeom>
            <a:solidFill>
              <a:srgbClr val="8049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5106988" y="2832101"/>
              <a:ext cx="374650" cy="263525"/>
            </a:xfrm>
            <a:custGeom>
              <a:avLst/>
              <a:gdLst>
                <a:gd name="T0" fmla="*/ 165 w 236"/>
                <a:gd name="T1" fmla="*/ 0 h 166"/>
                <a:gd name="T2" fmla="*/ 118 w 236"/>
                <a:gd name="T3" fmla="*/ 66 h 166"/>
                <a:gd name="T4" fmla="*/ 71 w 236"/>
                <a:gd name="T5" fmla="*/ 0 h 166"/>
                <a:gd name="T6" fmla="*/ 0 w 236"/>
                <a:gd name="T7" fmla="*/ 0 h 166"/>
                <a:gd name="T8" fmla="*/ 0 w 236"/>
                <a:gd name="T9" fmla="*/ 166 h 166"/>
                <a:gd name="T10" fmla="*/ 236 w 236"/>
                <a:gd name="T11" fmla="*/ 166 h 166"/>
                <a:gd name="T12" fmla="*/ 236 w 236"/>
                <a:gd name="T13" fmla="*/ 0 h 166"/>
                <a:gd name="T14" fmla="*/ 165 w 236"/>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166">
                  <a:moveTo>
                    <a:pt x="165" y="0"/>
                  </a:moveTo>
                  <a:lnTo>
                    <a:pt x="118" y="66"/>
                  </a:lnTo>
                  <a:lnTo>
                    <a:pt x="71" y="0"/>
                  </a:lnTo>
                  <a:lnTo>
                    <a:pt x="0" y="0"/>
                  </a:lnTo>
                  <a:lnTo>
                    <a:pt x="0" y="166"/>
                  </a:lnTo>
                  <a:lnTo>
                    <a:pt x="236" y="166"/>
                  </a:lnTo>
                  <a:lnTo>
                    <a:pt x="236" y="0"/>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p:cNvSpPr>
            <p:nvPr/>
          </p:nvSpPr>
          <p:spPr bwMode="auto">
            <a:xfrm>
              <a:off x="5189538" y="2582863"/>
              <a:ext cx="127000" cy="211138"/>
            </a:xfrm>
            <a:custGeom>
              <a:avLst/>
              <a:gdLst>
                <a:gd name="T0" fmla="*/ 28 w 34"/>
                <a:gd name="T1" fmla="*/ 0 h 56"/>
                <a:gd name="T2" fmla="*/ 28 w 34"/>
                <a:gd name="T3" fmla="*/ 0 h 56"/>
                <a:gd name="T4" fmla="*/ 0 w 34"/>
                <a:gd name="T5" fmla="*/ 28 h 56"/>
                <a:gd name="T6" fmla="*/ 27 w 34"/>
                <a:gd name="T7" fmla="*/ 56 h 56"/>
                <a:gd name="T8" fmla="*/ 34 w 34"/>
                <a:gd name="T9" fmla="*/ 1 h 56"/>
                <a:gd name="T10" fmla="*/ 28 w 34"/>
                <a:gd name="T11" fmla="*/ 0 h 56"/>
                <a:gd name="T12" fmla="*/ 28 w 34"/>
                <a:gd name="T13" fmla="*/ 0 h 56"/>
                <a:gd name="T14" fmla="*/ 28 w 34"/>
                <a:gd name="T15" fmla="*/ 0 h 56"/>
                <a:gd name="T16" fmla="*/ 28 w 34"/>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6">
                  <a:moveTo>
                    <a:pt x="28" y="0"/>
                  </a:moveTo>
                  <a:cubicBezTo>
                    <a:pt x="28" y="0"/>
                    <a:pt x="28" y="0"/>
                    <a:pt x="28" y="0"/>
                  </a:cubicBezTo>
                  <a:cubicBezTo>
                    <a:pt x="12" y="0"/>
                    <a:pt x="0" y="13"/>
                    <a:pt x="0" y="28"/>
                  </a:cubicBezTo>
                  <a:cubicBezTo>
                    <a:pt x="0" y="43"/>
                    <a:pt x="12" y="56"/>
                    <a:pt x="27" y="56"/>
                  </a:cubicBezTo>
                  <a:cubicBezTo>
                    <a:pt x="34" y="1"/>
                    <a:pt x="34" y="1"/>
                    <a:pt x="34" y="1"/>
                  </a:cubicBezTo>
                  <a:cubicBezTo>
                    <a:pt x="32" y="0"/>
                    <a:pt x="30" y="0"/>
                    <a:pt x="28" y="0"/>
                  </a:cubicBezTo>
                  <a:cubicBezTo>
                    <a:pt x="28" y="0"/>
                    <a:pt x="28" y="0"/>
                    <a:pt x="28" y="0"/>
                  </a:cubicBezTo>
                  <a:cubicBezTo>
                    <a:pt x="28" y="0"/>
                    <a:pt x="28" y="0"/>
                    <a:pt x="28" y="0"/>
                  </a:cubicBezTo>
                  <a:cubicBezTo>
                    <a:pt x="28" y="0"/>
                    <a:pt x="28" y="0"/>
                    <a:pt x="28" y="0"/>
                  </a:cubicBezTo>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5106988" y="2832101"/>
              <a:ext cx="165100" cy="263525"/>
            </a:xfrm>
            <a:custGeom>
              <a:avLst/>
              <a:gdLst>
                <a:gd name="T0" fmla="*/ 71 w 104"/>
                <a:gd name="T1" fmla="*/ 0 h 166"/>
                <a:gd name="T2" fmla="*/ 0 w 104"/>
                <a:gd name="T3" fmla="*/ 0 h 166"/>
                <a:gd name="T4" fmla="*/ 0 w 104"/>
                <a:gd name="T5" fmla="*/ 166 h 166"/>
                <a:gd name="T6" fmla="*/ 0 w 104"/>
                <a:gd name="T7" fmla="*/ 166 h 166"/>
                <a:gd name="T8" fmla="*/ 0 w 104"/>
                <a:gd name="T9" fmla="*/ 0 h 166"/>
                <a:gd name="T10" fmla="*/ 71 w 104"/>
                <a:gd name="T11" fmla="*/ 0 h 166"/>
                <a:gd name="T12" fmla="*/ 104 w 104"/>
                <a:gd name="T13" fmla="*/ 49 h 166"/>
                <a:gd name="T14" fmla="*/ 71 w 104"/>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66">
                  <a:moveTo>
                    <a:pt x="71" y="0"/>
                  </a:moveTo>
                  <a:lnTo>
                    <a:pt x="0" y="0"/>
                  </a:lnTo>
                  <a:lnTo>
                    <a:pt x="0" y="166"/>
                  </a:lnTo>
                  <a:lnTo>
                    <a:pt x="0" y="166"/>
                  </a:lnTo>
                  <a:lnTo>
                    <a:pt x="0" y="0"/>
                  </a:lnTo>
                  <a:lnTo>
                    <a:pt x="71" y="0"/>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close/>
                </a:path>
              </a:pathLst>
            </a:custGeom>
            <a:solidFill>
              <a:srgbClr val="996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6"/>
            <p:cNvSpPr>
              <a:spLocks/>
            </p:cNvSpPr>
            <p:nvPr/>
          </p:nvSpPr>
          <p:spPr bwMode="auto">
            <a:xfrm>
              <a:off x="5106988" y="2832101"/>
              <a:ext cx="168275" cy="263525"/>
            </a:xfrm>
            <a:custGeom>
              <a:avLst/>
              <a:gdLst>
                <a:gd name="T0" fmla="*/ 71 w 106"/>
                <a:gd name="T1" fmla="*/ 0 h 166"/>
                <a:gd name="T2" fmla="*/ 0 w 106"/>
                <a:gd name="T3" fmla="*/ 0 h 166"/>
                <a:gd name="T4" fmla="*/ 0 w 106"/>
                <a:gd name="T5" fmla="*/ 166 h 166"/>
                <a:gd name="T6" fmla="*/ 92 w 106"/>
                <a:gd name="T7" fmla="*/ 166 h 166"/>
                <a:gd name="T8" fmla="*/ 106 w 106"/>
                <a:gd name="T9" fmla="*/ 52 h 166"/>
                <a:gd name="T10" fmla="*/ 104 w 106"/>
                <a:gd name="T11" fmla="*/ 49 h 166"/>
                <a:gd name="T12" fmla="*/ 71 w 106"/>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06" h="166">
                  <a:moveTo>
                    <a:pt x="71" y="0"/>
                  </a:moveTo>
                  <a:lnTo>
                    <a:pt x="0" y="0"/>
                  </a:lnTo>
                  <a:lnTo>
                    <a:pt x="0" y="166"/>
                  </a:lnTo>
                  <a:lnTo>
                    <a:pt x="92" y="166"/>
                  </a:lnTo>
                  <a:lnTo>
                    <a:pt x="106" y="52"/>
                  </a:lnTo>
                  <a:lnTo>
                    <a:pt x="104" y="4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7"/>
            <p:cNvSpPr>
              <a:spLocks/>
            </p:cNvSpPr>
            <p:nvPr/>
          </p:nvSpPr>
          <p:spPr bwMode="auto">
            <a:xfrm>
              <a:off x="5294313" y="3405188"/>
              <a:ext cx="176213" cy="398463"/>
            </a:xfrm>
            <a:custGeom>
              <a:avLst/>
              <a:gdLst>
                <a:gd name="T0" fmla="*/ 0 w 47"/>
                <a:gd name="T1" fmla="*/ 106 h 106"/>
                <a:gd name="T2" fmla="*/ 1 w 47"/>
                <a:gd name="T3" fmla="*/ 106 h 106"/>
                <a:gd name="T4" fmla="*/ 47 w 47"/>
                <a:gd name="T5" fmla="*/ 89 h 106"/>
                <a:gd name="T6" fmla="*/ 47 w 47"/>
                <a:gd name="T7" fmla="*/ 0 h 106"/>
                <a:gd name="T8" fmla="*/ 0 w 47"/>
                <a:gd name="T9" fmla="*/ 0 h 106"/>
                <a:gd name="T10" fmla="*/ 0 w 47"/>
                <a:gd name="T11" fmla="*/ 106 h 106"/>
              </a:gdLst>
              <a:ahLst/>
              <a:cxnLst>
                <a:cxn ang="0">
                  <a:pos x="T0" y="T1"/>
                </a:cxn>
                <a:cxn ang="0">
                  <a:pos x="T2" y="T3"/>
                </a:cxn>
                <a:cxn ang="0">
                  <a:pos x="T4" y="T5"/>
                </a:cxn>
                <a:cxn ang="0">
                  <a:pos x="T6" y="T7"/>
                </a:cxn>
                <a:cxn ang="0">
                  <a:pos x="T8" y="T9"/>
                </a:cxn>
                <a:cxn ang="0">
                  <a:pos x="T10" y="T11"/>
                </a:cxn>
              </a:cxnLst>
              <a:rect l="0" t="0" r="r" b="b"/>
              <a:pathLst>
                <a:path w="47" h="106">
                  <a:moveTo>
                    <a:pt x="0" y="106"/>
                  </a:moveTo>
                  <a:cubicBezTo>
                    <a:pt x="1" y="106"/>
                    <a:pt x="1" y="106"/>
                    <a:pt x="1" y="106"/>
                  </a:cubicBezTo>
                  <a:cubicBezTo>
                    <a:pt x="26" y="106"/>
                    <a:pt x="47" y="98"/>
                    <a:pt x="47" y="89"/>
                  </a:cubicBezTo>
                  <a:cubicBezTo>
                    <a:pt x="47" y="0"/>
                    <a:pt x="47" y="0"/>
                    <a:pt x="47" y="0"/>
                  </a:cubicBezTo>
                  <a:cubicBezTo>
                    <a:pt x="0" y="0"/>
                    <a:pt x="0" y="0"/>
                    <a:pt x="0" y="0"/>
                  </a:cubicBezTo>
                  <a:lnTo>
                    <a:pt x="0" y="106"/>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8"/>
            <p:cNvSpPr>
              <a:spLocks/>
            </p:cNvSpPr>
            <p:nvPr/>
          </p:nvSpPr>
          <p:spPr bwMode="auto">
            <a:xfrm>
              <a:off x="5121275" y="3400426"/>
              <a:ext cx="176213" cy="403225"/>
            </a:xfrm>
            <a:custGeom>
              <a:avLst/>
              <a:gdLst>
                <a:gd name="T0" fmla="*/ 0 w 47"/>
                <a:gd name="T1" fmla="*/ 0 h 107"/>
                <a:gd name="T2" fmla="*/ 0 w 47"/>
                <a:gd name="T3" fmla="*/ 90 h 107"/>
                <a:gd name="T4" fmla="*/ 47 w 47"/>
                <a:gd name="T5" fmla="*/ 107 h 107"/>
                <a:gd name="T6" fmla="*/ 47 w 47"/>
                <a:gd name="T7" fmla="*/ 0 h 107"/>
                <a:gd name="T8" fmla="*/ 0 w 47"/>
                <a:gd name="T9" fmla="*/ 0 h 107"/>
              </a:gdLst>
              <a:ahLst/>
              <a:cxnLst>
                <a:cxn ang="0">
                  <a:pos x="T0" y="T1"/>
                </a:cxn>
                <a:cxn ang="0">
                  <a:pos x="T2" y="T3"/>
                </a:cxn>
                <a:cxn ang="0">
                  <a:pos x="T4" y="T5"/>
                </a:cxn>
                <a:cxn ang="0">
                  <a:pos x="T6" y="T7"/>
                </a:cxn>
                <a:cxn ang="0">
                  <a:pos x="T8" y="T9"/>
                </a:cxn>
              </a:cxnLst>
              <a:rect l="0" t="0" r="r" b="b"/>
              <a:pathLst>
                <a:path w="47" h="107">
                  <a:moveTo>
                    <a:pt x="0" y="0"/>
                  </a:moveTo>
                  <a:cubicBezTo>
                    <a:pt x="0" y="90"/>
                    <a:pt x="0" y="90"/>
                    <a:pt x="0" y="90"/>
                  </a:cubicBezTo>
                  <a:cubicBezTo>
                    <a:pt x="0" y="99"/>
                    <a:pt x="21" y="107"/>
                    <a:pt x="47" y="107"/>
                  </a:cubicBezTo>
                  <a:cubicBezTo>
                    <a:pt x="47" y="0"/>
                    <a:pt x="47" y="0"/>
                    <a:pt x="47" y="0"/>
                  </a:cubicBezTo>
                  <a:lnTo>
                    <a:pt x="0" y="0"/>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Oval 59"/>
            <p:cNvSpPr>
              <a:spLocks noChangeArrowheads="1"/>
            </p:cNvSpPr>
            <p:nvPr/>
          </p:nvSpPr>
          <p:spPr bwMode="auto">
            <a:xfrm>
              <a:off x="5121275" y="3340101"/>
              <a:ext cx="349250"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Oval 60"/>
            <p:cNvSpPr>
              <a:spLocks noChangeArrowheads="1"/>
            </p:cNvSpPr>
            <p:nvPr/>
          </p:nvSpPr>
          <p:spPr bwMode="auto">
            <a:xfrm>
              <a:off x="5159375" y="3355976"/>
              <a:ext cx="274638" cy="8255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61"/>
            <p:cNvSpPr>
              <a:spLocks/>
            </p:cNvSpPr>
            <p:nvPr/>
          </p:nvSpPr>
          <p:spPr bwMode="auto">
            <a:xfrm>
              <a:off x="5159375" y="3355976"/>
              <a:ext cx="274638" cy="66675"/>
            </a:xfrm>
            <a:custGeom>
              <a:avLst/>
              <a:gdLst>
                <a:gd name="T0" fmla="*/ 66 w 73"/>
                <a:gd name="T1" fmla="*/ 18 h 18"/>
                <a:gd name="T2" fmla="*/ 73 w 73"/>
                <a:gd name="T3" fmla="*/ 11 h 18"/>
                <a:gd name="T4" fmla="*/ 37 w 73"/>
                <a:gd name="T5" fmla="*/ 0 h 18"/>
                <a:gd name="T6" fmla="*/ 0 w 73"/>
                <a:gd name="T7" fmla="*/ 11 h 18"/>
                <a:gd name="T8" fmla="*/ 8 w 73"/>
                <a:gd name="T9" fmla="*/ 18 h 18"/>
                <a:gd name="T10" fmla="*/ 37 w 73"/>
                <a:gd name="T11" fmla="*/ 14 h 18"/>
                <a:gd name="T12" fmla="*/ 66 w 73"/>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3" h="18">
                  <a:moveTo>
                    <a:pt x="66" y="18"/>
                  </a:moveTo>
                  <a:cubicBezTo>
                    <a:pt x="71" y="16"/>
                    <a:pt x="73" y="14"/>
                    <a:pt x="73" y="11"/>
                  </a:cubicBezTo>
                  <a:cubicBezTo>
                    <a:pt x="73" y="5"/>
                    <a:pt x="57" y="0"/>
                    <a:pt x="37" y="0"/>
                  </a:cubicBezTo>
                  <a:cubicBezTo>
                    <a:pt x="17" y="0"/>
                    <a:pt x="0" y="5"/>
                    <a:pt x="0" y="11"/>
                  </a:cubicBezTo>
                  <a:cubicBezTo>
                    <a:pt x="0" y="14"/>
                    <a:pt x="3" y="16"/>
                    <a:pt x="8" y="18"/>
                  </a:cubicBezTo>
                  <a:cubicBezTo>
                    <a:pt x="15" y="16"/>
                    <a:pt x="25" y="14"/>
                    <a:pt x="37" y="14"/>
                  </a:cubicBezTo>
                  <a:cubicBezTo>
                    <a:pt x="49" y="14"/>
                    <a:pt x="59" y="16"/>
                    <a:pt x="66" y="18"/>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noEditPoints="1"/>
            </p:cNvSpPr>
            <p:nvPr/>
          </p:nvSpPr>
          <p:spPr bwMode="auto">
            <a:xfrm>
              <a:off x="6086475" y="2868613"/>
              <a:ext cx="1111250" cy="792163"/>
            </a:xfrm>
            <a:custGeom>
              <a:avLst/>
              <a:gdLst>
                <a:gd name="T0" fmla="*/ 242 w 296"/>
                <a:gd name="T1" fmla="*/ 210 h 210"/>
                <a:gd name="T2" fmla="*/ 249 w 296"/>
                <a:gd name="T3" fmla="*/ 209 h 210"/>
                <a:gd name="T4" fmla="*/ 268 w 296"/>
                <a:gd name="T5" fmla="*/ 194 h 210"/>
                <a:gd name="T6" fmla="*/ 287 w 296"/>
                <a:gd name="T7" fmla="*/ 164 h 210"/>
                <a:gd name="T8" fmla="*/ 287 w 296"/>
                <a:gd name="T9" fmla="*/ 164 h 210"/>
                <a:gd name="T10" fmla="*/ 296 w 296"/>
                <a:gd name="T11" fmla="*/ 157 h 210"/>
                <a:gd name="T12" fmla="*/ 288 w 296"/>
                <a:gd name="T13" fmla="*/ 118 h 210"/>
                <a:gd name="T14" fmla="*/ 288 w 296"/>
                <a:gd name="T15" fmla="*/ 118 h 210"/>
                <a:gd name="T16" fmla="*/ 296 w 296"/>
                <a:gd name="T17" fmla="*/ 94 h 210"/>
                <a:gd name="T18" fmla="*/ 296 w 296"/>
                <a:gd name="T19" fmla="*/ 86 h 210"/>
                <a:gd name="T20" fmla="*/ 288 w 296"/>
                <a:gd name="T21" fmla="*/ 54 h 210"/>
                <a:gd name="T22" fmla="*/ 295 w 296"/>
                <a:gd name="T23" fmla="*/ 46 h 210"/>
                <a:gd name="T24" fmla="*/ 293 w 296"/>
                <a:gd name="T25" fmla="*/ 38 h 210"/>
                <a:gd name="T26" fmla="*/ 275 w 296"/>
                <a:gd name="T27" fmla="*/ 22 h 210"/>
                <a:gd name="T28" fmla="*/ 242 w 296"/>
                <a:gd name="T29" fmla="*/ 8 h 210"/>
                <a:gd name="T30" fmla="*/ 242 w 296"/>
                <a:gd name="T31" fmla="*/ 8 h 210"/>
                <a:gd name="T32" fmla="*/ 219 w 296"/>
                <a:gd name="T33" fmla="*/ 0 h 210"/>
                <a:gd name="T34" fmla="*/ 211 w 296"/>
                <a:gd name="T35" fmla="*/ 0 h 210"/>
                <a:gd name="T36" fmla="*/ 187 w 296"/>
                <a:gd name="T37" fmla="*/ 8 h 210"/>
                <a:gd name="T38" fmla="*/ 148 w 296"/>
                <a:gd name="T39" fmla="*/ 8 h 210"/>
                <a:gd name="T40" fmla="*/ 148 w 296"/>
                <a:gd name="T41" fmla="*/ 8 h 210"/>
                <a:gd name="T42" fmla="*/ 124 w 296"/>
                <a:gd name="T43" fmla="*/ 0 h 210"/>
                <a:gd name="T44" fmla="*/ 117 w 296"/>
                <a:gd name="T45" fmla="*/ 0 h 210"/>
                <a:gd name="T46" fmla="*/ 93 w 296"/>
                <a:gd name="T47" fmla="*/ 8 h 210"/>
                <a:gd name="T48" fmla="*/ 54 w 296"/>
                <a:gd name="T49" fmla="*/ 8 h 210"/>
                <a:gd name="T50" fmla="*/ 54 w 296"/>
                <a:gd name="T51" fmla="*/ 8 h 210"/>
                <a:gd name="T52" fmla="*/ 29 w 296"/>
                <a:gd name="T53" fmla="*/ 6 h 210"/>
                <a:gd name="T54" fmla="*/ 22 w 296"/>
                <a:gd name="T55" fmla="*/ 10 h 210"/>
                <a:gd name="T56" fmla="*/ 13 w 296"/>
                <a:gd name="T57" fmla="*/ 33 h 210"/>
                <a:gd name="T58" fmla="*/ 8 w 296"/>
                <a:gd name="T59" fmla="*/ 70 h 210"/>
                <a:gd name="T60" fmla="*/ 0 w 296"/>
                <a:gd name="T61" fmla="*/ 54 h 210"/>
                <a:gd name="T62" fmla="*/ 8 w 296"/>
                <a:gd name="T63" fmla="*/ 78 h 210"/>
                <a:gd name="T64" fmla="*/ 8 w 296"/>
                <a:gd name="T65" fmla="*/ 117 h 210"/>
                <a:gd name="T66" fmla="*/ 8 w 296"/>
                <a:gd name="T67" fmla="*/ 117 h 210"/>
                <a:gd name="T68" fmla="*/ 0 w 296"/>
                <a:gd name="T69" fmla="*/ 140 h 210"/>
                <a:gd name="T70" fmla="*/ 8 w 296"/>
                <a:gd name="T71" fmla="*/ 148 h 210"/>
                <a:gd name="T72" fmla="*/ 8 w 296"/>
                <a:gd name="T73" fmla="*/ 163 h 210"/>
                <a:gd name="T74" fmla="*/ 10 w 296"/>
                <a:gd name="T75" fmla="*/ 188 h 210"/>
                <a:gd name="T76" fmla="*/ 15 w 296"/>
                <a:gd name="T77" fmla="*/ 194 h 210"/>
                <a:gd name="T78" fmla="*/ 53 w 296"/>
                <a:gd name="T79" fmla="*/ 202 h 210"/>
                <a:gd name="T80" fmla="*/ 53 w 296"/>
                <a:gd name="T81" fmla="*/ 210 h 210"/>
                <a:gd name="T82" fmla="*/ 61 w 296"/>
                <a:gd name="T83" fmla="*/ 210 h 210"/>
                <a:gd name="T84" fmla="*/ 85 w 296"/>
                <a:gd name="T85" fmla="*/ 202 h 210"/>
                <a:gd name="T86" fmla="*/ 124 w 296"/>
                <a:gd name="T87" fmla="*/ 202 h 210"/>
                <a:gd name="T88" fmla="*/ 124 w 296"/>
                <a:gd name="T89" fmla="*/ 202 h 210"/>
                <a:gd name="T90" fmla="*/ 148 w 296"/>
                <a:gd name="T91" fmla="*/ 210 h 210"/>
                <a:gd name="T92" fmla="*/ 156 w 296"/>
                <a:gd name="T93" fmla="*/ 210 h 210"/>
                <a:gd name="T94" fmla="*/ 179 w 296"/>
                <a:gd name="T95" fmla="*/ 202 h 210"/>
                <a:gd name="T96" fmla="*/ 218 w 296"/>
                <a:gd name="T97" fmla="*/ 202 h 210"/>
                <a:gd name="T98" fmla="*/ 218 w 296"/>
                <a:gd name="T99" fmla="*/ 20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 h="210">
                  <a:moveTo>
                    <a:pt x="242" y="202"/>
                  </a:moveTo>
                  <a:cubicBezTo>
                    <a:pt x="226" y="202"/>
                    <a:pt x="226" y="202"/>
                    <a:pt x="226" y="202"/>
                  </a:cubicBezTo>
                  <a:cubicBezTo>
                    <a:pt x="226" y="210"/>
                    <a:pt x="226" y="210"/>
                    <a:pt x="226" y="210"/>
                  </a:cubicBezTo>
                  <a:cubicBezTo>
                    <a:pt x="242" y="210"/>
                    <a:pt x="242" y="210"/>
                    <a:pt x="242" y="210"/>
                  </a:cubicBezTo>
                  <a:lnTo>
                    <a:pt x="242" y="202"/>
                  </a:lnTo>
                  <a:close/>
                  <a:moveTo>
                    <a:pt x="262" y="197"/>
                  </a:moveTo>
                  <a:cubicBezTo>
                    <a:pt x="258" y="199"/>
                    <a:pt x="253" y="201"/>
                    <a:pt x="248" y="202"/>
                  </a:cubicBezTo>
                  <a:cubicBezTo>
                    <a:pt x="249" y="209"/>
                    <a:pt x="249" y="209"/>
                    <a:pt x="249" y="209"/>
                  </a:cubicBezTo>
                  <a:cubicBezTo>
                    <a:pt x="255" y="209"/>
                    <a:pt x="260" y="207"/>
                    <a:pt x="265" y="205"/>
                  </a:cubicBezTo>
                  <a:cubicBezTo>
                    <a:pt x="262" y="197"/>
                    <a:pt x="262" y="197"/>
                    <a:pt x="262" y="197"/>
                  </a:cubicBezTo>
                  <a:close/>
                  <a:moveTo>
                    <a:pt x="278" y="184"/>
                  </a:moveTo>
                  <a:cubicBezTo>
                    <a:pt x="276" y="188"/>
                    <a:pt x="272" y="191"/>
                    <a:pt x="268" y="194"/>
                  </a:cubicBezTo>
                  <a:cubicBezTo>
                    <a:pt x="273" y="200"/>
                    <a:pt x="273" y="200"/>
                    <a:pt x="273" y="200"/>
                  </a:cubicBezTo>
                  <a:cubicBezTo>
                    <a:pt x="277" y="197"/>
                    <a:pt x="281" y="193"/>
                    <a:pt x="285" y="189"/>
                  </a:cubicBezTo>
                  <a:cubicBezTo>
                    <a:pt x="278" y="184"/>
                    <a:pt x="278" y="184"/>
                    <a:pt x="278" y="184"/>
                  </a:cubicBezTo>
                  <a:close/>
                  <a:moveTo>
                    <a:pt x="287" y="164"/>
                  </a:moveTo>
                  <a:cubicBezTo>
                    <a:pt x="286" y="169"/>
                    <a:pt x="285" y="173"/>
                    <a:pt x="282" y="178"/>
                  </a:cubicBezTo>
                  <a:cubicBezTo>
                    <a:pt x="289" y="181"/>
                    <a:pt x="289" y="181"/>
                    <a:pt x="289" y="181"/>
                  </a:cubicBezTo>
                  <a:cubicBezTo>
                    <a:pt x="292" y="176"/>
                    <a:pt x="294" y="171"/>
                    <a:pt x="295" y="165"/>
                  </a:cubicBezTo>
                  <a:cubicBezTo>
                    <a:pt x="287" y="164"/>
                    <a:pt x="287" y="164"/>
                    <a:pt x="287" y="164"/>
                  </a:cubicBezTo>
                  <a:close/>
                  <a:moveTo>
                    <a:pt x="288" y="141"/>
                  </a:moveTo>
                  <a:cubicBezTo>
                    <a:pt x="288" y="156"/>
                    <a:pt x="288" y="156"/>
                    <a:pt x="288" y="156"/>
                  </a:cubicBezTo>
                  <a:cubicBezTo>
                    <a:pt x="288" y="157"/>
                    <a:pt x="288" y="157"/>
                    <a:pt x="288" y="157"/>
                  </a:cubicBezTo>
                  <a:cubicBezTo>
                    <a:pt x="296" y="157"/>
                    <a:pt x="296" y="157"/>
                    <a:pt x="296" y="157"/>
                  </a:cubicBezTo>
                  <a:cubicBezTo>
                    <a:pt x="296" y="156"/>
                    <a:pt x="296" y="156"/>
                    <a:pt x="296" y="156"/>
                  </a:cubicBezTo>
                  <a:cubicBezTo>
                    <a:pt x="296" y="141"/>
                    <a:pt x="296" y="141"/>
                    <a:pt x="296" y="141"/>
                  </a:cubicBezTo>
                  <a:cubicBezTo>
                    <a:pt x="288" y="141"/>
                    <a:pt x="288" y="141"/>
                    <a:pt x="288" y="141"/>
                  </a:cubicBezTo>
                  <a:close/>
                  <a:moveTo>
                    <a:pt x="288" y="118"/>
                  </a:moveTo>
                  <a:cubicBezTo>
                    <a:pt x="288" y="133"/>
                    <a:pt x="288" y="133"/>
                    <a:pt x="288" y="133"/>
                  </a:cubicBezTo>
                  <a:cubicBezTo>
                    <a:pt x="296" y="133"/>
                    <a:pt x="296" y="133"/>
                    <a:pt x="296" y="133"/>
                  </a:cubicBezTo>
                  <a:cubicBezTo>
                    <a:pt x="296" y="118"/>
                    <a:pt x="296" y="118"/>
                    <a:pt x="296" y="118"/>
                  </a:cubicBezTo>
                  <a:lnTo>
                    <a:pt x="288" y="118"/>
                  </a:lnTo>
                  <a:close/>
                  <a:moveTo>
                    <a:pt x="288" y="94"/>
                  </a:moveTo>
                  <a:cubicBezTo>
                    <a:pt x="288" y="110"/>
                    <a:pt x="288" y="110"/>
                    <a:pt x="288" y="110"/>
                  </a:cubicBezTo>
                  <a:cubicBezTo>
                    <a:pt x="296" y="110"/>
                    <a:pt x="296" y="110"/>
                    <a:pt x="296" y="110"/>
                  </a:cubicBezTo>
                  <a:cubicBezTo>
                    <a:pt x="296" y="94"/>
                    <a:pt x="296" y="94"/>
                    <a:pt x="296" y="94"/>
                  </a:cubicBezTo>
                  <a:lnTo>
                    <a:pt x="288" y="94"/>
                  </a:lnTo>
                  <a:close/>
                  <a:moveTo>
                    <a:pt x="288" y="71"/>
                  </a:moveTo>
                  <a:cubicBezTo>
                    <a:pt x="288" y="86"/>
                    <a:pt x="288" y="86"/>
                    <a:pt x="288" y="86"/>
                  </a:cubicBezTo>
                  <a:cubicBezTo>
                    <a:pt x="296" y="86"/>
                    <a:pt x="296" y="86"/>
                    <a:pt x="296" y="86"/>
                  </a:cubicBezTo>
                  <a:cubicBezTo>
                    <a:pt x="296" y="71"/>
                    <a:pt x="296" y="71"/>
                    <a:pt x="296" y="71"/>
                  </a:cubicBezTo>
                  <a:lnTo>
                    <a:pt x="288" y="71"/>
                  </a:lnTo>
                  <a:close/>
                  <a:moveTo>
                    <a:pt x="287" y="48"/>
                  </a:moveTo>
                  <a:cubicBezTo>
                    <a:pt x="287" y="50"/>
                    <a:pt x="288" y="52"/>
                    <a:pt x="288" y="54"/>
                  </a:cubicBezTo>
                  <a:cubicBezTo>
                    <a:pt x="288" y="63"/>
                    <a:pt x="288" y="63"/>
                    <a:pt x="288" y="63"/>
                  </a:cubicBezTo>
                  <a:cubicBezTo>
                    <a:pt x="296" y="63"/>
                    <a:pt x="296" y="63"/>
                    <a:pt x="296" y="63"/>
                  </a:cubicBezTo>
                  <a:cubicBezTo>
                    <a:pt x="296" y="54"/>
                    <a:pt x="296" y="54"/>
                    <a:pt x="296" y="54"/>
                  </a:cubicBezTo>
                  <a:cubicBezTo>
                    <a:pt x="296" y="52"/>
                    <a:pt x="295" y="49"/>
                    <a:pt x="295" y="46"/>
                  </a:cubicBezTo>
                  <a:cubicBezTo>
                    <a:pt x="287" y="48"/>
                    <a:pt x="287" y="48"/>
                    <a:pt x="287" y="48"/>
                  </a:cubicBezTo>
                  <a:close/>
                  <a:moveTo>
                    <a:pt x="279" y="28"/>
                  </a:moveTo>
                  <a:cubicBezTo>
                    <a:pt x="282" y="32"/>
                    <a:pt x="284" y="36"/>
                    <a:pt x="286" y="41"/>
                  </a:cubicBezTo>
                  <a:cubicBezTo>
                    <a:pt x="293" y="38"/>
                    <a:pt x="293" y="38"/>
                    <a:pt x="293" y="38"/>
                  </a:cubicBezTo>
                  <a:cubicBezTo>
                    <a:pt x="291" y="33"/>
                    <a:pt x="289" y="28"/>
                    <a:pt x="286" y="23"/>
                  </a:cubicBezTo>
                  <a:cubicBezTo>
                    <a:pt x="279" y="28"/>
                    <a:pt x="279" y="28"/>
                    <a:pt x="279" y="28"/>
                  </a:cubicBezTo>
                  <a:close/>
                  <a:moveTo>
                    <a:pt x="263" y="14"/>
                  </a:moveTo>
                  <a:cubicBezTo>
                    <a:pt x="267" y="16"/>
                    <a:pt x="271" y="19"/>
                    <a:pt x="275" y="22"/>
                  </a:cubicBezTo>
                  <a:cubicBezTo>
                    <a:pt x="280" y="17"/>
                    <a:pt x="280" y="17"/>
                    <a:pt x="280" y="17"/>
                  </a:cubicBezTo>
                  <a:cubicBezTo>
                    <a:pt x="276" y="13"/>
                    <a:pt x="272" y="9"/>
                    <a:pt x="267" y="6"/>
                  </a:cubicBezTo>
                  <a:cubicBezTo>
                    <a:pt x="263" y="14"/>
                    <a:pt x="263" y="14"/>
                    <a:pt x="263" y="14"/>
                  </a:cubicBezTo>
                  <a:close/>
                  <a:moveTo>
                    <a:pt x="242" y="8"/>
                  </a:moveTo>
                  <a:cubicBezTo>
                    <a:pt x="247" y="8"/>
                    <a:pt x="252" y="9"/>
                    <a:pt x="256" y="11"/>
                  </a:cubicBezTo>
                  <a:cubicBezTo>
                    <a:pt x="259" y="3"/>
                    <a:pt x="259" y="3"/>
                    <a:pt x="259" y="3"/>
                  </a:cubicBezTo>
                  <a:cubicBezTo>
                    <a:pt x="254" y="1"/>
                    <a:pt x="248" y="0"/>
                    <a:pt x="242" y="0"/>
                  </a:cubicBezTo>
                  <a:cubicBezTo>
                    <a:pt x="242" y="8"/>
                    <a:pt x="242" y="8"/>
                    <a:pt x="242" y="8"/>
                  </a:cubicBezTo>
                  <a:close/>
                  <a:moveTo>
                    <a:pt x="219" y="8"/>
                  </a:moveTo>
                  <a:cubicBezTo>
                    <a:pt x="234" y="8"/>
                    <a:pt x="234" y="8"/>
                    <a:pt x="234" y="8"/>
                  </a:cubicBezTo>
                  <a:cubicBezTo>
                    <a:pt x="234" y="0"/>
                    <a:pt x="234" y="0"/>
                    <a:pt x="234" y="0"/>
                  </a:cubicBezTo>
                  <a:cubicBezTo>
                    <a:pt x="219" y="0"/>
                    <a:pt x="219" y="0"/>
                    <a:pt x="219" y="0"/>
                  </a:cubicBezTo>
                  <a:lnTo>
                    <a:pt x="219" y="8"/>
                  </a:lnTo>
                  <a:close/>
                  <a:moveTo>
                    <a:pt x="195" y="8"/>
                  </a:moveTo>
                  <a:cubicBezTo>
                    <a:pt x="211" y="8"/>
                    <a:pt x="211" y="8"/>
                    <a:pt x="211" y="8"/>
                  </a:cubicBezTo>
                  <a:cubicBezTo>
                    <a:pt x="211" y="0"/>
                    <a:pt x="211" y="0"/>
                    <a:pt x="211" y="0"/>
                  </a:cubicBezTo>
                  <a:cubicBezTo>
                    <a:pt x="195" y="0"/>
                    <a:pt x="195" y="0"/>
                    <a:pt x="195" y="0"/>
                  </a:cubicBezTo>
                  <a:lnTo>
                    <a:pt x="195" y="8"/>
                  </a:lnTo>
                  <a:close/>
                  <a:moveTo>
                    <a:pt x="172" y="8"/>
                  </a:moveTo>
                  <a:cubicBezTo>
                    <a:pt x="187" y="8"/>
                    <a:pt x="187" y="8"/>
                    <a:pt x="187" y="8"/>
                  </a:cubicBezTo>
                  <a:cubicBezTo>
                    <a:pt x="187" y="0"/>
                    <a:pt x="187" y="0"/>
                    <a:pt x="187" y="0"/>
                  </a:cubicBezTo>
                  <a:cubicBezTo>
                    <a:pt x="172" y="0"/>
                    <a:pt x="172" y="0"/>
                    <a:pt x="172" y="0"/>
                  </a:cubicBezTo>
                  <a:lnTo>
                    <a:pt x="172" y="8"/>
                  </a:lnTo>
                  <a:close/>
                  <a:moveTo>
                    <a:pt x="148" y="8"/>
                  </a:moveTo>
                  <a:cubicBezTo>
                    <a:pt x="164" y="8"/>
                    <a:pt x="164" y="8"/>
                    <a:pt x="164" y="8"/>
                  </a:cubicBezTo>
                  <a:cubicBezTo>
                    <a:pt x="164" y="0"/>
                    <a:pt x="164" y="0"/>
                    <a:pt x="164" y="0"/>
                  </a:cubicBezTo>
                  <a:cubicBezTo>
                    <a:pt x="148" y="0"/>
                    <a:pt x="148" y="0"/>
                    <a:pt x="148" y="0"/>
                  </a:cubicBezTo>
                  <a:lnTo>
                    <a:pt x="148" y="8"/>
                  </a:lnTo>
                  <a:close/>
                  <a:moveTo>
                    <a:pt x="124" y="8"/>
                  </a:moveTo>
                  <a:cubicBezTo>
                    <a:pt x="140" y="8"/>
                    <a:pt x="140" y="8"/>
                    <a:pt x="140" y="8"/>
                  </a:cubicBezTo>
                  <a:cubicBezTo>
                    <a:pt x="140" y="0"/>
                    <a:pt x="140" y="0"/>
                    <a:pt x="140" y="0"/>
                  </a:cubicBezTo>
                  <a:cubicBezTo>
                    <a:pt x="124" y="0"/>
                    <a:pt x="124" y="0"/>
                    <a:pt x="124" y="0"/>
                  </a:cubicBezTo>
                  <a:lnTo>
                    <a:pt x="124" y="8"/>
                  </a:lnTo>
                  <a:close/>
                  <a:moveTo>
                    <a:pt x="101" y="8"/>
                  </a:moveTo>
                  <a:cubicBezTo>
                    <a:pt x="117" y="8"/>
                    <a:pt x="117" y="8"/>
                    <a:pt x="117" y="8"/>
                  </a:cubicBezTo>
                  <a:cubicBezTo>
                    <a:pt x="117" y="0"/>
                    <a:pt x="117" y="0"/>
                    <a:pt x="117" y="0"/>
                  </a:cubicBezTo>
                  <a:cubicBezTo>
                    <a:pt x="101" y="0"/>
                    <a:pt x="101" y="0"/>
                    <a:pt x="101" y="0"/>
                  </a:cubicBezTo>
                  <a:lnTo>
                    <a:pt x="101" y="8"/>
                  </a:lnTo>
                  <a:close/>
                  <a:moveTo>
                    <a:pt x="77" y="8"/>
                  </a:moveTo>
                  <a:cubicBezTo>
                    <a:pt x="93" y="8"/>
                    <a:pt x="93" y="8"/>
                    <a:pt x="93" y="8"/>
                  </a:cubicBezTo>
                  <a:cubicBezTo>
                    <a:pt x="93" y="0"/>
                    <a:pt x="93" y="0"/>
                    <a:pt x="93" y="0"/>
                  </a:cubicBezTo>
                  <a:cubicBezTo>
                    <a:pt x="77" y="0"/>
                    <a:pt x="77" y="0"/>
                    <a:pt x="77" y="0"/>
                  </a:cubicBezTo>
                  <a:lnTo>
                    <a:pt x="77" y="8"/>
                  </a:lnTo>
                  <a:close/>
                  <a:moveTo>
                    <a:pt x="54" y="8"/>
                  </a:moveTo>
                  <a:cubicBezTo>
                    <a:pt x="69" y="8"/>
                    <a:pt x="69" y="8"/>
                    <a:pt x="69" y="8"/>
                  </a:cubicBezTo>
                  <a:cubicBezTo>
                    <a:pt x="69" y="0"/>
                    <a:pt x="69" y="0"/>
                    <a:pt x="69" y="0"/>
                  </a:cubicBezTo>
                  <a:cubicBezTo>
                    <a:pt x="54" y="0"/>
                    <a:pt x="54" y="0"/>
                    <a:pt x="54" y="0"/>
                  </a:cubicBezTo>
                  <a:lnTo>
                    <a:pt x="54" y="8"/>
                  </a:lnTo>
                  <a:close/>
                  <a:moveTo>
                    <a:pt x="33" y="13"/>
                  </a:moveTo>
                  <a:cubicBezTo>
                    <a:pt x="37" y="11"/>
                    <a:pt x="42" y="10"/>
                    <a:pt x="47" y="9"/>
                  </a:cubicBezTo>
                  <a:cubicBezTo>
                    <a:pt x="45" y="1"/>
                    <a:pt x="45" y="1"/>
                    <a:pt x="45" y="1"/>
                  </a:cubicBezTo>
                  <a:cubicBezTo>
                    <a:pt x="40" y="2"/>
                    <a:pt x="34" y="4"/>
                    <a:pt x="29" y="6"/>
                  </a:cubicBezTo>
                  <a:lnTo>
                    <a:pt x="33" y="13"/>
                  </a:lnTo>
                  <a:close/>
                  <a:moveTo>
                    <a:pt x="16" y="27"/>
                  </a:moveTo>
                  <a:cubicBezTo>
                    <a:pt x="19" y="23"/>
                    <a:pt x="23" y="20"/>
                    <a:pt x="27" y="17"/>
                  </a:cubicBezTo>
                  <a:cubicBezTo>
                    <a:pt x="22" y="10"/>
                    <a:pt x="22" y="10"/>
                    <a:pt x="22" y="10"/>
                  </a:cubicBezTo>
                  <a:cubicBezTo>
                    <a:pt x="17" y="14"/>
                    <a:pt x="13" y="18"/>
                    <a:pt x="10" y="22"/>
                  </a:cubicBezTo>
                  <a:lnTo>
                    <a:pt x="16" y="27"/>
                  </a:lnTo>
                  <a:close/>
                  <a:moveTo>
                    <a:pt x="8" y="47"/>
                  </a:moveTo>
                  <a:cubicBezTo>
                    <a:pt x="9" y="42"/>
                    <a:pt x="10" y="37"/>
                    <a:pt x="13" y="33"/>
                  </a:cubicBezTo>
                  <a:cubicBezTo>
                    <a:pt x="6" y="30"/>
                    <a:pt x="6" y="30"/>
                    <a:pt x="6" y="30"/>
                  </a:cubicBezTo>
                  <a:cubicBezTo>
                    <a:pt x="3" y="34"/>
                    <a:pt x="1" y="40"/>
                    <a:pt x="0" y="46"/>
                  </a:cubicBezTo>
                  <a:cubicBezTo>
                    <a:pt x="8" y="47"/>
                    <a:pt x="8" y="47"/>
                    <a:pt x="8" y="47"/>
                  </a:cubicBezTo>
                  <a:close/>
                  <a:moveTo>
                    <a:pt x="8" y="70"/>
                  </a:moveTo>
                  <a:cubicBezTo>
                    <a:pt x="8" y="54"/>
                    <a:pt x="8" y="54"/>
                    <a:pt x="8" y="54"/>
                  </a:cubicBezTo>
                  <a:cubicBezTo>
                    <a:pt x="8" y="54"/>
                    <a:pt x="8" y="54"/>
                    <a:pt x="8" y="54"/>
                  </a:cubicBezTo>
                  <a:cubicBezTo>
                    <a:pt x="0" y="54"/>
                    <a:pt x="0" y="54"/>
                    <a:pt x="0" y="54"/>
                  </a:cubicBezTo>
                  <a:cubicBezTo>
                    <a:pt x="0" y="54"/>
                    <a:pt x="0" y="54"/>
                    <a:pt x="0" y="54"/>
                  </a:cubicBezTo>
                  <a:cubicBezTo>
                    <a:pt x="0" y="70"/>
                    <a:pt x="0" y="70"/>
                    <a:pt x="0" y="70"/>
                  </a:cubicBezTo>
                  <a:cubicBezTo>
                    <a:pt x="8" y="70"/>
                    <a:pt x="8" y="70"/>
                    <a:pt x="8" y="70"/>
                  </a:cubicBezTo>
                  <a:close/>
                  <a:moveTo>
                    <a:pt x="8" y="93"/>
                  </a:moveTo>
                  <a:cubicBezTo>
                    <a:pt x="8" y="78"/>
                    <a:pt x="8" y="78"/>
                    <a:pt x="8" y="78"/>
                  </a:cubicBezTo>
                  <a:cubicBezTo>
                    <a:pt x="0" y="78"/>
                    <a:pt x="0" y="78"/>
                    <a:pt x="0" y="78"/>
                  </a:cubicBezTo>
                  <a:cubicBezTo>
                    <a:pt x="0" y="93"/>
                    <a:pt x="0" y="93"/>
                    <a:pt x="0" y="93"/>
                  </a:cubicBezTo>
                  <a:lnTo>
                    <a:pt x="8" y="93"/>
                  </a:lnTo>
                  <a:close/>
                  <a:moveTo>
                    <a:pt x="8" y="117"/>
                  </a:moveTo>
                  <a:cubicBezTo>
                    <a:pt x="8" y="101"/>
                    <a:pt x="8" y="101"/>
                    <a:pt x="8" y="101"/>
                  </a:cubicBezTo>
                  <a:cubicBezTo>
                    <a:pt x="0" y="101"/>
                    <a:pt x="0" y="101"/>
                    <a:pt x="0" y="101"/>
                  </a:cubicBezTo>
                  <a:cubicBezTo>
                    <a:pt x="0" y="117"/>
                    <a:pt x="0" y="117"/>
                    <a:pt x="0" y="117"/>
                  </a:cubicBezTo>
                  <a:lnTo>
                    <a:pt x="8" y="117"/>
                  </a:lnTo>
                  <a:close/>
                  <a:moveTo>
                    <a:pt x="8" y="140"/>
                  </a:moveTo>
                  <a:cubicBezTo>
                    <a:pt x="8" y="125"/>
                    <a:pt x="8" y="125"/>
                    <a:pt x="8" y="125"/>
                  </a:cubicBezTo>
                  <a:cubicBezTo>
                    <a:pt x="0" y="125"/>
                    <a:pt x="0" y="125"/>
                    <a:pt x="0" y="125"/>
                  </a:cubicBezTo>
                  <a:cubicBezTo>
                    <a:pt x="0" y="140"/>
                    <a:pt x="0" y="140"/>
                    <a:pt x="0" y="140"/>
                  </a:cubicBezTo>
                  <a:lnTo>
                    <a:pt x="8" y="140"/>
                  </a:lnTo>
                  <a:close/>
                  <a:moveTo>
                    <a:pt x="8" y="163"/>
                  </a:moveTo>
                  <a:cubicBezTo>
                    <a:pt x="8" y="161"/>
                    <a:pt x="8" y="159"/>
                    <a:pt x="8" y="156"/>
                  </a:cubicBezTo>
                  <a:cubicBezTo>
                    <a:pt x="8" y="148"/>
                    <a:pt x="8" y="148"/>
                    <a:pt x="8" y="148"/>
                  </a:cubicBezTo>
                  <a:cubicBezTo>
                    <a:pt x="0" y="148"/>
                    <a:pt x="0" y="148"/>
                    <a:pt x="0" y="148"/>
                  </a:cubicBezTo>
                  <a:cubicBezTo>
                    <a:pt x="0" y="156"/>
                    <a:pt x="0" y="156"/>
                    <a:pt x="0" y="156"/>
                  </a:cubicBezTo>
                  <a:cubicBezTo>
                    <a:pt x="0" y="159"/>
                    <a:pt x="0" y="162"/>
                    <a:pt x="0" y="164"/>
                  </a:cubicBezTo>
                  <a:cubicBezTo>
                    <a:pt x="8" y="163"/>
                    <a:pt x="8" y="163"/>
                    <a:pt x="8" y="163"/>
                  </a:cubicBezTo>
                  <a:close/>
                  <a:moveTo>
                    <a:pt x="16" y="183"/>
                  </a:moveTo>
                  <a:cubicBezTo>
                    <a:pt x="13" y="179"/>
                    <a:pt x="11" y="175"/>
                    <a:pt x="10" y="170"/>
                  </a:cubicBezTo>
                  <a:cubicBezTo>
                    <a:pt x="2" y="173"/>
                    <a:pt x="2" y="173"/>
                    <a:pt x="2" y="173"/>
                  </a:cubicBezTo>
                  <a:cubicBezTo>
                    <a:pt x="4" y="178"/>
                    <a:pt x="6" y="183"/>
                    <a:pt x="10" y="188"/>
                  </a:cubicBezTo>
                  <a:cubicBezTo>
                    <a:pt x="16" y="183"/>
                    <a:pt x="16" y="183"/>
                    <a:pt x="16" y="183"/>
                  </a:cubicBezTo>
                  <a:close/>
                  <a:moveTo>
                    <a:pt x="33" y="197"/>
                  </a:moveTo>
                  <a:cubicBezTo>
                    <a:pt x="28" y="195"/>
                    <a:pt x="24" y="192"/>
                    <a:pt x="21" y="189"/>
                  </a:cubicBezTo>
                  <a:cubicBezTo>
                    <a:pt x="15" y="194"/>
                    <a:pt x="15" y="194"/>
                    <a:pt x="15" y="194"/>
                  </a:cubicBezTo>
                  <a:cubicBezTo>
                    <a:pt x="19" y="198"/>
                    <a:pt x="24" y="202"/>
                    <a:pt x="29" y="204"/>
                  </a:cubicBezTo>
                  <a:cubicBezTo>
                    <a:pt x="33" y="197"/>
                    <a:pt x="33" y="197"/>
                    <a:pt x="33" y="197"/>
                  </a:cubicBezTo>
                  <a:close/>
                  <a:moveTo>
                    <a:pt x="53" y="202"/>
                  </a:moveTo>
                  <a:cubicBezTo>
                    <a:pt x="53" y="202"/>
                    <a:pt x="53" y="202"/>
                    <a:pt x="53" y="202"/>
                  </a:cubicBezTo>
                  <a:cubicBezTo>
                    <a:pt x="48" y="202"/>
                    <a:pt x="44" y="201"/>
                    <a:pt x="39" y="200"/>
                  </a:cubicBezTo>
                  <a:cubicBezTo>
                    <a:pt x="37" y="207"/>
                    <a:pt x="37" y="207"/>
                    <a:pt x="37" y="207"/>
                  </a:cubicBezTo>
                  <a:cubicBezTo>
                    <a:pt x="42" y="209"/>
                    <a:pt x="48" y="210"/>
                    <a:pt x="53" y="210"/>
                  </a:cubicBezTo>
                  <a:cubicBezTo>
                    <a:pt x="53" y="210"/>
                    <a:pt x="53" y="210"/>
                    <a:pt x="53" y="210"/>
                  </a:cubicBezTo>
                  <a:cubicBezTo>
                    <a:pt x="53" y="202"/>
                    <a:pt x="53" y="202"/>
                    <a:pt x="53" y="202"/>
                  </a:cubicBezTo>
                  <a:close/>
                  <a:moveTo>
                    <a:pt x="77" y="202"/>
                  </a:moveTo>
                  <a:cubicBezTo>
                    <a:pt x="61" y="202"/>
                    <a:pt x="61" y="202"/>
                    <a:pt x="61" y="202"/>
                  </a:cubicBezTo>
                  <a:cubicBezTo>
                    <a:pt x="61" y="210"/>
                    <a:pt x="61" y="210"/>
                    <a:pt x="61" y="210"/>
                  </a:cubicBezTo>
                  <a:cubicBezTo>
                    <a:pt x="77" y="210"/>
                    <a:pt x="77" y="210"/>
                    <a:pt x="77" y="210"/>
                  </a:cubicBezTo>
                  <a:lnTo>
                    <a:pt x="77" y="202"/>
                  </a:lnTo>
                  <a:close/>
                  <a:moveTo>
                    <a:pt x="101" y="202"/>
                  </a:moveTo>
                  <a:cubicBezTo>
                    <a:pt x="85" y="202"/>
                    <a:pt x="85" y="202"/>
                    <a:pt x="85" y="202"/>
                  </a:cubicBezTo>
                  <a:cubicBezTo>
                    <a:pt x="85" y="210"/>
                    <a:pt x="85" y="210"/>
                    <a:pt x="85" y="210"/>
                  </a:cubicBezTo>
                  <a:cubicBezTo>
                    <a:pt x="101" y="210"/>
                    <a:pt x="101" y="210"/>
                    <a:pt x="101" y="210"/>
                  </a:cubicBezTo>
                  <a:lnTo>
                    <a:pt x="101" y="202"/>
                  </a:lnTo>
                  <a:close/>
                  <a:moveTo>
                    <a:pt x="124" y="202"/>
                  </a:moveTo>
                  <a:cubicBezTo>
                    <a:pt x="108" y="202"/>
                    <a:pt x="108" y="202"/>
                    <a:pt x="108" y="202"/>
                  </a:cubicBezTo>
                  <a:cubicBezTo>
                    <a:pt x="108" y="210"/>
                    <a:pt x="108" y="210"/>
                    <a:pt x="108" y="210"/>
                  </a:cubicBezTo>
                  <a:cubicBezTo>
                    <a:pt x="124" y="210"/>
                    <a:pt x="124" y="210"/>
                    <a:pt x="124" y="210"/>
                  </a:cubicBezTo>
                  <a:lnTo>
                    <a:pt x="124" y="202"/>
                  </a:lnTo>
                  <a:close/>
                  <a:moveTo>
                    <a:pt x="148" y="202"/>
                  </a:moveTo>
                  <a:cubicBezTo>
                    <a:pt x="132" y="202"/>
                    <a:pt x="132" y="202"/>
                    <a:pt x="132" y="202"/>
                  </a:cubicBezTo>
                  <a:cubicBezTo>
                    <a:pt x="132" y="210"/>
                    <a:pt x="132" y="210"/>
                    <a:pt x="132" y="210"/>
                  </a:cubicBezTo>
                  <a:cubicBezTo>
                    <a:pt x="148" y="210"/>
                    <a:pt x="148" y="210"/>
                    <a:pt x="148" y="210"/>
                  </a:cubicBezTo>
                  <a:lnTo>
                    <a:pt x="148" y="202"/>
                  </a:lnTo>
                  <a:close/>
                  <a:moveTo>
                    <a:pt x="171" y="202"/>
                  </a:moveTo>
                  <a:cubicBezTo>
                    <a:pt x="156" y="202"/>
                    <a:pt x="156" y="202"/>
                    <a:pt x="156" y="202"/>
                  </a:cubicBezTo>
                  <a:cubicBezTo>
                    <a:pt x="156" y="210"/>
                    <a:pt x="156" y="210"/>
                    <a:pt x="156" y="210"/>
                  </a:cubicBezTo>
                  <a:cubicBezTo>
                    <a:pt x="171" y="210"/>
                    <a:pt x="171" y="210"/>
                    <a:pt x="171" y="210"/>
                  </a:cubicBezTo>
                  <a:lnTo>
                    <a:pt x="171" y="202"/>
                  </a:lnTo>
                  <a:close/>
                  <a:moveTo>
                    <a:pt x="195" y="202"/>
                  </a:moveTo>
                  <a:cubicBezTo>
                    <a:pt x="179" y="202"/>
                    <a:pt x="179" y="202"/>
                    <a:pt x="179" y="202"/>
                  </a:cubicBezTo>
                  <a:cubicBezTo>
                    <a:pt x="179" y="210"/>
                    <a:pt x="179" y="210"/>
                    <a:pt x="179" y="210"/>
                  </a:cubicBezTo>
                  <a:cubicBezTo>
                    <a:pt x="195" y="210"/>
                    <a:pt x="195" y="210"/>
                    <a:pt x="195" y="210"/>
                  </a:cubicBezTo>
                  <a:lnTo>
                    <a:pt x="195" y="202"/>
                  </a:lnTo>
                  <a:close/>
                  <a:moveTo>
                    <a:pt x="218" y="202"/>
                  </a:moveTo>
                  <a:cubicBezTo>
                    <a:pt x="203" y="202"/>
                    <a:pt x="203" y="202"/>
                    <a:pt x="203" y="202"/>
                  </a:cubicBezTo>
                  <a:cubicBezTo>
                    <a:pt x="203" y="210"/>
                    <a:pt x="203" y="210"/>
                    <a:pt x="203" y="210"/>
                  </a:cubicBezTo>
                  <a:cubicBezTo>
                    <a:pt x="218" y="210"/>
                    <a:pt x="218" y="210"/>
                    <a:pt x="218" y="210"/>
                  </a:cubicBezTo>
                  <a:lnTo>
                    <a:pt x="218" y="202"/>
                  </a:lnTo>
                  <a:close/>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94"/>
            <p:cNvSpPr>
              <a:spLocks/>
            </p:cNvSpPr>
            <p:nvPr/>
          </p:nvSpPr>
          <p:spPr bwMode="auto">
            <a:xfrm>
              <a:off x="6386513" y="3024188"/>
              <a:ext cx="511175" cy="485775"/>
            </a:xfrm>
            <a:custGeom>
              <a:avLst/>
              <a:gdLst>
                <a:gd name="T0" fmla="*/ 161 w 322"/>
                <a:gd name="T1" fmla="*/ 254 h 306"/>
                <a:gd name="T2" fmla="*/ 62 w 322"/>
                <a:gd name="T3" fmla="*/ 306 h 306"/>
                <a:gd name="T4" fmla="*/ 81 w 322"/>
                <a:gd name="T5" fmla="*/ 194 h 306"/>
                <a:gd name="T6" fmla="*/ 0 w 322"/>
                <a:gd name="T7" fmla="*/ 116 h 306"/>
                <a:gd name="T8" fmla="*/ 112 w 322"/>
                <a:gd name="T9" fmla="*/ 99 h 306"/>
                <a:gd name="T10" fmla="*/ 161 w 322"/>
                <a:gd name="T11" fmla="*/ 0 h 306"/>
                <a:gd name="T12" fmla="*/ 211 w 322"/>
                <a:gd name="T13" fmla="*/ 99 h 306"/>
                <a:gd name="T14" fmla="*/ 322 w 322"/>
                <a:gd name="T15" fmla="*/ 116 h 306"/>
                <a:gd name="T16" fmla="*/ 242 w 322"/>
                <a:gd name="T17" fmla="*/ 194 h 306"/>
                <a:gd name="T18" fmla="*/ 261 w 322"/>
                <a:gd name="T19" fmla="*/ 306 h 306"/>
                <a:gd name="T20" fmla="*/ 161 w 322"/>
                <a:gd name="T21" fmla="*/ 2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2" h="306">
                  <a:moveTo>
                    <a:pt x="161" y="254"/>
                  </a:moveTo>
                  <a:lnTo>
                    <a:pt x="62" y="306"/>
                  </a:lnTo>
                  <a:lnTo>
                    <a:pt x="81" y="194"/>
                  </a:lnTo>
                  <a:lnTo>
                    <a:pt x="0" y="116"/>
                  </a:lnTo>
                  <a:lnTo>
                    <a:pt x="112" y="99"/>
                  </a:lnTo>
                  <a:lnTo>
                    <a:pt x="161" y="0"/>
                  </a:lnTo>
                  <a:lnTo>
                    <a:pt x="211" y="99"/>
                  </a:lnTo>
                  <a:lnTo>
                    <a:pt x="322" y="116"/>
                  </a:lnTo>
                  <a:lnTo>
                    <a:pt x="242" y="194"/>
                  </a:lnTo>
                  <a:lnTo>
                    <a:pt x="261" y="306"/>
                  </a:lnTo>
                  <a:lnTo>
                    <a:pt x="161" y="254"/>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95"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96"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a:t>
            </a:r>
            <a:r>
              <a:rPr lang="en-US" err="1">
                <a:gradFill>
                  <a:gsLst>
                    <a:gs pos="1250">
                      <a:srgbClr val="0078D7"/>
                    </a:gs>
                    <a:gs pos="99000">
                      <a:srgbClr val="0078D7"/>
                    </a:gs>
                  </a:gsLst>
                  <a:lin ang="5400000" scaled="0"/>
                </a:gradFill>
                <a:latin typeface="Segoe UI Light"/>
              </a:rPr>
              <a:t>Serverless</a:t>
            </a:r>
            <a:r>
              <a:rPr lang="en-US">
                <a:gradFill>
                  <a:gsLst>
                    <a:gs pos="1250">
                      <a:srgbClr val="0078D7"/>
                    </a:gs>
                    <a:gs pos="99000">
                      <a:srgbClr val="0078D7"/>
                    </a:gs>
                  </a:gsLst>
                  <a:lin ang="5400000" scaled="0"/>
                </a:gradFill>
                <a:latin typeface="Segoe UI Light"/>
              </a:rPr>
              <a:t> Web Applications architectures</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321162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962150" y="2163763"/>
            <a:ext cx="826770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 name="Group 1"/>
          <p:cNvGrpSpPr/>
          <p:nvPr/>
        </p:nvGrpSpPr>
        <p:grpSpPr>
          <a:xfrm>
            <a:off x="1965325" y="2155826"/>
            <a:ext cx="1957388" cy="2576512"/>
            <a:chOff x="1965325" y="2155826"/>
            <a:chExt cx="1957388" cy="2576512"/>
          </a:xfrm>
        </p:grpSpPr>
        <p:sp>
          <p:nvSpPr>
            <p:cNvPr id="5" name="Rectangle 5"/>
            <p:cNvSpPr>
              <a:spLocks noChangeArrowheads="1"/>
            </p:cNvSpPr>
            <p:nvPr/>
          </p:nvSpPr>
          <p:spPr bwMode="auto">
            <a:xfrm>
              <a:off x="1965325" y="4208463"/>
              <a:ext cx="1430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Photo taken and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1970088" y="4427538"/>
              <a:ext cx="2730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W</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2127250" y="4427538"/>
              <a:ext cx="1254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ebHook called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Freeform 8"/>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9"/>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0"/>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1"/>
            <p:cNvSpPr>
              <a:spLocks noEditPoints="1"/>
            </p:cNvSpPr>
            <p:nvPr/>
          </p:nvSpPr>
          <p:spPr bwMode="auto">
            <a:xfrm>
              <a:off x="3516313"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2"/>
            <p:cNvSpPr>
              <a:spLocks/>
            </p:cNvSpPr>
            <p:nvPr/>
          </p:nvSpPr>
          <p:spPr bwMode="auto">
            <a:xfrm>
              <a:off x="3790950"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1"/>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32"/>
            <p:cNvSpPr>
              <a:spLocks noChangeArrowheads="1"/>
            </p:cNvSpPr>
            <p:nvPr/>
          </p:nvSpPr>
          <p:spPr bwMode="auto">
            <a:xfrm>
              <a:off x="2247900" y="2894013"/>
              <a:ext cx="674688" cy="7953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33"/>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4"/>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Oval 35"/>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6"/>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7"/>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9"/>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0"/>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Rectangle 43"/>
            <p:cNvSpPr>
              <a:spLocks noChangeArrowheads="1"/>
            </p:cNvSpPr>
            <p:nvPr/>
          </p:nvSpPr>
          <p:spPr bwMode="auto">
            <a:xfrm>
              <a:off x="2705100" y="3432176"/>
              <a:ext cx="706438" cy="569913"/>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Rectangle 44"/>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5"/>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2762250" y="3492501"/>
              <a:ext cx="592138" cy="4524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8"/>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49"/>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0"/>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5" name="Group 114"/>
          <p:cNvGrpSpPr/>
          <p:nvPr/>
        </p:nvGrpSpPr>
        <p:grpSpPr>
          <a:xfrm>
            <a:off x="4038600" y="2630488"/>
            <a:ext cx="3006725" cy="2019300"/>
            <a:chOff x="4038600" y="2630488"/>
            <a:chExt cx="3006725" cy="2019300"/>
          </a:xfrm>
        </p:grpSpPr>
        <p:sp>
          <p:nvSpPr>
            <p:cNvPr id="21" name="Freeform 21"/>
            <p:cNvSpPr>
              <a:spLocks/>
            </p:cNvSpPr>
            <p:nvPr/>
          </p:nvSpPr>
          <p:spPr bwMode="auto">
            <a:xfrm>
              <a:off x="4511675"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4038600"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4230688" y="2646363"/>
              <a:ext cx="330200" cy="636588"/>
            </a:xfrm>
            <a:custGeom>
              <a:avLst/>
              <a:gdLst>
                <a:gd name="T0" fmla="*/ 205 w 208"/>
                <a:gd name="T1" fmla="*/ 0 h 401"/>
                <a:gd name="T2" fmla="*/ 73 w 208"/>
                <a:gd name="T3" fmla="*/ 0 h 401"/>
                <a:gd name="T4" fmla="*/ 0 w 208"/>
                <a:gd name="T5" fmla="*/ 201 h 401"/>
                <a:gd name="T6" fmla="*/ 87 w 208"/>
                <a:gd name="T7" fmla="*/ 201 h 401"/>
                <a:gd name="T8" fmla="*/ 21 w 208"/>
                <a:gd name="T9" fmla="*/ 401 h 401"/>
                <a:gd name="T10" fmla="*/ 208 w 208"/>
                <a:gd name="T11" fmla="*/ 135 h 401"/>
                <a:gd name="T12" fmla="*/ 115 w 208"/>
                <a:gd name="T13" fmla="*/ 135 h 401"/>
                <a:gd name="T14" fmla="*/ 205 w 208"/>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401">
                  <a:moveTo>
                    <a:pt x="205" y="0"/>
                  </a:moveTo>
                  <a:lnTo>
                    <a:pt x="73" y="0"/>
                  </a:lnTo>
                  <a:lnTo>
                    <a:pt x="0" y="201"/>
                  </a:lnTo>
                  <a:lnTo>
                    <a:pt x="87" y="201"/>
                  </a:lnTo>
                  <a:lnTo>
                    <a:pt x="21" y="401"/>
                  </a:lnTo>
                  <a:lnTo>
                    <a:pt x="208" y="135"/>
                  </a:lnTo>
                  <a:lnTo>
                    <a:pt x="115" y="135"/>
                  </a:lnTo>
                  <a:lnTo>
                    <a:pt x="20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6"/>
            <p:cNvSpPr>
              <a:spLocks/>
            </p:cNvSpPr>
            <p:nvPr/>
          </p:nvSpPr>
          <p:spPr bwMode="auto">
            <a:xfrm>
              <a:off x="4264025"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Rectangle 27"/>
            <p:cNvSpPr>
              <a:spLocks noChangeArrowheads="1"/>
            </p:cNvSpPr>
            <p:nvPr/>
          </p:nvSpPr>
          <p:spPr bwMode="auto">
            <a:xfrm>
              <a:off x="4732338" y="4344988"/>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8" name="Rectangle 28"/>
            <p:cNvSpPr>
              <a:spLocks noChangeArrowheads="1"/>
            </p:cNvSpPr>
            <p:nvPr/>
          </p:nvSpPr>
          <p:spPr bwMode="auto">
            <a:xfrm>
              <a:off x="4976813"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5033963" y="4344988"/>
              <a:ext cx="15382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es in blob storage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0" name="Freeform 30"/>
            <p:cNvSpPr>
              <a:spLocks noEditPoints="1"/>
            </p:cNvSpPr>
            <p:nvPr/>
          </p:nvSpPr>
          <p:spPr bwMode="auto">
            <a:xfrm>
              <a:off x="4064000" y="2630488"/>
              <a:ext cx="2981325" cy="1657350"/>
            </a:xfrm>
            <a:custGeom>
              <a:avLst/>
              <a:gdLst>
                <a:gd name="T0" fmla="*/ 162 w 794"/>
                <a:gd name="T1" fmla="*/ 6 h 440"/>
                <a:gd name="T2" fmla="*/ 200 w 794"/>
                <a:gd name="T3" fmla="*/ 8 h 440"/>
                <a:gd name="T4" fmla="*/ 223 w 794"/>
                <a:gd name="T5" fmla="*/ 8 h 440"/>
                <a:gd name="T6" fmla="*/ 269 w 794"/>
                <a:gd name="T7" fmla="*/ 0 h 440"/>
                <a:gd name="T8" fmla="*/ 276 w 794"/>
                <a:gd name="T9" fmla="*/ 8 h 440"/>
                <a:gd name="T10" fmla="*/ 314 w 794"/>
                <a:gd name="T11" fmla="*/ 0 h 440"/>
                <a:gd name="T12" fmla="*/ 345 w 794"/>
                <a:gd name="T13" fmla="*/ 0 h 440"/>
                <a:gd name="T14" fmla="*/ 383 w 794"/>
                <a:gd name="T15" fmla="*/ 8 h 440"/>
                <a:gd name="T16" fmla="*/ 428 w 794"/>
                <a:gd name="T17" fmla="*/ 0 h 440"/>
                <a:gd name="T18" fmla="*/ 436 w 794"/>
                <a:gd name="T19" fmla="*/ 8 h 440"/>
                <a:gd name="T20" fmla="*/ 474 w 794"/>
                <a:gd name="T21" fmla="*/ 0 h 440"/>
                <a:gd name="T22" fmla="*/ 504 w 794"/>
                <a:gd name="T23" fmla="*/ 0 h 440"/>
                <a:gd name="T24" fmla="*/ 543 w 794"/>
                <a:gd name="T25" fmla="*/ 8 h 440"/>
                <a:gd name="T26" fmla="*/ 588 w 794"/>
                <a:gd name="T27" fmla="*/ 0 h 440"/>
                <a:gd name="T28" fmla="*/ 588 w 794"/>
                <a:gd name="T29" fmla="*/ 0 h 440"/>
                <a:gd name="T30" fmla="*/ 619 w 794"/>
                <a:gd name="T31" fmla="*/ 4 h 440"/>
                <a:gd name="T32" fmla="*/ 653 w 794"/>
                <a:gd name="T33" fmla="*/ 22 h 440"/>
                <a:gd name="T34" fmla="*/ 697 w 794"/>
                <a:gd name="T35" fmla="*/ 36 h 440"/>
                <a:gd name="T36" fmla="*/ 699 w 794"/>
                <a:gd name="T37" fmla="*/ 46 h 440"/>
                <a:gd name="T38" fmla="*/ 733 w 794"/>
                <a:gd name="T39" fmla="*/ 65 h 440"/>
                <a:gd name="T40" fmla="*/ 753 w 794"/>
                <a:gd name="T41" fmla="*/ 89 h 440"/>
                <a:gd name="T42" fmla="*/ 766 w 794"/>
                <a:gd name="T43" fmla="*/ 126 h 440"/>
                <a:gd name="T44" fmla="*/ 788 w 794"/>
                <a:gd name="T45" fmla="*/ 166 h 440"/>
                <a:gd name="T46" fmla="*/ 782 w 794"/>
                <a:gd name="T47" fmla="*/ 175 h 440"/>
                <a:gd name="T48" fmla="*/ 794 w 794"/>
                <a:gd name="T49" fmla="*/ 212 h 440"/>
                <a:gd name="T50" fmla="*/ 786 w 794"/>
                <a:gd name="T51" fmla="*/ 235 h 440"/>
                <a:gd name="T52" fmla="*/ 791 w 794"/>
                <a:gd name="T53" fmla="*/ 258 h 440"/>
                <a:gd name="T54" fmla="*/ 784 w 794"/>
                <a:gd name="T55" fmla="*/ 288 h 440"/>
                <a:gd name="T56" fmla="*/ 769 w 794"/>
                <a:gd name="T57" fmla="*/ 307 h 440"/>
                <a:gd name="T58" fmla="*/ 758 w 794"/>
                <a:gd name="T59" fmla="*/ 344 h 440"/>
                <a:gd name="T60" fmla="*/ 739 w 794"/>
                <a:gd name="T61" fmla="*/ 369 h 440"/>
                <a:gd name="T62" fmla="*/ 706 w 794"/>
                <a:gd name="T63" fmla="*/ 389 h 440"/>
                <a:gd name="T64" fmla="*/ 671 w 794"/>
                <a:gd name="T65" fmla="*/ 419 h 440"/>
                <a:gd name="T66" fmla="*/ 664 w 794"/>
                <a:gd name="T67" fmla="*/ 422 h 440"/>
                <a:gd name="T68" fmla="*/ 625 w 794"/>
                <a:gd name="T69" fmla="*/ 427 h 440"/>
                <a:gd name="T70" fmla="*/ 604 w 794"/>
                <a:gd name="T71" fmla="*/ 438 h 440"/>
                <a:gd name="T72" fmla="*/ 558 w 794"/>
                <a:gd name="T73" fmla="*/ 440 h 440"/>
                <a:gd name="T74" fmla="*/ 550 w 794"/>
                <a:gd name="T75" fmla="*/ 432 h 440"/>
                <a:gd name="T76" fmla="*/ 512 w 794"/>
                <a:gd name="T77" fmla="*/ 440 h 440"/>
                <a:gd name="T78" fmla="*/ 482 w 794"/>
                <a:gd name="T79" fmla="*/ 440 h 440"/>
                <a:gd name="T80" fmla="*/ 444 w 794"/>
                <a:gd name="T81" fmla="*/ 432 h 440"/>
                <a:gd name="T82" fmla="*/ 398 w 794"/>
                <a:gd name="T83" fmla="*/ 440 h 440"/>
                <a:gd name="T84" fmla="*/ 391 w 794"/>
                <a:gd name="T85" fmla="*/ 432 h 440"/>
                <a:gd name="T86" fmla="*/ 353 w 794"/>
                <a:gd name="T87" fmla="*/ 440 h 440"/>
                <a:gd name="T88" fmla="*/ 322 w 794"/>
                <a:gd name="T89" fmla="*/ 440 h 440"/>
                <a:gd name="T90" fmla="*/ 284 w 794"/>
                <a:gd name="T91" fmla="*/ 432 h 440"/>
                <a:gd name="T92" fmla="*/ 238 w 794"/>
                <a:gd name="T93" fmla="*/ 440 h 440"/>
                <a:gd name="T94" fmla="*/ 231 w 794"/>
                <a:gd name="T95" fmla="*/ 432 h 440"/>
                <a:gd name="T96" fmla="*/ 192 w 794"/>
                <a:gd name="T97" fmla="*/ 439 h 440"/>
                <a:gd name="T98" fmla="*/ 147 w 794"/>
                <a:gd name="T99" fmla="*/ 429 h 440"/>
                <a:gd name="T100" fmla="*/ 142 w 794"/>
                <a:gd name="T101" fmla="*/ 419 h 440"/>
                <a:gd name="T102" fmla="*/ 105 w 794"/>
                <a:gd name="T103" fmla="*/ 410 h 440"/>
                <a:gd name="T104" fmla="*/ 79 w 794"/>
                <a:gd name="T105" fmla="*/ 392 h 440"/>
                <a:gd name="T106" fmla="*/ 68 w 794"/>
                <a:gd name="T107" fmla="*/ 371 h 440"/>
                <a:gd name="T108" fmla="*/ 44 w 794"/>
                <a:gd name="T109" fmla="*/ 342 h 440"/>
                <a:gd name="T110" fmla="*/ 15 w 794"/>
                <a:gd name="T111" fmla="*/ 306 h 440"/>
                <a:gd name="T112" fmla="*/ 20 w 794"/>
                <a:gd name="T113" fmla="*/ 296 h 440"/>
                <a:gd name="T114" fmla="*/ 10 w 794"/>
                <a:gd name="T115" fmla="*/ 260 h 440"/>
                <a:gd name="T116" fmla="*/ 0 w 794"/>
                <a:gd name="T117" fmla="*/ 215 h 440"/>
                <a:gd name="T118" fmla="*/ 1 w 794"/>
                <a:gd name="T119" fmla="*/ 192 h 440"/>
                <a:gd name="T120" fmla="*/ 10 w 794"/>
                <a:gd name="T121" fmla="*/ 185 h 440"/>
                <a:gd name="T122" fmla="*/ 18 w 794"/>
                <a:gd name="T123" fmla="*/ 14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40">
                  <a:moveTo>
                    <a:pt x="154" y="9"/>
                  </a:moveTo>
                  <a:cubicBezTo>
                    <a:pt x="152" y="9"/>
                    <a:pt x="150" y="10"/>
                    <a:pt x="148" y="10"/>
                  </a:cubicBezTo>
                  <a:cubicBezTo>
                    <a:pt x="151" y="18"/>
                    <a:pt x="151" y="18"/>
                    <a:pt x="151" y="18"/>
                  </a:cubicBezTo>
                  <a:cubicBezTo>
                    <a:pt x="153" y="17"/>
                    <a:pt x="155" y="17"/>
                    <a:pt x="156" y="16"/>
                  </a:cubicBezTo>
                  <a:cubicBezTo>
                    <a:pt x="154" y="9"/>
                    <a:pt x="154" y="9"/>
                    <a:pt x="154" y="9"/>
                  </a:cubicBezTo>
                  <a:moveTo>
                    <a:pt x="177" y="3"/>
                  </a:moveTo>
                  <a:cubicBezTo>
                    <a:pt x="172" y="4"/>
                    <a:pt x="167" y="5"/>
                    <a:pt x="162" y="6"/>
                  </a:cubicBezTo>
                  <a:cubicBezTo>
                    <a:pt x="164" y="14"/>
                    <a:pt x="164" y="14"/>
                    <a:pt x="164" y="14"/>
                  </a:cubicBezTo>
                  <a:cubicBezTo>
                    <a:pt x="168" y="13"/>
                    <a:pt x="173" y="12"/>
                    <a:pt x="178" y="11"/>
                  </a:cubicBezTo>
                  <a:cubicBezTo>
                    <a:pt x="177" y="3"/>
                    <a:pt x="177" y="3"/>
                    <a:pt x="177" y="3"/>
                  </a:cubicBezTo>
                  <a:moveTo>
                    <a:pt x="200" y="0"/>
                  </a:moveTo>
                  <a:cubicBezTo>
                    <a:pt x="195" y="1"/>
                    <a:pt x="190" y="1"/>
                    <a:pt x="184" y="2"/>
                  </a:cubicBezTo>
                  <a:cubicBezTo>
                    <a:pt x="186" y="10"/>
                    <a:pt x="186" y="10"/>
                    <a:pt x="186" y="10"/>
                  </a:cubicBezTo>
                  <a:cubicBezTo>
                    <a:pt x="190" y="9"/>
                    <a:pt x="195" y="9"/>
                    <a:pt x="200" y="8"/>
                  </a:cubicBezTo>
                  <a:cubicBezTo>
                    <a:pt x="200" y="0"/>
                    <a:pt x="200" y="0"/>
                    <a:pt x="200" y="0"/>
                  </a:cubicBezTo>
                  <a:moveTo>
                    <a:pt x="223" y="0"/>
                  </a:moveTo>
                  <a:cubicBezTo>
                    <a:pt x="214" y="0"/>
                    <a:pt x="214" y="0"/>
                    <a:pt x="214" y="0"/>
                  </a:cubicBezTo>
                  <a:cubicBezTo>
                    <a:pt x="212" y="0"/>
                    <a:pt x="210" y="0"/>
                    <a:pt x="208" y="0"/>
                  </a:cubicBezTo>
                  <a:cubicBezTo>
                    <a:pt x="208" y="8"/>
                    <a:pt x="208" y="8"/>
                    <a:pt x="208" y="8"/>
                  </a:cubicBezTo>
                  <a:cubicBezTo>
                    <a:pt x="210" y="8"/>
                    <a:pt x="212" y="8"/>
                    <a:pt x="214" y="8"/>
                  </a:cubicBezTo>
                  <a:cubicBezTo>
                    <a:pt x="223" y="8"/>
                    <a:pt x="223" y="8"/>
                    <a:pt x="223" y="8"/>
                  </a:cubicBezTo>
                  <a:cubicBezTo>
                    <a:pt x="223" y="0"/>
                    <a:pt x="223" y="0"/>
                    <a:pt x="223" y="0"/>
                  </a:cubicBezTo>
                  <a:moveTo>
                    <a:pt x="246" y="0"/>
                  </a:moveTo>
                  <a:cubicBezTo>
                    <a:pt x="231" y="0"/>
                    <a:pt x="231" y="0"/>
                    <a:pt x="231" y="0"/>
                  </a:cubicBezTo>
                  <a:cubicBezTo>
                    <a:pt x="231" y="8"/>
                    <a:pt x="231" y="8"/>
                    <a:pt x="231" y="8"/>
                  </a:cubicBezTo>
                  <a:cubicBezTo>
                    <a:pt x="246" y="8"/>
                    <a:pt x="246" y="8"/>
                    <a:pt x="246" y="8"/>
                  </a:cubicBezTo>
                  <a:cubicBezTo>
                    <a:pt x="246" y="0"/>
                    <a:pt x="246" y="0"/>
                    <a:pt x="246" y="0"/>
                  </a:cubicBezTo>
                  <a:moveTo>
                    <a:pt x="269" y="0"/>
                  </a:moveTo>
                  <a:cubicBezTo>
                    <a:pt x="253" y="0"/>
                    <a:pt x="253" y="0"/>
                    <a:pt x="253" y="0"/>
                  </a:cubicBezTo>
                  <a:cubicBezTo>
                    <a:pt x="253" y="8"/>
                    <a:pt x="253" y="8"/>
                    <a:pt x="253" y="8"/>
                  </a:cubicBezTo>
                  <a:cubicBezTo>
                    <a:pt x="269" y="8"/>
                    <a:pt x="269" y="8"/>
                    <a:pt x="269" y="8"/>
                  </a:cubicBezTo>
                  <a:cubicBezTo>
                    <a:pt x="269" y="0"/>
                    <a:pt x="269" y="0"/>
                    <a:pt x="269" y="0"/>
                  </a:cubicBezTo>
                  <a:moveTo>
                    <a:pt x="291" y="0"/>
                  </a:moveTo>
                  <a:cubicBezTo>
                    <a:pt x="276" y="0"/>
                    <a:pt x="276" y="0"/>
                    <a:pt x="276" y="0"/>
                  </a:cubicBezTo>
                  <a:cubicBezTo>
                    <a:pt x="276" y="8"/>
                    <a:pt x="276" y="8"/>
                    <a:pt x="276" y="8"/>
                  </a:cubicBezTo>
                  <a:cubicBezTo>
                    <a:pt x="291" y="8"/>
                    <a:pt x="291" y="8"/>
                    <a:pt x="291" y="8"/>
                  </a:cubicBezTo>
                  <a:cubicBezTo>
                    <a:pt x="291" y="0"/>
                    <a:pt x="291" y="0"/>
                    <a:pt x="291" y="0"/>
                  </a:cubicBezTo>
                  <a:moveTo>
                    <a:pt x="314" y="0"/>
                  </a:moveTo>
                  <a:cubicBezTo>
                    <a:pt x="299" y="0"/>
                    <a:pt x="299" y="0"/>
                    <a:pt x="299" y="0"/>
                  </a:cubicBezTo>
                  <a:cubicBezTo>
                    <a:pt x="299" y="8"/>
                    <a:pt x="299" y="8"/>
                    <a:pt x="299" y="8"/>
                  </a:cubicBezTo>
                  <a:cubicBezTo>
                    <a:pt x="314" y="8"/>
                    <a:pt x="314" y="8"/>
                    <a:pt x="314" y="8"/>
                  </a:cubicBezTo>
                  <a:cubicBezTo>
                    <a:pt x="314" y="0"/>
                    <a:pt x="314" y="0"/>
                    <a:pt x="314" y="0"/>
                  </a:cubicBezTo>
                  <a:moveTo>
                    <a:pt x="337" y="0"/>
                  </a:moveTo>
                  <a:cubicBezTo>
                    <a:pt x="322" y="0"/>
                    <a:pt x="322" y="0"/>
                    <a:pt x="322" y="0"/>
                  </a:cubicBezTo>
                  <a:cubicBezTo>
                    <a:pt x="322" y="8"/>
                    <a:pt x="322" y="8"/>
                    <a:pt x="322" y="8"/>
                  </a:cubicBezTo>
                  <a:cubicBezTo>
                    <a:pt x="337" y="8"/>
                    <a:pt x="337" y="8"/>
                    <a:pt x="337" y="8"/>
                  </a:cubicBezTo>
                  <a:cubicBezTo>
                    <a:pt x="337" y="0"/>
                    <a:pt x="337" y="0"/>
                    <a:pt x="337" y="0"/>
                  </a:cubicBezTo>
                  <a:moveTo>
                    <a:pt x="360" y="0"/>
                  </a:moveTo>
                  <a:cubicBezTo>
                    <a:pt x="345" y="0"/>
                    <a:pt x="345" y="0"/>
                    <a:pt x="345" y="0"/>
                  </a:cubicBezTo>
                  <a:cubicBezTo>
                    <a:pt x="345" y="8"/>
                    <a:pt x="345" y="8"/>
                    <a:pt x="345" y="8"/>
                  </a:cubicBezTo>
                  <a:cubicBezTo>
                    <a:pt x="360" y="8"/>
                    <a:pt x="360" y="8"/>
                    <a:pt x="360" y="8"/>
                  </a:cubicBezTo>
                  <a:cubicBezTo>
                    <a:pt x="360" y="0"/>
                    <a:pt x="360" y="0"/>
                    <a:pt x="360" y="0"/>
                  </a:cubicBezTo>
                  <a:moveTo>
                    <a:pt x="383" y="0"/>
                  </a:moveTo>
                  <a:cubicBezTo>
                    <a:pt x="368" y="0"/>
                    <a:pt x="368" y="0"/>
                    <a:pt x="368" y="0"/>
                  </a:cubicBezTo>
                  <a:cubicBezTo>
                    <a:pt x="368" y="8"/>
                    <a:pt x="368" y="8"/>
                    <a:pt x="368" y="8"/>
                  </a:cubicBezTo>
                  <a:cubicBezTo>
                    <a:pt x="383" y="8"/>
                    <a:pt x="383" y="8"/>
                    <a:pt x="383" y="8"/>
                  </a:cubicBezTo>
                  <a:cubicBezTo>
                    <a:pt x="383" y="0"/>
                    <a:pt x="383" y="0"/>
                    <a:pt x="383" y="0"/>
                  </a:cubicBezTo>
                  <a:moveTo>
                    <a:pt x="406" y="0"/>
                  </a:moveTo>
                  <a:cubicBezTo>
                    <a:pt x="390" y="0"/>
                    <a:pt x="390" y="0"/>
                    <a:pt x="390" y="0"/>
                  </a:cubicBezTo>
                  <a:cubicBezTo>
                    <a:pt x="390" y="8"/>
                    <a:pt x="390" y="8"/>
                    <a:pt x="390" y="8"/>
                  </a:cubicBezTo>
                  <a:cubicBezTo>
                    <a:pt x="406" y="8"/>
                    <a:pt x="406" y="8"/>
                    <a:pt x="406" y="8"/>
                  </a:cubicBezTo>
                  <a:cubicBezTo>
                    <a:pt x="406" y="0"/>
                    <a:pt x="406" y="0"/>
                    <a:pt x="406" y="0"/>
                  </a:cubicBezTo>
                  <a:moveTo>
                    <a:pt x="428" y="0"/>
                  </a:moveTo>
                  <a:cubicBezTo>
                    <a:pt x="413" y="0"/>
                    <a:pt x="413" y="0"/>
                    <a:pt x="413" y="0"/>
                  </a:cubicBezTo>
                  <a:cubicBezTo>
                    <a:pt x="413" y="8"/>
                    <a:pt x="413" y="8"/>
                    <a:pt x="413" y="8"/>
                  </a:cubicBezTo>
                  <a:cubicBezTo>
                    <a:pt x="428" y="8"/>
                    <a:pt x="428" y="8"/>
                    <a:pt x="428" y="8"/>
                  </a:cubicBezTo>
                  <a:cubicBezTo>
                    <a:pt x="428" y="0"/>
                    <a:pt x="428" y="0"/>
                    <a:pt x="428" y="0"/>
                  </a:cubicBezTo>
                  <a:moveTo>
                    <a:pt x="451" y="0"/>
                  </a:moveTo>
                  <a:cubicBezTo>
                    <a:pt x="436" y="0"/>
                    <a:pt x="436" y="0"/>
                    <a:pt x="436" y="0"/>
                  </a:cubicBezTo>
                  <a:cubicBezTo>
                    <a:pt x="436" y="8"/>
                    <a:pt x="436" y="8"/>
                    <a:pt x="436" y="8"/>
                  </a:cubicBezTo>
                  <a:cubicBezTo>
                    <a:pt x="451" y="8"/>
                    <a:pt x="451" y="8"/>
                    <a:pt x="451" y="8"/>
                  </a:cubicBezTo>
                  <a:cubicBezTo>
                    <a:pt x="451" y="0"/>
                    <a:pt x="451" y="0"/>
                    <a:pt x="451" y="0"/>
                  </a:cubicBezTo>
                  <a:moveTo>
                    <a:pt x="474" y="0"/>
                  </a:moveTo>
                  <a:cubicBezTo>
                    <a:pt x="459" y="0"/>
                    <a:pt x="459" y="0"/>
                    <a:pt x="459" y="0"/>
                  </a:cubicBezTo>
                  <a:cubicBezTo>
                    <a:pt x="459" y="8"/>
                    <a:pt x="459" y="8"/>
                    <a:pt x="459" y="8"/>
                  </a:cubicBezTo>
                  <a:cubicBezTo>
                    <a:pt x="474" y="8"/>
                    <a:pt x="474" y="8"/>
                    <a:pt x="474" y="8"/>
                  </a:cubicBezTo>
                  <a:cubicBezTo>
                    <a:pt x="474" y="0"/>
                    <a:pt x="474" y="0"/>
                    <a:pt x="474" y="0"/>
                  </a:cubicBezTo>
                  <a:moveTo>
                    <a:pt x="497" y="0"/>
                  </a:moveTo>
                  <a:cubicBezTo>
                    <a:pt x="482" y="0"/>
                    <a:pt x="482" y="0"/>
                    <a:pt x="482" y="0"/>
                  </a:cubicBezTo>
                  <a:cubicBezTo>
                    <a:pt x="482" y="8"/>
                    <a:pt x="482" y="8"/>
                    <a:pt x="482" y="8"/>
                  </a:cubicBezTo>
                  <a:cubicBezTo>
                    <a:pt x="497" y="8"/>
                    <a:pt x="497" y="8"/>
                    <a:pt x="497" y="8"/>
                  </a:cubicBezTo>
                  <a:cubicBezTo>
                    <a:pt x="497" y="0"/>
                    <a:pt x="497" y="0"/>
                    <a:pt x="497" y="0"/>
                  </a:cubicBezTo>
                  <a:moveTo>
                    <a:pt x="520" y="0"/>
                  </a:moveTo>
                  <a:cubicBezTo>
                    <a:pt x="504" y="0"/>
                    <a:pt x="504" y="0"/>
                    <a:pt x="504" y="0"/>
                  </a:cubicBezTo>
                  <a:cubicBezTo>
                    <a:pt x="504" y="8"/>
                    <a:pt x="504" y="8"/>
                    <a:pt x="504" y="8"/>
                  </a:cubicBezTo>
                  <a:cubicBezTo>
                    <a:pt x="520" y="8"/>
                    <a:pt x="520" y="8"/>
                    <a:pt x="520" y="8"/>
                  </a:cubicBezTo>
                  <a:cubicBezTo>
                    <a:pt x="520" y="0"/>
                    <a:pt x="520" y="0"/>
                    <a:pt x="520" y="0"/>
                  </a:cubicBezTo>
                  <a:moveTo>
                    <a:pt x="543" y="0"/>
                  </a:moveTo>
                  <a:cubicBezTo>
                    <a:pt x="527" y="0"/>
                    <a:pt x="527" y="0"/>
                    <a:pt x="527" y="0"/>
                  </a:cubicBezTo>
                  <a:cubicBezTo>
                    <a:pt x="527" y="8"/>
                    <a:pt x="527" y="8"/>
                    <a:pt x="527" y="8"/>
                  </a:cubicBezTo>
                  <a:cubicBezTo>
                    <a:pt x="543" y="8"/>
                    <a:pt x="543" y="8"/>
                    <a:pt x="543" y="8"/>
                  </a:cubicBezTo>
                  <a:cubicBezTo>
                    <a:pt x="543" y="0"/>
                    <a:pt x="543" y="0"/>
                    <a:pt x="543" y="0"/>
                  </a:cubicBezTo>
                  <a:moveTo>
                    <a:pt x="565" y="0"/>
                  </a:moveTo>
                  <a:cubicBezTo>
                    <a:pt x="550" y="0"/>
                    <a:pt x="550" y="0"/>
                    <a:pt x="550" y="0"/>
                  </a:cubicBezTo>
                  <a:cubicBezTo>
                    <a:pt x="550" y="8"/>
                    <a:pt x="550" y="8"/>
                    <a:pt x="550" y="8"/>
                  </a:cubicBezTo>
                  <a:cubicBezTo>
                    <a:pt x="565" y="8"/>
                    <a:pt x="565" y="8"/>
                    <a:pt x="565" y="8"/>
                  </a:cubicBezTo>
                  <a:cubicBezTo>
                    <a:pt x="565" y="0"/>
                    <a:pt x="565" y="0"/>
                    <a:pt x="565" y="0"/>
                  </a:cubicBezTo>
                  <a:moveTo>
                    <a:pt x="588" y="0"/>
                  </a:moveTo>
                  <a:cubicBezTo>
                    <a:pt x="585" y="0"/>
                    <a:pt x="583" y="0"/>
                    <a:pt x="580" y="0"/>
                  </a:cubicBezTo>
                  <a:cubicBezTo>
                    <a:pt x="573" y="0"/>
                    <a:pt x="573" y="0"/>
                    <a:pt x="573" y="0"/>
                  </a:cubicBezTo>
                  <a:cubicBezTo>
                    <a:pt x="573" y="8"/>
                    <a:pt x="573" y="8"/>
                    <a:pt x="573" y="8"/>
                  </a:cubicBezTo>
                  <a:cubicBezTo>
                    <a:pt x="580" y="8"/>
                    <a:pt x="580" y="8"/>
                    <a:pt x="580" y="8"/>
                  </a:cubicBezTo>
                  <a:cubicBezTo>
                    <a:pt x="582" y="8"/>
                    <a:pt x="585" y="8"/>
                    <a:pt x="588" y="8"/>
                  </a:cubicBezTo>
                  <a:cubicBezTo>
                    <a:pt x="588" y="0"/>
                    <a:pt x="588" y="0"/>
                    <a:pt x="588" y="0"/>
                  </a:cubicBezTo>
                  <a:cubicBezTo>
                    <a:pt x="588" y="0"/>
                    <a:pt x="588" y="0"/>
                    <a:pt x="588" y="0"/>
                  </a:cubicBezTo>
                  <a:moveTo>
                    <a:pt x="611" y="2"/>
                  </a:moveTo>
                  <a:cubicBezTo>
                    <a:pt x="606" y="2"/>
                    <a:pt x="601" y="1"/>
                    <a:pt x="596" y="1"/>
                  </a:cubicBezTo>
                  <a:cubicBezTo>
                    <a:pt x="595" y="8"/>
                    <a:pt x="595" y="8"/>
                    <a:pt x="595" y="8"/>
                  </a:cubicBezTo>
                  <a:cubicBezTo>
                    <a:pt x="600" y="9"/>
                    <a:pt x="605" y="9"/>
                    <a:pt x="610" y="10"/>
                  </a:cubicBezTo>
                  <a:cubicBezTo>
                    <a:pt x="611" y="2"/>
                    <a:pt x="611" y="2"/>
                    <a:pt x="611" y="2"/>
                  </a:cubicBezTo>
                  <a:moveTo>
                    <a:pt x="634" y="7"/>
                  </a:moveTo>
                  <a:cubicBezTo>
                    <a:pt x="629" y="6"/>
                    <a:pt x="624" y="5"/>
                    <a:pt x="619" y="4"/>
                  </a:cubicBezTo>
                  <a:cubicBezTo>
                    <a:pt x="618" y="11"/>
                    <a:pt x="618" y="11"/>
                    <a:pt x="618" y="11"/>
                  </a:cubicBezTo>
                  <a:cubicBezTo>
                    <a:pt x="623" y="12"/>
                    <a:pt x="627" y="13"/>
                    <a:pt x="632" y="15"/>
                  </a:cubicBezTo>
                  <a:cubicBezTo>
                    <a:pt x="634" y="7"/>
                    <a:pt x="634" y="7"/>
                    <a:pt x="634" y="7"/>
                  </a:cubicBezTo>
                  <a:moveTo>
                    <a:pt x="656" y="14"/>
                  </a:moveTo>
                  <a:cubicBezTo>
                    <a:pt x="651" y="12"/>
                    <a:pt x="647" y="11"/>
                    <a:pt x="642" y="9"/>
                  </a:cubicBezTo>
                  <a:cubicBezTo>
                    <a:pt x="639" y="17"/>
                    <a:pt x="639" y="17"/>
                    <a:pt x="639" y="17"/>
                  </a:cubicBezTo>
                  <a:cubicBezTo>
                    <a:pt x="644" y="18"/>
                    <a:pt x="649" y="20"/>
                    <a:pt x="653" y="22"/>
                  </a:cubicBezTo>
                  <a:cubicBezTo>
                    <a:pt x="656" y="14"/>
                    <a:pt x="656" y="14"/>
                    <a:pt x="656" y="14"/>
                  </a:cubicBezTo>
                  <a:moveTo>
                    <a:pt x="677" y="24"/>
                  </a:moveTo>
                  <a:cubicBezTo>
                    <a:pt x="673" y="21"/>
                    <a:pt x="668" y="19"/>
                    <a:pt x="663" y="17"/>
                  </a:cubicBezTo>
                  <a:cubicBezTo>
                    <a:pt x="660" y="24"/>
                    <a:pt x="660" y="24"/>
                    <a:pt x="660" y="24"/>
                  </a:cubicBezTo>
                  <a:cubicBezTo>
                    <a:pt x="665" y="26"/>
                    <a:pt x="669" y="28"/>
                    <a:pt x="674" y="31"/>
                  </a:cubicBezTo>
                  <a:cubicBezTo>
                    <a:pt x="677" y="24"/>
                    <a:pt x="677" y="24"/>
                    <a:pt x="677" y="24"/>
                  </a:cubicBezTo>
                  <a:moveTo>
                    <a:pt x="697" y="36"/>
                  </a:moveTo>
                  <a:cubicBezTo>
                    <a:pt x="693" y="33"/>
                    <a:pt x="689" y="30"/>
                    <a:pt x="684" y="27"/>
                  </a:cubicBezTo>
                  <a:cubicBezTo>
                    <a:pt x="680" y="34"/>
                    <a:pt x="680" y="34"/>
                    <a:pt x="680" y="34"/>
                  </a:cubicBezTo>
                  <a:cubicBezTo>
                    <a:pt x="685" y="37"/>
                    <a:pt x="689" y="39"/>
                    <a:pt x="693" y="42"/>
                  </a:cubicBezTo>
                  <a:cubicBezTo>
                    <a:pt x="697" y="36"/>
                    <a:pt x="697" y="36"/>
                    <a:pt x="697" y="36"/>
                  </a:cubicBezTo>
                  <a:moveTo>
                    <a:pt x="716" y="49"/>
                  </a:moveTo>
                  <a:cubicBezTo>
                    <a:pt x="712" y="46"/>
                    <a:pt x="708" y="43"/>
                    <a:pt x="704" y="40"/>
                  </a:cubicBezTo>
                  <a:cubicBezTo>
                    <a:pt x="699" y="46"/>
                    <a:pt x="699" y="46"/>
                    <a:pt x="699" y="46"/>
                  </a:cubicBezTo>
                  <a:cubicBezTo>
                    <a:pt x="703" y="49"/>
                    <a:pt x="707" y="52"/>
                    <a:pt x="711" y="55"/>
                  </a:cubicBezTo>
                  <a:cubicBezTo>
                    <a:pt x="716" y="49"/>
                    <a:pt x="716" y="49"/>
                    <a:pt x="716" y="49"/>
                  </a:cubicBezTo>
                  <a:moveTo>
                    <a:pt x="733" y="65"/>
                  </a:moveTo>
                  <a:cubicBezTo>
                    <a:pt x="729" y="62"/>
                    <a:pt x="726" y="58"/>
                    <a:pt x="722" y="54"/>
                  </a:cubicBezTo>
                  <a:cubicBezTo>
                    <a:pt x="717" y="60"/>
                    <a:pt x="717" y="60"/>
                    <a:pt x="717" y="60"/>
                  </a:cubicBezTo>
                  <a:cubicBezTo>
                    <a:pt x="720" y="64"/>
                    <a:pt x="724" y="67"/>
                    <a:pt x="728" y="71"/>
                  </a:cubicBezTo>
                  <a:cubicBezTo>
                    <a:pt x="733" y="65"/>
                    <a:pt x="733" y="65"/>
                    <a:pt x="733" y="65"/>
                  </a:cubicBezTo>
                  <a:moveTo>
                    <a:pt x="748" y="83"/>
                  </a:moveTo>
                  <a:cubicBezTo>
                    <a:pt x="745" y="79"/>
                    <a:pt x="742" y="75"/>
                    <a:pt x="738" y="71"/>
                  </a:cubicBezTo>
                  <a:cubicBezTo>
                    <a:pt x="733" y="76"/>
                    <a:pt x="733" y="76"/>
                    <a:pt x="733" y="76"/>
                  </a:cubicBezTo>
                  <a:cubicBezTo>
                    <a:pt x="736" y="80"/>
                    <a:pt x="739" y="84"/>
                    <a:pt x="742" y="88"/>
                  </a:cubicBezTo>
                  <a:cubicBezTo>
                    <a:pt x="748" y="83"/>
                    <a:pt x="748" y="83"/>
                    <a:pt x="748" y="83"/>
                  </a:cubicBezTo>
                  <a:moveTo>
                    <a:pt x="762" y="102"/>
                  </a:moveTo>
                  <a:cubicBezTo>
                    <a:pt x="759" y="97"/>
                    <a:pt x="756" y="93"/>
                    <a:pt x="753" y="89"/>
                  </a:cubicBezTo>
                  <a:cubicBezTo>
                    <a:pt x="747" y="93"/>
                    <a:pt x="747" y="93"/>
                    <a:pt x="747" y="93"/>
                  </a:cubicBezTo>
                  <a:cubicBezTo>
                    <a:pt x="750" y="98"/>
                    <a:pt x="752" y="102"/>
                    <a:pt x="755" y="106"/>
                  </a:cubicBezTo>
                  <a:cubicBezTo>
                    <a:pt x="762" y="102"/>
                    <a:pt x="762" y="102"/>
                    <a:pt x="762" y="102"/>
                  </a:cubicBezTo>
                  <a:moveTo>
                    <a:pt x="773" y="122"/>
                  </a:moveTo>
                  <a:cubicBezTo>
                    <a:pt x="771" y="118"/>
                    <a:pt x="768" y="113"/>
                    <a:pt x="766" y="108"/>
                  </a:cubicBezTo>
                  <a:cubicBezTo>
                    <a:pt x="759" y="112"/>
                    <a:pt x="759" y="112"/>
                    <a:pt x="759" y="112"/>
                  </a:cubicBezTo>
                  <a:cubicBezTo>
                    <a:pt x="761" y="117"/>
                    <a:pt x="764" y="121"/>
                    <a:pt x="766" y="126"/>
                  </a:cubicBezTo>
                  <a:cubicBezTo>
                    <a:pt x="773" y="122"/>
                    <a:pt x="773" y="122"/>
                    <a:pt x="773" y="122"/>
                  </a:cubicBezTo>
                  <a:moveTo>
                    <a:pt x="782" y="144"/>
                  </a:moveTo>
                  <a:cubicBezTo>
                    <a:pt x="780" y="139"/>
                    <a:pt x="778" y="134"/>
                    <a:pt x="776" y="129"/>
                  </a:cubicBezTo>
                  <a:cubicBezTo>
                    <a:pt x="769" y="132"/>
                    <a:pt x="769" y="132"/>
                    <a:pt x="769" y="132"/>
                  </a:cubicBezTo>
                  <a:cubicBezTo>
                    <a:pt x="771" y="137"/>
                    <a:pt x="773" y="142"/>
                    <a:pt x="774" y="146"/>
                  </a:cubicBezTo>
                  <a:cubicBezTo>
                    <a:pt x="782" y="144"/>
                    <a:pt x="782" y="144"/>
                    <a:pt x="782" y="144"/>
                  </a:cubicBezTo>
                  <a:moveTo>
                    <a:pt x="788" y="166"/>
                  </a:moveTo>
                  <a:cubicBezTo>
                    <a:pt x="787" y="161"/>
                    <a:pt x="786" y="156"/>
                    <a:pt x="784" y="151"/>
                  </a:cubicBezTo>
                  <a:cubicBezTo>
                    <a:pt x="777" y="153"/>
                    <a:pt x="777" y="153"/>
                    <a:pt x="777" y="153"/>
                  </a:cubicBezTo>
                  <a:cubicBezTo>
                    <a:pt x="778" y="158"/>
                    <a:pt x="779" y="163"/>
                    <a:pt x="781" y="168"/>
                  </a:cubicBezTo>
                  <a:cubicBezTo>
                    <a:pt x="788" y="166"/>
                    <a:pt x="788" y="166"/>
                    <a:pt x="788" y="166"/>
                  </a:cubicBezTo>
                  <a:moveTo>
                    <a:pt x="792" y="189"/>
                  </a:moveTo>
                  <a:cubicBezTo>
                    <a:pt x="791" y="184"/>
                    <a:pt x="791" y="179"/>
                    <a:pt x="790" y="174"/>
                  </a:cubicBezTo>
                  <a:cubicBezTo>
                    <a:pt x="782" y="175"/>
                    <a:pt x="782" y="175"/>
                    <a:pt x="782" y="175"/>
                  </a:cubicBezTo>
                  <a:cubicBezTo>
                    <a:pt x="783" y="180"/>
                    <a:pt x="784" y="185"/>
                    <a:pt x="784" y="190"/>
                  </a:cubicBezTo>
                  <a:cubicBezTo>
                    <a:pt x="792" y="189"/>
                    <a:pt x="792" y="189"/>
                    <a:pt x="792" y="189"/>
                  </a:cubicBezTo>
                  <a:moveTo>
                    <a:pt x="794" y="212"/>
                  </a:moveTo>
                  <a:cubicBezTo>
                    <a:pt x="793" y="207"/>
                    <a:pt x="793" y="202"/>
                    <a:pt x="793" y="197"/>
                  </a:cubicBezTo>
                  <a:cubicBezTo>
                    <a:pt x="785" y="197"/>
                    <a:pt x="785" y="197"/>
                    <a:pt x="785" y="197"/>
                  </a:cubicBezTo>
                  <a:cubicBezTo>
                    <a:pt x="786" y="202"/>
                    <a:pt x="786" y="207"/>
                    <a:pt x="786" y="212"/>
                  </a:cubicBezTo>
                  <a:cubicBezTo>
                    <a:pt x="794" y="212"/>
                    <a:pt x="794" y="212"/>
                    <a:pt x="794" y="212"/>
                  </a:cubicBezTo>
                  <a:cubicBezTo>
                    <a:pt x="794" y="212"/>
                    <a:pt x="794" y="212"/>
                    <a:pt x="794" y="212"/>
                  </a:cubicBezTo>
                  <a:moveTo>
                    <a:pt x="793" y="235"/>
                  </a:moveTo>
                  <a:cubicBezTo>
                    <a:pt x="793" y="232"/>
                    <a:pt x="794" y="229"/>
                    <a:pt x="794" y="226"/>
                  </a:cubicBezTo>
                  <a:cubicBezTo>
                    <a:pt x="794" y="220"/>
                    <a:pt x="794" y="220"/>
                    <a:pt x="794" y="220"/>
                  </a:cubicBezTo>
                  <a:cubicBezTo>
                    <a:pt x="786" y="220"/>
                    <a:pt x="786" y="220"/>
                    <a:pt x="786" y="220"/>
                  </a:cubicBezTo>
                  <a:cubicBezTo>
                    <a:pt x="786" y="226"/>
                    <a:pt x="786" y="226"/>
                    <a:pt x="786" y="226"/>
                  </a:cubicBezTo>
                  <a:cubicBezTo>
                    <a:pt x="786" y="229"/>
                    <a:pt x="786" y="232"/>
                    <a:pt x="786" y="235"/>
                  </a:cubicBezTo>
                  <a:cubicBezTo>
                    <a:pt x="793" y="235"/>
                    <a:pt x="793" y="235"/>
                    <a:pt x="793" y="235"/>
                  </a:cubicBezTo>
                  <a:cubicBezTo>
                    <a:pt x="793" y="235"/>
                    <a:pt x="793" y="235"/>
                    <a:pt x="793" y="235"/>
                  </a:cubicBezTo>
                  <a:moveTo>
                    <a:pt x="791" y="258"/>
                  </a:moveTo>
                  <a:cubicBezTo>
                    <a:pt x="792" y="253"/>
                    <a:pt x="792" y="248"/>
                    <a:pt x="793" y="243"/>
                  </a:cubicBezTo>
                  <a:cubicBezTo>
                    <a:pt x="785" y="242"/>
                    <a:pt x="785" y="242"/>
                    <a:pt x="785" y="242"/>
                  </a:cubicBezTo>
                  <a:cubicBezTo>
                    <a:pt x="785" y="247"/>
                    <a:pt x="784" y="252"/>
                    <a:pt x="783" y="257"/>
                  </a:cubicBezTo>
                  <a:cubicBezTo>
                    <a:pt x="791" y="258"/>
                    <a:pt x="791" y="258"/>
                    <a:pt x="791" y="258"/>
                  </a:cubicBezTo>
                  <a:moveTo>
                    <a:pt x="786" y="281"/>
                  </a:moveTo>
                  <a:cubicBezTo>
                    <a:pt x="788" y="276"/>
                    <a:pt x="789" y="271"/>
                    <a:pt x="790" y="266"/>
                  </a:cubicBezTo>
                  <a:cubicBezTo>
                    <a:pt x="782" y="264"/>
                    <a:pt x="782" y="264"/>
                    <a:pt x="782" y="264"/>
                  </a:cubicBezTo>
                  <a:cubicBezTo>
                    <a:pt x="781" y="269"/>
                    <a:pt x="780" y="274"/>
                    <a:pt x="779" y="279"/>
                  </a:cubicBezTo>
                  <a:cubicBezTo>
                    <a:pt x="786" y="281"/>
                    <a:pt x="786" y="281"/>
                    <a:pt x="786" y="281"/>
                  </a:cubicBezTo>
                  <a:moveTo>
                    <a:pt x="779" y="303"/>
                  </a:moveTo>
                  <a:cubicBezTo>
                    <a:pt x="781" y="298"/>
                    <a:pt x="783" y="293"/>
                    <a:pt x="784" y="288"/>
                  </a:cubicBezTo>
                  <a:cubicBezTo>
                    <a:pt x="777" y="286"/>
                    <a:pt x="777" y="286"/>
                    <a:pt x="777" y="286"/>
                  </a:cubicBezTo>
                  <a:cubicBezTo>
                    <a:pt x="775" y="291"/>
                    <a:pt x="774" y="296"/>
                    <a:pt x="772" y="300"/>
                  </a:cubicBezTo>
                  <a:cubicBezTo>
                    <a:pt x="779" y="303"/>
                    <a:pt x="779" y="303"/>
                    <a:pt x="779" y="303"/>
                  </a:cubicBezTo>
                  <a:cubicBezTo>
                    <a:pt x="779" y="303"/>
                    <a:pt x="779" y="303"/>
                    <a:pt x="779" y="303"/>
                  </a:cubicBezTo>
                  <a:moveTo>
                    <a:pt x="769" y="324"/>
                  </a:moveTo>
                  <a:cubicBezTo>
                    <a:pt x="772" y="320"/>
                    <a:pt x="774" y="315"/>
                    <a:pt x="776" y="310"/>
                  </a:cubicBezTo>
                  <a:cubicBezTo>
                    <a:pt x="769" y="307"/>
                    <a:pt x="769" y="307"/>
                    <a:pt x="769" y="307"/>
                  </a:cubicBezTo>
                  <a:cubicBezTo>
                    <a:pt x="767" y="312"/>
                    <a:pt x="765" y="316"/>
                    <a:pt x="763" y="321"/>
                  </a:cubicBezTo>
                  <a:cubicBezTo>
                    <a:pt x="769" y="324"/>
                    <a:pt x="769" y="324"/>
                    <a:pt x="769" y="324"/>
                  </a:cubicBezTo>
                  <a:moveTo>
                    <a:pt x="758" y="344"/>
                  </a:moveTo>
                  <a:cubicBezTo>
                    <a:pt x="761" y="340"/>
                    <a:pt x="763" y="335"/>
                    <a:pt x="766" y="331"/>
                  </a:cubicBezTo>
                  <a:cubicBezTo>
                    <a:pt x="759" y="327"/>
                    <a:pt x="759" y="327"/>
                    <a:pt x="759" y="327"/>
                  </a:cubicBezTo>
                  <a:cubicBezTo>
                    <a:pt x="757" y="331"/>
                    <a:pt x="754" y="336"/>
                    <a:pt x="751" y="340"/>
                  </a:cubicBezTo>
                  <a:cubicBezTo>
                    <a:pt x="758" y="344"/>
                    <a:pt x="758" y="344"/>
                    <a:pt x="758" y="344"/>
                  </a:cubicBezTo>
                  <a:moveTo>
                    <a:pt x="744" y="363"/>
                  </a:moveTo>
                  <a:cubicBezTo>
                    <a:pt x="747" y="359"/>
                    <a:pt x="750" y="355"/>
                    <a:pt x="753" y="350"/>
                  </a:cubicBezTo>
                  <a:cubicBezTo>
                    <a:pt x="747" y="346"/>
                    <a:pt x="747" y="346"/>
                    <a:pt x="747" y="346"/>
                  </a:cubicBezTo>
                  <a:cubicBezTo>
                    <a:pt x="744" y="350"/>
                    <a:pt x="741" y="354"/>
                    <a:pt x="738" y="358"/>
                  </a:cubicBezTo>
                  <a:cubicBezTo>
                    <a:pt x="744" y="363"/>
                    <a:pt x="744" y="363"/>
                    <a:pt x="744" y="363"/>
                  </a:cubicBezTo>
                  <a:moveTo>
                    <a:pt x="728" y="380"/>
                  </a:moveTo>
                  <a:cubicBezTo>
                    <a:pt x="732" y="376"/>
                    <a:pt x="735" y="372"/>
                    <a:pt x="739" y="369"/>
                  </a:cubicBezTo>
                  <a:cubicBezTo>
                    <a:pt x="733" y="363"/>
                    <a:pt x="733" y="363"/>
                    <a:pt x="733" y="363"/>
                  </a:cubicBezTo>
                  <a:cubicBezTo>
                    <a:pt x="730" y="367"/>
                    <a:pt x="726" y="371"/>
                    <a:pt x="723" y="374"/>
                  </a:cubicBezTo>
                  <a:cubicBezTo>
                    <a:pt x="728" y="380"/>
                    <a:pt x="728" y="380"/>
                    <a:pt x="728" y="380"/>
                  </a:cubicBezTo>
                  <a:moveTo>
                    <a:pt x="710" y="395"/>
                  </a:moveTo>
                  <a:cubicBezTo>
                    <a:pt x="714" y="392"/>
                    <a:pt x="718" y="388"/>
                    <a:pt x="722" y="385"/>
                  </a:cubicBezTo>
                  <a:cubicBezTo>
                    <a:pt x="717" y="379"/>
                    <a:pt x="717" y="379"/>
                    <a:pt x="717" y="379"/>
                  </a:cubicBezTo>
                  <a:cubicBezTo>
                    <a:pt x="713" y="383"/>
                    <a:pt x="710" y="386"/>
                    <a:pt x="706" y="389"/>
                  </a:cubicBezTo>
                  <a:cubicBezTo>
                    <a:pt x="710" y="395"/>
                    <a:pt x="710" y="395"/>
                    <a:pt x="710" y="395"/>
                  </a:cubicBezTo>
                  <a:moveTo>
                    <a:pt x="691" y="408"/>
                  </a:moveTo>
                  <a:cubicBezTo>
                    <a:pt x="696" y="405"/>
                    <a:pt x="700" y="403"/>
                    <a:pt x="704" y="400"/>
                  </a:cubicBezTo>
                  <a:cubicBezTo>
                    <a:pt x="700" y="393"/>
                    <a:pt x="700" y="393"/>
                    <a:pt x="700" y="393"/>
                  </a:cubicBezTo>
                  <a:cubicBezTo>
                    <a:pt x="696" y="396"/>
                    <a:pt x="691" y="399"/>
                    <a:pt x="687" y="402"/>
                  </a:cubicBezTo>
                  <a:cubicBezTo>
                    <a:pt x="691" y="408"/>
                    <a:pt x="691" y="408"/>
                    <a:pt x="691" y="408"/>
                  </a:cubicBezTo>
                  <a:moveTo>
                    <a:pt x="671" y="419"/>
                  </a:moveTo>
                  <a:cubicBezTo>
                    <a:pt x="675" y="417"/>
                    <a:pt x="680" y="415"/>
                    <a:pt x="685" y="412"/>
                  </a:cubicBezTo>
                  <a:cubicBezTo>
                    <a:pt x="681" y="405"/>
                    <a:pt x="681" y="405"/>
                    <a:pt x="681" y="405"/>
                  </a:cubicBezTo>
                  <a:cubicBezTo>
                    <a:pt x="676" y="408"/>
                    <a:pt x="672" y="410"/>
                    <a:pt x="667" y="412"/>
                  </a:cubicBezTo>
                  <a:cubicBezTo>
                    <a:pt x="671" y="419"/>
                    <a:pt x="671" y="419"/>
                    <a:pt x="671" y="419"/>
                  </a:cubicBezTo>
                  <a:cubicBezTo>
                    <a:pt x="671" y="419"/>
                    <a:pt x="671" y="419"/>
                    <a:pt x="671" y="419"/>
                  </a:cubicBezTo>
                  <a:moveTo>
                    <a:pt x="649" y="428"/>
                  </a:moveTo>
                  <a:cubicBezTo>
                    <a:pt x="654" y="426"/>
                    <a:pt x="659" y="424"/>
                    <a:pt x="664" y="422"/>
                  </a:cubicBezTo>
                  <a:cubicBezTo>
                    <a:pt x="661" y="415"/>
                    <a:pt x="661" y="415"/>
                    <a:pt x="661" y="415"/>
                  </a:cubicBezTo>
                  <a:cubicBezTo>
                    <a:pt x="656" y="417"/>
                    <a:pt x="651" y="419"/>
                    <a:pt x="647" y="421"/>
                  </a:cubicBezTo>
                  <a:cubicBezTo>
                    <a:pt x="649" y="428"/>
                    <a:pt x="649" y="428"/>
                    <a:pt x="649" y="428"/>
                  </a:cubicBezTo>
                  <a:moveTo>
                    <a:pt x="627" y="434"/>
                  </a:moveTo>
                  <a:cubicBezTo>
                    <a:pt x="632" y="433"/>
                    <a:pt x="637" y="432"/>
                    <a:pt x="642" y="430"/>
                  </a:cubicBezTo>
                  <a:cubicBezTo>
                    <a:pt x="640" y="423"/>
                    <a:pt x="640" y="423"/>
                    <a:pt x="640" y="423"/>
                  </a:cubicBezTo>
                  <a:cubicBezTo>
                    <a:pt x="635" y="425"/>
                    <a:pt x="630" y="426"/>
                    <a:pt x="625" y="427"/>
                  </a:cubicBezTo>
                  <a:cubicBezTo>
                    <a:pt x="627" y="434"/>
                    <a:pt x="627" y="434"/>
                    <a:pt x="627" y="434"/>
                  </a:cubicBezTo>
                  <a:moveTo>
                    <a:pt x="604" y="438"/>
                  </a:moveTo>
                  <a:cubicBezTo>
                    <a:pt x="609" y="438"/>
                    <a:pt x="614" y="437"/>
                    <a:pt x="619" y="436"/>
                  </a:cubicBezTo>
                  <a:cubicBezTo>
                    <a:pt x="618" y="428"/>
                    <a:pt x="618" y="428"/>
                    <a:pt x="618" y="428"/>
                  </a:cubicBezTo>
                  <a:cubicBezTo>
                    <a:pt x="613" y="429"/>
                    <a:pt x="608" y="430"/>
                    <a:pt x="603" y="431"/>
                  </a:cubicBezTo>
                  <a:cubicBezTo>
                    <a:pt x="604" y="438"/>
                    <a:pt x="604" y="438"/>
                    <a:pt x="604" y="438"/>
                  </a:cubicBezTo>
                  <a:cubicBezTo>
                    <a:pt x="604" y="438"/>
                    <a:pt x="604" y="438"/>
                    <a:pt x="604" y="438"/>
                  </a:cubicBezTo>
                  <a:moveTo>
                    <a:pt x="581" y="440"/>
                  </a:moveTo>
                  <a:cubicBezTo>
                    <a:pt x="586" y="440"/>
                    <a:pt x="591" y="440"/>
                    <a:pt x="596" y="439"/>
                  </a:cubicBezTo>
                  <a:cubicBezTo>
                    <a:pt x="596" y="431"/>
                    <a:pt x="596" y="431"/>
                    <a:pt x="596" y="431"/>
                  </a:cubicBezTo>
                  <a:cubicBezTo>
                    <a:pt x="591" y="432"/>
                    <a:pt x="586" y="432"/>
                    <a:pt x="581" y="432"/>
                  </a:cubicBezTo>
                  <a:cubicBezTo>
                    <a:pt x="581" y="440"/>
                    <a:pt x="581" y="440"/>
                    <a:pt x="581" y="440"/>
                  </a:cubicBezTo>
                  <a:cubicBezTo>
                    <a:pt x="581" y="440"/>
                    <a:pt x="581" y="440"/>
                    <a:pt x="581" y="440"/>
                  </a:cubicBezTo>
                  <a:moveTo>
                    <a:pt x="558" y="440"/>
                  </a:moveTo>
                  <a:cubicBezTo>
                    <a:pt x="573" y="440"/>
                    <a:pt x="573" y="440"/>
                    <a:pt x="573" y="440"/>
                  </a:cubicBezTo>
                  <a:cubicBezTo>
                    <a:pt x="573" y="432"/>
                    <a:pt x="573" y="432"/>
                    <a:pt x="573" y="432"/>
                  </a:cubicBezTo>
                  <a:cubicBezTo>
                    <a:pt x="558" y="432"/>
                    <a:pt x="558" y="432"/>
                    <a:pt x="558" y="432"/>
                  </a:cubicBezTo>
                  <a:cubicBezTo>
                    <a:pt x="558" y="440"/>
                    <a:pt x="558" y="440"/>
                    <a:pt x="558" y="440"/>
                  </a:cubicBezTo>
                  <a:moveTo>
                    <a:pt x="535" y="440"/>
                  </a:moveTo>
                  <a:cubicBezTo>
                    <a:pt x="550" y="440"/>
                    <a:pt x="550" y="440"/>
                    <a:pt x="550" y="440"/>
                  </a:cubicBezTo>
                  <a:cubicBezTo>
                    <a:pt x="550" y="432"/>
                    <a:pt x="550" y="432"/>
                    <a:pt x="550" y="432"/>
                  </a:cubicBezTo>
                  <a:cubicBezTo>
                    <a:pt x="535" y="432"/>
                    <a:pt x="535" y="432"/>
                    <a:pt x="535" y="432"/>
                  </a:cubicBezTo>
                  <a:cubicBezTo>
                    <a:pt x="535" y="440"/>
                    <a:pt x="535" y="440"/>
                    <a:pt x="535" y="440"/>
                  </a:cubicBezTo>
                  <a:moveTo>
                    <a:pt x="512" y="440"/>
                  </a:moveTo>
                  <a:cubicBezTo>
                    <a:pt x="528" y="440"/>
                    <a:pt x="528" y="440"/>
                    <a:pt x="528" y="440"/>
                  </a:cubicBezTo>
                  <a:cubicBezTo>
                    <a:pt x="528" y="432"/>
                    <a:pt x="528" y="432"/>
                    <a:pt x="528" y="432"/>
                  </a:cubicBezTo>
                  <a:cubicBezTo>
                    <a:pt x="512" y="432"/>
                    <a:pt x="512" y="432"/>
                    <a:pt x="512" y="432"/>
                  </a:cubicBezTo>
                  <a:cubicBezTo>
                    <a:pt x="512" y="440"/>
                    <a:pt x="512" y="440"/>
                    <a:pt x="512" y="440"/>
                  </a:cubicBezTo>
                  <a:moveTo>
                    <a:pt x="490" y="440"/>
                  </a:moveTo>
                  <a:cubicBezTo>
                    <a:pt x="505" y="440"/>
                    <a:pt x="505" y="440"/>
                    <a:pt x="505" y="440"/>
                  </a:cubicBezTo>
                  <a:cubicBezTo>
                    <a:pt x="505" y="432"/>
                    <a:pt x="505" y="432"/>
                    <a:pt x="505" y="432"/>
                  </a:cubicBezTo>
                  <a:cubicBezTo>
                    <a:pt x="490" y="432"/>
                    <a:pt x="490" y="432"/>
                    <a:pt x="490" y="432"/>
                  </a:cubicBezTo>
                  <a:cubicBezTo>
                    <a:pt x="490" y="440"/>
                    <a:pt x="490" y="440"/>
                    <a:pt x="490" y="440"/>
                  </a:cubicBezTo>
                  <a:moveTo>
                    <a:pt x="467" y="440"/>
                  </a:moveTo>
                  <a:cubicBezTo>
                    <a:pt x="482" y="440"/>
                    <a:pt x="482" y="440"/>
                    <a:pt x="482" y="440"/>
                  </a:cubicBezTo>
                  <a:cubicBezTo>
                    <a:pt x="482" y="432"/>
                    <a:pt x="482" y="432"/>
                    <a:pt x="482" y="432"/>
                  </a:cubicBezTo>
                  <a:cubicBezTo>
                    <a:pt x="467" y="432"/>
                    <a:pt x="467" y="432"/>
                    <a:pt x="467" y="432"/>
                  </a:cubicBezTo>
                  <a:cubicBezTo>
                    <a:pt x="467" y="440"/>
                    <a:pt x="467" y="440"/>
                    <a:pt x="467" y="440"/>
                  </a:cubicBezTo>
                  <a:moveTo>
                    <a:pt x="444" y="440"/>
                  </a:moveTo>
                  <a:cubicBezTo>
                    <a:pt x="459" y="440"/>
                    <a:pt x="459" y="440"/>
                    <a:pt x="459" y="440"/>
                  </a:cubicBezTo>
                  <a:cubicBezTo>
                    <a:pt x="459" y="432"/>
                    <a:pt x="459" y="432"/>
                    <a:pt x="459" y="432"/>
                  </a:cubicBezTo>
                  <a:cubicBezTo>
                    <a:pt x="444" y="432"/>
                    <a:pt x="444" y="432"/>
                    <a:pt x="444" y="432"/>
                  </a:cubicBezTo>
                  <a:cubicBezTo>
                    <a:pt x="444" y="440"/>
                    <a:pt x="444" y="440"/>
                    <a:pt x="444" y="440"/>
                  </a:cubicBezTo>
                  <a:moveTo>
                    <a:pt x="421" y="440"/>
                  </a:moveTo>
                  <a:cubicBezTo>
                    <a:pt x="436" y="440"/>
                    <a:pt x="436" y="440"/>
                    <a:pt x="436" y="440"/>
                  </a:cubicBezTo>
                  <a:cubicBezTo>
                    <a:pt x="436" y="432"/>
                    <a:pt x="436" y="432"/>
                    <a:pt x="436" y="432"/>
                  </a:cubicBezTo>
                  <a:cubicBezTo>
                    <a:pt x="421" y="432"/>
                    <a:pt x="421" y="432"/>
                    <a:pt x="421" y="432"/>
                  </a:cubicBezTo>
                  <a:cubicBezTo>
                    <a:pt x="421" y="440"/>
                    <a:pt x="421" y="440"/>
                    <a:pt x="421" y="440"/>
                  </a:cubicBezTo>
                  <a:moveTo>
                    <a:pt x="398" y="440"/>
                  </a:moveTo>
                  <a:cubicBezTo>
                    <a:pt x="413" y="440"/>
                    <a:pt x="413" y="440"/>
                    <a:pt x="413" y="440"/>
                  </a:cubicBezTo>
                  <a:cubicBezTo>
                    <a:pt x="413" y="432"/>
                    <a:pt x="413" y="432"/>
                    <a:pt x="413" y="432"/>
                  </a:cubicBezTo>
                  <a:cubicBezTo>
                    <a:pt x="398" y="432"/>
                    <a:pt x="398" y="432"/>
                    <a:pt x="398" y="432"/>
                  </a:cubicBezTo>
                  <a:cubicBezTo>
                    <a:pt x="398" y="440"/>
                    <a:pt x="398" y="440"/>
                    <a:pt x="398" y="440"/>
                  </a:cubicBezTo>
                  <a:moveTo>
                    <a:pt x="375" y="440"/>
                  </a:moveTo>
                  <a:cubicBezTo>
                    <a:pt x="391" y="440"/>
                    <a:pt x="391" y="440"/>
                    <a:pt x="391" y="440"/>
                  </a:cubicBezTo>
                  <a:cubicBezTo>
                    <a:pt x="391" y="432"/>
                    <a:pt x="391" y="432"/>
                    <a:pt x="391" y="432"/>
                  </a:cubicBezTo>
                  <a:cubicBezTo>
                    <a:pt x="375" y="432"/>
                    <a:pt x="375" y="432"/>
                    <a:pt x="375" y="432"/>
                  </a:cubicBezTo>
                  <a:cubicBezTo>
                    <a:pt x="375" y="440"/>
                    <a:pt x="375" y="440"/>
                    <a:pt x="375" y="440"/>
                  </a:cubicBezTo>
                  <a:moveTo>
                    <a:pt x="353" y="440"/>
                  </a:moveTo>
                  <a:cubicBezTo>
                    <a:pt x="368" y="440"/>
                    <a:pt x="368" y="440"/>
                    <a:pt x="368" y="440"/>
                  </a:cubicBezTo>
                  <a:cubicBezTo>
                    <a:pt x="368" y="432"/>
                    <a:pt x="368" y="432"/>
                    <a:pt x="368" y="432"/>
                  </a:cubicBezTo>
                  <a:cubicBezTo>
                    <a:pt x="353" y="432"/>
                    <a:pt x="353" y="432"/>
                    <a:pt x="353" y="432"/>
                  </a:cubicBezTo>
                  <a:cubicBezTo>
                    <a:pt x="353" y="440"/>
                    <a:pt x="353" y="440"/>
                    <a:pt x="353" y="440"/>
                  </a:cubicBezTo>
                  <a:moveTo>
                    <a:pt x="330" y="440"/>
                  </a:moveTo>
                  <a:cubicBezTo>
                    <a:pt x="345" y="440"/>
                    <a:pt x="345" y="440"/>
                    <a:pt x="345" y="440"/>
                  </a:cubicBezTo>
                  <a:cubicBezTo>
                    <a:pt x="345" y="432"/>
                    <a:pt x="345" y="432"/>
                    <a:pt x="345" y="432"/>
                  </a:cubicBezTo>
                  <a:cubicBezTo>
                    <a:pt x="330" y="432"/>
                    <a:pt x="330" y="432"/>
                    <a:pt x="330" y="432"/>
                  </a:cubicBezTo>
                  <a:cubicBezTo>
                    <a:pt x="330" y="440"/>
                    <a:pt x="330" y="440"/>
                    <a:pt x="330" y="440"/>
                  </a:cubicBezTo>
                  <a:moveTo>
                    <a:pt x="307" y="440"/>
                  </a:moveTo>
                  <a:cubicBezTo>
                    <a:pt x="322" y="440"/>
                    <a:pt x="322" y="440"/>
                    <a:pt x="322" y="440"/>
                  </a:cubicBezTo>
                  <a:cubicBezTo>
                    <a:pt x="322" y="432"/>
                    <a:pt x="322" y="432"/>
                    <a:pt x="322" y="432"/>
                  </a:cubicBezTo>
                  <a:cubicBezTo>
                    <a:pt x="307" y="432"/>
                    <a:pt x="307" y="432"/>
                    <a:pt x="307" y="432"/>
                  </a:cubicBezTo>
                  <a:cubicBezTo>
                    <a:pt x="307" y="440"/>
                    <a:pt x="307" y="440"/>
                    <a:pt x="307" y="440"/>
                  </a:cubicBezTo>
                  <a:moveTo>
                    <a:pt x="284" y="440"/>
                  </a:moveTo>
                  <a:cubicBezTo>
                    <a:pt x="299" y="440"/>
                    <a:pt x="299" y="440"/>
                    <a:pt x="299" y="440"/>
                  </a:cubicBezTo>
                  <a:cubicBezTo>
                    <a:pt x="299" y="432"/>
                    <a:pt x="299" y="432"/>
                    <a:pt x="299" y="432"/>
                  </a:cubicBezTo>
                  <a:cubicBezTo>
                    <a:pt x="284" y="432"/>
                    <a:pt x="284" y="432"/>
                    <a:pt x="284" y="432"/>
                  </a:cubicBezTo>
                  <a:cubicBezTo>
                    <a:pt x="284" y="440"/>
                    <a:pt x="284" y="440"/>
                    <a:pt x="284" y="440"/>
                  </a:cubicBezTo>
                  <a:moveTo>
                    <a:pt x="261" y="440"/>
                  </a:moveTo>
                  <a:cubicBezTo>
                    <a:pt x="276" y="440"/>
                    <a:pt x="276" y="440"/>
                    <a:pt x="276" y="440"/>
                  </a:cubicBezTo>
                  <a:cubicBezTo>
                    <a:pt x="276" y="432"/>
                    <a:pt x="276" y="432"/>
                    <a:pt x="276" y="432"/>
                  </a:cubicBezTo>
                  <a:cubicBezTo>
                    <a:pt x="261" y="432"/>
                    <a:pt x="261" y="432"/>
                    <a:pt x="261" y="432"/>
                  </a:cubicBezTo>
                  <a:cubicBezTo>
                    <a:pt x="261" y="440"/>
                    <a:pt x="261" y="440"/>
                    <a:pt x="261" y="440"/>
                  </a:cubicBezTo>
                  <a:moveTo>
                    <a:pt x="238" y="440"/>
                  </a:moveTo>
                  <a:cubicBezTo>
                    <a:pt x="254" y="440"/>
                    <a:pt x="254" y="440"/>
                    <a:pt x="254" y="440"/>
                  </a:cubicBezTo>
                  <a:cubicBezTo>
                    <a:pt x="254" y="432"/>
                    <a:pt x="254" y="432"/>
                    <a:pt x="254" y="432"/>
                  </a:cubicBezTo>
                  <a:cubicBezTo>
                    <a:pt x="238" y="432"/>
                    <a:pt x="238" y="432"/>
                    <a:pt x="238" y="432"/>
                  </a:cubicBezTo>
                  <a:cubicBezTo>
                    <a:pt x="238" y="440"/>
                    <a:pt x="238" y="440"/>
                    <a:pt x="238" y="440"/>
                  </a:cubicBezTo>
                  <a:moveTo>
                    <a:pt x="216" y="440"/>
                  </a:moveTo>
                  <a:cubicBezTo>
                    <a:pt x="231" y="440"/>
                    <a:pt x="231" y="440"/>
                    <a:pt x="231" y="440"/>
                  </a:cubicBezTo>
                  <a:cubicBezTo>
                    <a:pt x="231" y="432"/>
                    <a:pt x="231" y="432"/>
                    <a:pt x="231" y="432"/>
                  </a:cubicBezTo>
                  <a:cubicBezTo>
                    <a:pt x="216" y="432"/>
                    <a:pt x="216" y="432"/>
                    <a:pt x="216" y="432"/>
                  </a:cubicBezTo>
                  <a:cubicBezTo>
                    <a:pt x="216" y="440"/>
                    <a:pt x="216" y="440"/>
                    <a:pt x="216" y="440"/>
                  </a:cubicBezTo>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ubicBezTo>
                    <a:pt x="169" y="435"/>
                    <a:pt x="169" y="435"/>
                    <a:pt x="169" y="435"/>
                  </a:cubicBezTo>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ubicBezTo>
                    <a:pt x="68" y="382"/>
                    <a:pt x="68" y="382"/>
                    <a:pt x="68" y="382"/>
                  </a:cubicBezTo>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ubicBezTo>
                    <a:pt x="52" y="365"/>
                    <a:pt x="52" y="365"/>
                    <a:pt x="52" y="365"/>
                  </a:cubicBezTo>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moveTo>
                    <a:pt x="25" y="327"/>
                  </a:moveTo>
                  <a:cubicBezTo>
                    <a:pt x="28" y="332"/>
                    <a:pt x="30" y="336"/>
                    <a:pt x="33" y="340"/>
                  </a:cubicBezTo>
                  <a:cubicBezTo>
                    <a:pt x="40" y="336"/>
                    <a:pt x="40" y="336"/>
                    <a:pt x="40" y="336"/>
                  </a:cubicBezTo>
                  <a:cubicBezTo>
                    <a:pt x="37" y="332"/>
                    <a:pt x="35" y="328"/>
                    <a:pt x="32" y="323"/>
                  </a:cubicBezTo>
                  <a:cubicBezTo>
                    <a:pt x="25" y="327"/>
                    <a:pt x="25" y="327"/>
                    <a:pt x="25" y="327"/>
                  </a:cubicBezTo>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moveTo>
                    <a:pt x="8" y="284"/>
                  </a:moveTo>
                  <a:cubicBezTo>
                    <a:pt x="9" y="289"/>
                    <a:pt x="11" y="294"/>
                    <a:pt x="13" y="299"/>
                  </a:cubicBezTo>
                  <a:cubicBezTo>
                    <a:pt x="20" y="296"/>
                    <a:pt x="20" y="296"/>
                    <a:pt x="20" y="296"/>
                  </a:cubicBezTo>
                  <a:cubicBezTo>
                    <a:pt x="18" y="291"/>
                    <a:pt x="17" y="287"/>
                    <a:pt x="15" y="282"/>
                  </a:cubicBezTo>
                  <a:cubicBezTo>
                    <a:pt x="8" y="284"/>
                    <a:pt x="8" y="284"/>
                    <a:pt x="8" y="284"/>
                  </a:cubicBezTo>
                  <a:cubicBezTo>
                    <a:pt x="8" y="284"/>
                    <a:pt x="8" y="284"/>
                    <a:pt x="8" y="284"/>
                  </a:cubicBezTo>
                  <a:moveTo>
                    <a:pt x="3" y="261"/>
                  </a:moveTo>
                  <a:cubicBezTo>
                    <a:pt x="4" y="266"/>
                    <a:pt x="5" y="272"/>
                    <a:pt x="6" y="276"/>
                  </a:cubicBezTo>
                  <a:cubicBezTo>
                    <a:pt x="13" y="275"/>
                    <a:pt x="13" y="275"/>
                    <a:pt x="13" y="275"/>
                  </a:cubicBezTo>
                  <a:cubicBezTo>
                    <a:pt x="12" y="270"/>
                    <a:pt x="11" y="265"/>
                    <a:pt x="10" y="260"/>
                  </a:cubicBezTo>
                  <a:cubicBezTo>
                    <a:pt x="3" y="261"/>
                    <a:pt x="3" y="261"/>
                    <a:pt x="3" y="261"/>
                  </a:cubicBezTo>
                  <a:moveTo>
                    <a:pt x="0" y="238"/>
                  </a:moveTo>
                  <a:cubicBezTo>
                    <a:pt x="0" y="243"/>
                    <a:pt x="1" y="249"/>
                    <a:pt x="2" y="254"/>
                  </a:cubicBezTo>
                  <a:cubicBezTo>
                    <a:pt x="9" y="253"/>
                    <a:pt x="9" y="253"/>
                    <a:pt x="9" y="253"/>
                  </a:cubicBezTo>
                  <a:cubicBezTo>
                    <a:pt x="9" y="248"/>
                    <a:pt x="8" y="243"/>
                    <a:pt x="8" y="238"/>
                  </a:cubicBezTo>
                  <a:cubicBezTo>
                    <a:pt x="0" y="238"/>
                    <a:pt x="0" y="238"/>
                    <a:pt x="0" y="238"/>
                  </a:cubicBezTo>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moveTo>
                    <a:pt x="1" y="192"/>
                  </a:moveTo>
                  <a:cubicBezTo>
                    <a:pt x="0" y="197"/>
                    <a:pt x="0" y="202"/>
                    <a:pt x="0" y="207"/>
                  </a:cubicBezTo>
                  <a:cubicBezTo>
                    <a:pt x="8" y="208"/>
                    <a:pt x="8" y="208"/>
                    <a:pt x="8" y="208"/>
                  </a:cubicBezTo>
                  <a:cubicBezTo>
                    <a:pt x="8" y="203"/>
                    <a:pt x="8" y="198"/>
                    <a:pt x="9" y="193"/>
                  </a:cubicBezTo>
                  <a:cubicBezTo>
                    <a:pt x="1" y="192"/>
                    <a:pt x="1" y="192"/>
                    <a:pt x="1" y="192"/>
                  </a:cubicBezTo>
                  <a:moveTo>
                    <a:pt x="5" y="169"/>
                  </a:moveTo>
                  <a:cubicBezTo>
                    <a:pt x="4" y="174"/>
                    <a:pt x="3" y="179"/>
                    <a:pt x="2" y="184"/>
                  </a:cubicBezTo>
                  <a:cubicBezTo>
                    <a:pt x="10" y="185"/>
                    <a:pt x="10" y="185"/>
                    <a:pt x="10" y="185"/>
                  </a:cubicBezTo>
                  <a:cubicBezTo>
                    <a:pt x="10" y="180"/>
                    <a:pt x="11" y="176"/>
                    <a:pt x="12" y="171"/>
                  </a:cubicBezTo>
                  <a:cubicBezTo>
                    <a:pt x="5" y="169"/>
                    <a:pt x="5" y="169"/>
                    <a:pt x="5" y="169"/>
                  </a:cubicBezTo>
                  <a:cubicBezTo>
                    <a:pt x="5" y="169"/>
                    <a:pt x="5" y="169"/>
                    <a:pt x="5" y="169"/>
                  </a:cubicBezTo>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ubicBezTo>
                    <a:pt x="11" y="147"/>
                    <a:pt x="11" y="147"/>
                    <a:pt x="11" y="147"/>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noEditPoints="1"/>
            </p:cNvSpPr>
            <p:nvPr/>
          </p:nvSpPr>
          <p:spPr bwMode="auto">
            <a:xfrm>
              <a:off x="5289550" y="2951163"/>
              <a:ext cx="1200150" cy="1046163"/>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5788025" y="3530601"/>
              <a:ext cx="57150" cy="128588"/>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5930900" y="3289301"/>
              <a:ext cx="52388" cy="125413"/>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noEditPoints="1"/>
            </p:cNvSpPr>
            <p:nvPr/>
          </p:nvSpPr>
          <p:spPr bwMode="auto">
            <a:xfrm>
              <a:off x="5630863" y="3203576"/>
              <a:ext cx="514350" cy="541338"/>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6"/>
            <p:cNvSpPr>
              <a:spLocks noChangeArrowheads="1"/>
            </p:cNvSpPr>
            <p:nvPr/>
          </p:nvSpPr>
          <p:spPr bwMode="auto">
            <a:xfrm>
              <a:off x="4868863" y="325913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Rectangle 57"/>
            <p:cNvSpPr>
              <a:spLocks noChangeArrowheads="1"/>
            </p:cNvSpPr>
            <p:nvPr/>
          </p:nvSpPr>
          <p:spPr bwMode="auto">
            <a:xfrm>
              <a:off x="4868863" y="325913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8"/>
            <p:cNvSpPr>
              <a:spLocks noChangeArrowheads="1"/>
            </p:cNvSpPr>
            <p:nvPr/>
          </p:nvSpPr>
          <p:spPr bwMode="auto">
            <a:xfrm>
              <a:off x="4910138" y="3300413"/>
              <a:ext cx="4381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9"/>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Rectangle 60"/>
            <p:cNvSpPr>
              <a:spLocks noChangeArrowheads="1"/>
            </p:cNvSpPr>
            <p:nvPr/>
          </p:nvSpPr>
          <p:spPr bwMode="auto">
            <a:xfrm>
              <a:off x="4910138" y="3300413"/>
              <a:ext cx="438150" cy="339725"/>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Rectangle 61"/>
            <p:cNvSpPr>
              <a:spLocks noChangeArrowheads="1"/>
            </p:cNvSpPr>
            <p:nvPr/>
          </p:nvSpPr>
          <p:spPr bwMode="auto">
            <a:xfrm>
              <a:off x="4910138" y="3300413"/>
              <a:ext cx="438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5100638" y="3451226"/>
              <a:ext cx="247650" cy="188913"/>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4995863" y="3492501"/>
              <a:ext cx="307975" cy="147638"/>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4951413" y="3341688"/>
              <a:ext cx="201613" cy="131763"/>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16" name="Group 115"/>
          <p:cNvGrpSpPr/>
          <p:nvPr/>
        </p:nvGrpSpPr>
        <p:grpSpPr>
          <a:xfrm>
            <a:off x="7165975" y="2630488"/>
            <a:ext cx="3063876" cy="2019300"/>
            <a:chOff x="7165975" y="2630488"/>
            <a:chExt cx="3063876" cy="2019300"/>
          </a:xfrm>
        </p:grpSpPr>
        <p:sp>
          <p:nvSpPr>
            <p:cNvPr id="13" name="Freeform 13"/>
            <p:cNvSpPr>
              <a:spLocks noEditPoints="1"/>
            </p:cNvSpPr>
            <p:nvPr/>
          </p:nvSpPr>
          <p:spPr bwMode="auto">
            <a:xfrm>
              <a:off x="7165975" y="3444876"/>
              <a:ext cx="296863" cy="28575"/>
            </a:xfrm>
            <a:custGeom>
              <a:avLst/>
              <a:gdLst>
                <a:gd name="T0" fmla="*/ 166 w 187"/>
                <a:gd name="T1" fmla="*/ 18 h 18"/>
                <a:gd name="T2" fmla="*/ 187 w 187"/>
                <a:gd name="T3" fmla="*/ 18 h 18"/>
                <a:gd name="T4" fmla="*/ 187 w 187"/>
                <a:gd name="T5" fmla="*/ 0 h 18"/>
                <a:gd name="T6" fmla="*/ 166 w 187"/>
                <a:gd name="T7" fmla="*/ 0 h 18"/>
                <a:gd name="T8" fmla="*/ 166 w 187"/>
                <a:gd name="T9" fmla="*/ 18 h 18"/>
                <a:gd name="T10" fmla="*/ 166 w 187"/>
                <a:gd name="T11" fmla="*/ 18 h 18"/>
                <a:gd name="T12" fmla="*/ 166 w 187"/>
                <a:gd name="T13" fmla="*/ 18 h 18"/>
                <a:gd name="T14" fmla="*/ 166 w 187"/>
                <a:gd name="T15" fmla="*/ 0 h 18"/>
                <a:gd name="T16" fmla="*/ 166 w 187"/>
                <a:gd name="T17" fmla="*/ 0 h 18"/>
                <a:gd name="T18" fmla="*/ 166 w 187"/>
                <a:gd name="T19" fmla="*/ 18 h 18"/>
                <a:gd name="T20" fmla="*/ 111 w 187"/>
                <a:gd name="T21" fmla="*/ 18 h 18"/>
                <a:gd name="T22" fmla="*/ 147 w 187"/>
                <a:gd name="T23" fmla="*/ 18 h 18"/>
                <a:gd name="T24" fmla="*/ 147 w 187"/>
                <a:gd name="T25" fmla="*/ 0 h 18"/>
                <a:gd name="T26" fmla="*/ 111 w 187"/>
                <a:gd name="T27" fmla="*/ 0 h 18"/>
                <a:gd name="T28" fmla="*/ 111 w 187"/>
                <a:gd name="T29" fmla="*/ 18 h 18"/>
                <a:gd name="T30" fmla="*/ 111 w 187"/>
                <a:gd name="T31" fmla="*/ 18 h 18"/>
                <a:gd name="T32" fmla="*/ 111 w 187"/>
                <a:gd name="T33" fmla="*/ 18 h 18"/>
                <a:gd name="T34" fmla="*/ 111 w 187"/>
                <a:gd name="T35" fmla="*/ 0 h 18"/>
                <a:gd name="T36" fmla="*/ 111 w 187"/>
                <a:gd name="T37" fmla="*/ 0 h 18"/>
                <a:gd name="T38" fmla="*/ 111 w 187"/>
                <a:gd name="T39" fmla="*/ 18 h 18"/>
                <a:gd name="T40" fmla="*/ 55 w 187"/>
                <a:gd name="T41" fmla="*/ 18 h 18"/>
                <a:gd name="T42" fmla="*/ 92 w 187"/>
                <a:gd name="T43" fmla="*/ 18 h 18"/>
                <a:gd name="T44" fmla="*/ 92 w 187"/>
                <a:gd name="T45" fmla="*/ 0 h 18"/>
                <a:gd name="T46" fmla="*/ 55 w 187"/>
                <a:gd name="T47" fmla="*/ 0 h 18"/>
                <a:gd name="T48" fmla="*/ 55 w 187"/>
                <a:gd name="T49" fmla="*/ 18 h 18"/>
                <a:gd name="T50" fmla="*/ 55 w 187"/>
                <a:gd name="T51" fmla="*/ 18 h 18"/>
                <a:gd name="T52" fmla="*/ 55 w 187"/>
                <a:gd name="T53" fmla="*/ 18 h 18"/>
                <a:gd name="T54" fmla="*/ 55 w 187"/>
                <a:gd name="T55" fmla="*/ 0 h 18"/>
                <a:gd name="T56" fmla="*/ 55 w 187"/>
                <a:gd name="T57" fmla="*/ 0 h 18"/>
                <a:gd name="T58" fmla="*/ 55 w 187"/>
                <a:gd name="T59" fmla="*/ 18 h 18"/>
                <a:gd name="T60" fmla="*/ 0 w 187"/>
                <a:gd name="T61" fmla="*/ 18 h 18"/>
                <a:gd name="T62" fmla="*/ 36 w 187"/>
                <a:gd name="T63" fmla="*/ 18 h 18"/>
                <a:gd name="T64" fmla="*/ 36 w 187"/>
                <a:gd name="T65" fmla="*/ 0 h 18"/>
                <a:gd name="T66" fmla="*/ 0 w 187"/>
                <a:gd name="T67" fmla="*/ 0 h 18"/>
                <a:gd name="T68" fmla="*/ 0 w 187"/>
                <a:gd name="T6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8">
                  <a:moveTo>
                    <a:pt x="166" y="18"/>
                  </a:moveTo>
                  <a:lnTo>
                    <a:pt x="187" y="18"/>
                  </a:lnTo>
                  <a:lnTo>
                    <a:pt x="187" y="0"/>
                  </a:lnTo>
                  <a:lnTo>
                    <a:pt x="166" y="0"/>
                  </a:lnTo>
                  <a:lnTo>
                    <a:pt x="166" y="18"/>
                  </a:lnTo>
                  <a:close/>
                  <a:moveTo>
                    <a:pt x="166" y="18"/>
                  </a:moveTo>
                  <a:lnTo>
                    <a:pt x="166" y="18"/>
                  </a:lnTo>
                  <a:lnTo>
                    <a:pt x="166" y="0"/>
                  </a:lnTo>
                  <a:lnTo>
                    <a:pt x="166" y="0"/>
                  </a:lnTo>
                  <a:lnTo>
                    <a:pt x="166" y="18"/>
                  </a:lnTo>
                  <a:close/>
                  <a:moveTo>
                    <a:pt x="111" y="18"/>
                  </a:moveTo>
                  <a:lnTo>
                    <a:pt x="147" y="18"/>
                  </a:lnTo>
                  <a:lnTo>
                    <a:pt x="147" y="0"/>
                  </a:lnTo>
                  <a:lnTo>
                    <a:pt x="111" y="0"/>
                  </a:lnTo>
                  <a:lnTo>
                    <a:pt x="111" y="18"/>
                  </a:lnTo>
                  <a:close/>
                  <a:moveTo>
                    <a:pt x="111" y="18"/>
                  </a:moveTo>
                  <a:lnTo>
                    <a:pt x="111" y="18"/>
                  </a:lnTo>
                  <a:lnTo>
                    <a:pt x="111" y="0"/>
                  </a:lnTo>
                  <a:lnTo>
                    <a:pt x="111" y="0"/>
                  </a:lnTo>
                  <a:lnTo>
                    <a:pt x="111" y="18"/>
                  </a:lnTo>
                  <a:close/>
                  <a:moveTo>
                    <a:pt x="55" y="18"/>
                  </a:moveTo>
                  <a:lnTo>
                    <a:pt x="92" y="18"/>
                  </a:lnTo>
                  <a:lnTo>
                    <a:pt x="92" y="0"/>
                  </a:lnTo>
                  <a:lnTo>
                    <a:pt x="55" y="0"/>
                  </a:lnTo>
                  <a:lnTo>
                    <a:pt x="55" y="18"/>
                  </a:lnTo>
                  <a:close/>
                  <a:moveTo>
                    <a:pt x="55" y="18"/>
                  </a:moveTo>
                  <a:lnTo>
                    <a:pt x="55" y="18"/>
                  </a:lnTo>
                  <a:lnTo>
                    <a:pt x="55" y="0"/>
                  </a:lnTo>
                  <a:lnTo>
                    <a:pt x="55" y="0"/>
                  </a:lnTo>
                  <a:lnTo>
                    <a:pt x="55" y="18"/>
                  </a:lnTo>
                  <a:close/>
                  <a:moveTo>
                    <a:pt x="0" y="18"/>
                  </a:moveTo>
                  <a:lnTo>
                    <a:pt x="36" y="18"/>
                  </a:lnTo>
                  <a:lnTo>
                    <a:pt x="36" y="0"/>
                  </a:lnTo>
                  <a:lnTo>
                    <a:pt x="0" y="0"/>
                  </a:lnTo>
                  <a:lnTo>
                    <a:pt x="0" y="18"/>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4"/>
            <p:cNvSpPr>
              <a:spLocks/>
            </p:cNvSpPr>
            <p:nvPr/>
          </p:nvSpPr>
          <p:spPr bwMode="auto">
            <a:xfrm>
              <a:off x="7440613" y="3384551"/>
              <a:ext cx="131763" cy="149225"/>
            </a:xfrm>
            <a:custGeom>
              <a:avLst/>
              <a:gdLst>
                <a:gd name="T0" fmla="*/ 0 w 83"/>
                <a:gd name="T1" fmla="*/ 94 h 94"/>
                <a:gd name="T2" fmla="*/ 83 w 83"/>
                <a:gd name="T3" fmla="*/ 47 h 94"/>
                <a:gd name="T4" fmla="*/ 0 w 83"/>
                <a:gd name="T5" fmla="*/ 0 h 94"/>
                <a:gd name="T6" fmla="*/ 0 w 83"/>
                <a:gd name="T7" fmla="*/ 94 h 94"/>
              </a:gdLst>
              <a:ahLst/>
              <a:cxnLst>
                <a:cxn ang="0">
                  <a:pos x="T0" y="T1"/>
                </a:cxn>
                <a:cxn ang="0">
                  <a:pos x="T2" y="T3"/>
                </a:cxn>
                <a:cxn ang="0">
                  <a:pos x="T4" y="T5"/>
                </a:cxn>
                <a:cxn ang="0">
                  <a:pos x="T6" y="T7"/>
                </a:cxn>
              </a:cxnLst>
              <a:rect l="0" t="0" r="r" b="b"/>
              <a:pathLst>
                <a:path w="83" h="94">
                  <a:moveTo>
                    <a:pt x="0" y="94"/>
                  </a:moveTo>
                  <a:lnTo>
                    <a:pt x="83" y="47"/>
                  </a:lnTo>
                  <a:lnTo>
                    <a:pt x="0" y="0"/>
                  </a:lnTo>
                  <a:lnTo>
                    <a:pt x="0" y="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5"/>
            <p:cNvSpPr>
              <a:spLocks noChangeArrowheads="1"/>
            </p:cNvSpPr>
            <p:nvPr/>
          </p:nvSpPr>
          <p:spPr bwMode="auto">
            <a:xfrm>
              <a:off x="8848725" y="3444876"/>
              <a:ext cx="404813" cy="2857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16"/>
            <p:cNvSpPr>
              <a:spLocks noChangeArrowheads="1"/>
            </p:cNvSpPr>
            <p:nvPr/>
          </p:nvSpPr>
          <p:spPr bwMode="auto">
            <a:xfrm>
              <a:off x="8848725" y="3444876"/>
              <a:ext cx="4048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 name="T8" fmla="*/ 14 w 194"/>
                <a:gd name="T9" fmla="*/ 194 h 194"/>
              </a:gdLst>
              <a:ahLst/>
              <a:cxnLst>
                <a:cxn ang="0">
                  <a:pos x="T0" y="T1"/>
                </a:cxn>
                <a:cxn ang="0">
                  <a:pos x="T2" y="T3"/>
                </a:cxn>
                <a:cxn ang="0">
                  <a:pos x="T4" y="T5"/>
                </a:cxn>
                <a:cxn ang="0">
                  <a:pos x="T6" y="T7"/>
                </a:cxn>
                <a:cxn ang="0">
                  <a:pos x="T8" y="T9"/>
                </a:cxn>
              </a:cxnLst>
              <a:rect l="0" t="0" r="r" b="b"/>
              <a:pathLst>
                <a:path w="194" h="194">
                  <a:moveTo>
                    <a:pt x="14" y="194"/>
                  </a:moveTo>
                  <a:lnTo>
                    <a:pt x="194" y="11"/>
                  </a:lnTo>
                  <a:lnTo>
                    <a:pt x="179" y="0"/>
                  </a:lnTo>
                  <a:lnTo>
                    <a:pt x="0" y="180"/>
                  </a:lnTo>
                  <a:lnTo>
                    <a:pt x="14" y="19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8"/>
            <p:cNvSpPr>
              <a:spLocks/>
            </p:cNvSpPr>
            <p:nvPr/>
          </p:nvSpPr>
          <p:spPr bwMode="auto">
            <a:xfrm>
              <a:off x="8890000" y="3162301"/>
              <a:ext cx="307975" cy="307975"/>
            </a:xfrm>
            <a:custGeom>
              <a:avLst/>
              <a:gdLst>
                <a:gd name="T0" fmla="*/ 14 w 194"/>
                <a:gd name="T1" fmla="*/ 194 h 194"/>
                <a:gd name="T2" fmla="*/ 194 w 194"/>
                <a:gd name="T3" fmla="*/ 11 h 194"/>
                <a:gd name="T4" fmla="*/ 179 w 194"/>
                <a:gd name="T5" fmla="*/ 0 h 194"/>
                <a:gd name="T6" fmla="*/ 0 w 194"/>
                <a:gd name="T7" fmla="*/ 180 h 194"/>
              </a:gdLst>
              <a:ahLst/>
              <a:cxnLst>
                <a:cxn ang="0">
                  <a:pos x="T0" y="T1"/>
                </a:cxn>
                <a:cxn ang="0">
                  <a:pos x="T2" y="T3"/>
                </a:cxn>
                <a:cxn ang="0">
                  <a:pos x="T4" y="T5"/>
                </a:cxn>
                <a:cxn ang="0">
                  <a:pos x="T6" y="T7"/>
                </a:cxn>
              </a:cxnLst>
              <a:rect l="0" t="0" r="r" b="b"/>
              <a:pathLst>
                <a:path w="194" h="194">
                  <a:moveTo>
                    <a:pt x="14" y="194"/>
                  </a:moveTo>
                  <a:lnTo>
                    <a:pt x="194" y="11"/>
                  </a:lnTo>
                  <a:lnTo>
                    <a:pt x="179" y="0"/>
                  </a:lnTo>
                  <a:lnTo>
                    <a:pt x="0" y="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 name="T8" fmla="*/ 0 w 194"/>
                <a:gd name="T9" fmla="*/ 14 h 194"/>
              </a:gdLst>
              <a:ahLst/>
              <a:cxnLst>
                <a:cxn ang="0">
                  <a:pos x="T0" y="T1"/>
                </a:cxn>
                <a:cxn ang="0">
                  <a:pos x="T2" y="T3"/>
                </a:cxn>
                <a:cxn ang="0">
                  <a:pos x="T4" y="T5"/>
                </a:cxn>
                <a:cxn ang="0">
                  <a:pos x="T6" y="T7"/>
                </a:cxn>
                <a:cxn ang="0">
                  <a:pos x="T8" y="T9"/>
                </a:cxn>
              </a:cxnLst>
              <a:rect l="0" t="0" r="r" b="b"/>
              <a:pathLst>
                <a:path w="194" h="194">
                  <a:moveTo>
                    <a:pt x="0" y="14"/>
                  </a:moveTo>
                  <a:lnTo>
                    <a:pt x="179" y="194"/>
                  </a:lnTo>
                  <a:lnTo>
                    <a:pt x="194" y="180"/>
                  </a:lnTo>
                  <a:lnTo>
                    <a:pt x="14" y="0"/>
                  </a:lnTo>
                  <a:lnTo>
                    <a:pt x="0" y="14"/>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p:cNvSpPr>
            <p:nvPr/>
          </p:nvSpPr>
          <p:spPr bwMode="auto">
            <a:xfrm>
              <a:off x="8890000" y="3455988"/>
              <a:ext cx="307975" cy="307975"/>
            </a:xfrm>
            <a:custGeom>
              <a:avLst/>
              <a:gdLst>
                <a:gd name="T0" fmla="*/ 0 w 194"/>
                <a:gd name="T1" fmla="*/ 14 h 194"/>
                <a:gd name="T2" fmla="*/ 179 w 194"/>
                <a:gd name="T3" fmla="*/ 194 h 194"/>
                <a:gd name="T4" fmla="*/ 194 w 194"/>
                <a:gd name="T5" fmla="*/ 180 h 194"/>
                <a:gd name="T6" fmla="*/ 14 w 194"/>
                <a:gd name="T7" fmla="*/ 0 h 194"/>
              </a:gdLst>
              <a:ahLst/>
              <a:cxnLst>
                <a:cxn ang="0">
                  <a:pos x="T0" y="T1"/>
                </a:cxn>
                <a:cxn ang="0">
                  <a:pos x="T2" y="T3"/>
                </a:cxn>
                <a:cxn ang="0">
                  <a:pos x="T4" y="T5"/>
                </a:cxn>
                <a:cxn ang="0">
                  <a:pos x="T6" y="T7"/>
                </a:cxn>
              </a:cxnLst>
              <a:rect l="0" t="0" r="r" b="b"/>
              <a:pathLst>
                <a:path w="194" h="194">
                  <a:moveTo>
                    <a:pt x="0" y="14"/>
                  </a:moveTo>
                  <a:lnTo>
                    <a:pt x="179" y="194"/>
                  </a:lnTo>
                  <a:lnTo>
                    <a:pt x="194" y="18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p:cNvSpPr>
            <p:nvPr/>
          </p:nvSpPr>
          <p:spPr bwMode="auto">
            <a:xfrm>
              <a:off x="7878763" y="2646363"/>
              <a:ext cx="331788" cy="636588"/>
            </a:xfrm>
            <a:custGeom>
              <a:avLst/>
              <a:gdLst>
                <a:gd name="T0" fmla="*/ 206 w 209"/>
                <a:gd name="T1" fmla="*/ 0 h 401"/>
                <a:gd name="T2" fmla="*/ 74 w 209"/>
                <a:gd name="T3" fmla="*/ 0 h 401"/>
                <a:gd name="T4" fmla="*/ 0 w 209"/>
                <a:gd name="T5" fmla="*/ 201 h 401"/>
                <a:gd name="T6" fmla="*/ 88 w 209"/>
                <a:gd name="T7" fmla="*/ 201 h 401"/>
                <a:gd name="T8" fmla="*/ 22 w 209"/>
                <a:gd name="T9" fmla="*/ 401 h 401"/>
                <a:gd name="T10" fmla="*/ 209 w 209"/>
                <a:gd name="T11" fmla="*/ 135 h 401"/>
                <a:gd name="T12" fmla="*/ 116 w 209"/>
                <a:gd name="T13" fmla="*/ 135 h 401"/>
                <a:gd name="T14" fmla="*/ 206 w 209"/>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9" h="401">
                  <a:moveTo>
                    <a:pt x="206" y="0"/>
                  </a:moveTo>
                  <a:lnTo>
                    <a:pt x="74" y="0"/>
                  </a:lnTo>
                  <a:lnTo>
                    <a:pt x="0" y="201"/>
                  </a:lnTo>
                  <a:lnTo>
                    <a:pt x="88" y="201"/>
                  </a:lnTo>
                  <a:lnTo>
                    <a:pt x="22" y="401"/>
                  </a:lnTo>
                  <a:lnTo>
                    <a:pt x="209" y="135"/>
                  </a:lnTo>
                  <a:lnTo>
                    <a:pt x="116" y="135"/>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7913688" y="2646363"/>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Rectangle 71"/>
            <p:cNvSpPr>
              <a:spLocks noChangeArrowheads="1"/>
            </p:cNvSpPr>
            <p:nvPr/>
          </p:nvSpPr>
          <p:spPr bwMode="auto">
            <a:xfrm>
              <a:off x="8074025" y="4344988"/>
              <a:ext cx="206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P</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2" name="Rectangle 72"/>
            <p:cNvSpPr>
              <a:spLocks noChangeArrowheads="1"/>
            </p:cNvSpPr>
            <p:nvPr/>
          </p:nvSpPr>
          <p:spPr bwMode="auto">
            <a:xfrm>
              <a:off x="8172450" y="434498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3" name="Rectangle 73"/>
            <p:cNvSpPr>
              <a:spLocks noChangeArrowheads="1"/>
            </p:cNvSpPr>
            <p:nvPr/>
          </p:nvSpPr>
          <p:spPr bwMode="auto">
            <a:xfrm>
              <a:off x="8228013" y="4344988"/>
              <a:ext cx="185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oduces scaled images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4" name="Freeform 74"/>
            <p:cNvSpPr>
              <a:spLocks noEditPoints="1"/>
            </p:cNvSpPr>
            <p:nvPr/>
          </p:nvSpPr>
          <p:spPr bwMode="auto">
            <a:xfrm>
              <a:off x="7713663" y="2630488"/>
              <a:ext cx="2516188" cy="1657350"/>
            </a:xfrm>
            <a:custGeom>
              <a:avLst/>
              <a:gdLst>
                <a:gd name="T0" fmla="*/ 180 w 670"/>
                <a:gd name="T1" fmla="*/ 3 h 440"/>
                <a:gd name="T2" fmla="*/ 188 w 670"/>
                <a:gd name="T3" fmla="*/ 2 h 440"/>
                <a:gd name="T4" fmla="*/ 211 w 670"/>
                <a:gd name="T5" fmla="*/ 0 h 440"/>
                <a:gd name="T6" fmla="*/ 234 w 670"/>
                <a:gd name="T7" fmla="*/ 0 h 440"/>
                <a:gd name="T8" fmla="*/ 257 w 670"/>
                <a:gd name="T9" fmla="*/ 8 h 440"/>
                <a:gd name="T10" fmla="*/ 295 w 670"/>
                <a:gd name="T11" fmla="*/ 8 h 440"/>
                <a:gd name="T12" fmla="*/ 318 w 670"/>
                <a:gd name="T13" fmla="*/ 0 h 440"/>
                <a:gd name="T14" fmla="*/ 363 w 670"/>
                <a:gd name="T15" fmla="*/ 0 h 440"/>
                <a:gd name="T16" fmla="*/ 371 w 670"/>
                <a:gd name="T17" fmla="*/ 0 h 440"/>
                <a:gd name="T18" fmla="*/ 394 w 670"/>
                <a:gd name="T19" fmla="*/ 8 h 440"/>
                <a:gd name="T20" fmla="*/ 432 w 670"/>
                <a:gd name="T21" fmla="*/ 8 h 440"/>
                <a:gd name="T22" fmla="*/ 455 w 670"/>
                <a:gd name="T23" fmla="*/ 0 h 440"/>
                <a:gd name="T24" fmla="*/ 501 w 670"/>
                <a:gd name="T25" fmla="*/ 5 h 440"/>
                <a:gd name="T26" fmla="*/ 508 w 670"/>
                <a:gd name="T27" fmla="*/ 7 h 440"/>
                <a:gd name="T28" fmla="*/ 528 w 670"/>
                <a:gd name="T29" fmla="*/ 21 h 440"/>
                <a:gd name="T30" fmla="*/ 561 w 670"/>
                <a:gd name="T31" fmla="*/ 37 h 440"/>
                <a:gd name="T32" fmla="*/ 585 w 670"/>
                <a:gd name="T33" fmla="*/ 43 h 440"/>
                <a:gd name="T34" fmla="*/ 618 w 670"/>
                <a:gd name="T35" fmla="*/ 75 h 440"/>
                <a:gd name="T36" fmla="*/ 623 w 670"/>
                <a:gd name="T37" fmla="*/ 81 h 440"/>
                <a:gd name="T38" fmla="*/ 630 w 670"/>
                <a:gd name="T39" fmla="*/ 104 h 440"/>
                <a:gd name="T40" fmla="*/ 647 w 670"/>
                <a:gd name="T41" fmla="*/ 137 h 440"/>
                <a:gd name="T42" fmla="*/ 662 w 670"/>
                <a:gd name="T43" fmla="*/ 156 h 440"/>
                <a:gd name="T44" fmla="*/ 669 w 670"/>
                <a:gd name="T45" fmla="*/ 202 h 440"/>
                <a:gd name="T46" fmla="*/ 670 w 670"/>
                <a:gd name="T47" fmla="*/ 214 h 440"/>
                <a:gd name="T48" fmla="*/ 669 w 670"/>
                <a:gd name="T49" fmla="*/ 248 h 440"/>
                <a:gd name="T50" fmla="*/ 668 w 670"/>
                <a:gd name="T51" fmla="*/ 256 h 440"/>
                <a:gd name="T52" fmla="*/ 656 w 670"/>
                <a:gd name="T53" fmla="*/ 277 h 440"/>
                <a:gd name="T54" fmla="*/ 643 w 670"/>
                <a:gd name="T55" fmla="*/ 312 h 440"/>
                <a:gd name="T56" fmla="*/ 639 w 670"/>
                <a:gd name="T57" fmla="*/ 336 h 440"/>
                <a:gd name="T58" fmla="*/ 611 w 670"/>
                <a:gd name="T59" fmla="*/ 373 h 440"/>
                <a:gd name="T60" fmla="*/ 606 w 670"/>
                <a:gd name="T61" fmla="*/ 378 h 440"/>
                <a:gd name="T62" fmla="*/ 583 w 670"/>
                <a:gd name="T63" fmla="*/ 388 h 440"/>
                <a:gd name="T64" fmla="*/ 552 w 670"/>
                <a:gd name="T65" fmla="*/ 408 h 440"/>
                <a:gd name="T66" fmla="*/ 535 w 670"/>
                <a:gd name="T67" fmla="*/ 425 h 440"/>
                <a:gd name="T68" fmla="*/ 490 w 670"/>
                <a:gd name="T69" fmla="*/ 437 h 440"/>
                <a:gd name="T70" fmla="*/ 482 w 670"/>
                <a:gd name="T71" fmla="*/ 438 h 440"/>
                <a:gd name="T72" fmla="*/ 459 w 670"/>
                <a:gd name="T73" fmla="*/ 440 h 440"/>
                <a:gd name="T74" fmla="*/ 436 w 670"/>
                <a:gd name="T75" fmla="*/ 440 h 440"/>
                <a:gd name="T76" fmla="*/ 413 w 670"/>
                <a:gd name="T77" fmla="*/ 432 h 440"/>
                <a:gd name="T78" fmla="*/ 375 w 670"/>
                <a:gd name="T79" fmla="*/ 432 h 440"/>
                <a:gd name="T80" fmla="*/ 353 w 670"/>
                <a:gd name="T81" fmla="*/ 440 h 440"/>
                <a:gd name="T82" fmla="*/ 307 w 670"/>
                <a:gd name="T83" fmla="*/ 440 h 440"/>
                <a:gd name="T84" fmla="*/ 299 w 670"/>
                <a:gd name="T85" fmla="*/ 440 h 440"/>
                <a:gd name="T86" fmla="*/ 276 w 670"/>
                <a:gd name="T87" fmla="*/ 432 h 440"/>
                <a:gd name="T88" fmla="*/ 238 w 670"/>
                <a:gd name="T89" fmla="*/ 432 h 440"/>
                <a:gd name="T90" fmla="*/ 216 w 670"/>
                <a:gd name="T91" fmla="*/ 440 h 440"/>
                <a:gd name="T92" fmla="*/ 169 w 670"/>
                <a:gd name="T93" fmla="*/ 435 h 440"/>
                <a:gd name="T94" fmla="*/ 162 w 670"/>
                <a:gd name="T95" fmla="*/ 433 h 440"/>
                <a:gd name="T96" fmla="*/ 142 w 670"/>
                <a:gd name="T97" fmla="*/ 419 h 440"/>
                <a:gd name="T98" fmla="*/ 109 w 670"/>
                <a:gd name="T99" fmla="*/ 403 h 440"/>
                <a:gd name="T100" fmla="*/ 86 w 670"/>
                <a:gd name="T101" fmla="*/ 397 h 440"/>
                <a:gd name="T102" fmla="*/ 52 w 670"/>
                <a:gd name="T103" fmla="*/ 365 h 440"/>
                <a:gd name="T104" fmla="*/ 47 w 670"/>
                <a:gd name="T105" fmla="*/ 359 h 440"/>
                <a:gd name="T106" fmla="*/ 40 w 670"/>
                <a:gd name="T107" fmla="*/ 336 h 440"/>
                <a:gd name="T108" fmla="*/ 23 w 670"/>
                <a:gd name="T109" fmla="*/ 303 h 440"/>
                <a:gd name="T110" fmla="*/ 8 w 670"/>
                <a:gd name="T111" fmla="*/ 284 h 440"/>
                <a:gd name="T112" fmla="*/ 0 w 670"/>
                <a:gd name="T113" fmla="*/ 238 h 440"/>
                <a:gd name="T114" fmla="*/ 0 w 670"/>
                <a:gd name="T115" fmla="*/ 226 h 440"/>
                <a:gd name="T116" fmla="*/ 1 w 670"/>
                <a:gd name="T117" fmla="*/ 192 h 440"/>
                <a:gd name="T118" fmla="*/ 2 w 670"/>
                <a:gd name="T119" fmla="*/ 184 h 440"/>
                <a:gd name="T120" fmla="*/ 14 w 670"/>
                <a:gd name="T121" fmla="*/ 16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0" h="440">
                  <a:moveTo>
                    <a:pt x="158" y="8"/>
                  </a:moveTo>
                  <a:cubicBezTo>
                    <a:pt x="155" y="8"/>
                    <a:pt x="151" y="9"/>
                    <a:pt x="148" y="10"/>
                  </a:cubicBezTo>
                  <a:cubicBezTo>
                    <a:pt x="151" y="18"/>
                    <a:pt x="151" y="18"/>
                    <a:pt x="151" y="18"/>
                  </a:cubicBezTo>
                  <a:cubicBezTo>
                    <a:pt x="154" y="17"/>
                    <a:pt x="157" y="16"/>
                    <a:pt x="160" y="15"/>
                  </a:cubicBezTo>
                  <a:cubicBezTo>
                    <a:pt x="158" y="8"/>
                    <a:pt x="158" y="8"/>
                    <a:pt x="158" y="8"/>
                  </a:cubicBezTo>
                  <a:close/>
                  <a:moveTo>
                    <a:pt x="180" y="3"/>
                  </a:moveTo>
                  <a:cubicBezTo>
                    <a:pt x="175" y="3"/>
                    <a:pt x="170" y="4"/>
                    <a:pt x="165" y="6"/>
                  </a:cubicBezTo>
                  <a:cubicBezTo>
                    <a:pt x="167" y="13"/>
                    <a:pt x="167" y="13"/>
                    <a:pt x="167" y="13"/>
                  </a:cubicBezTo>
                  <a:cubicBezTo>
                    <a:pt x="172" y="12"/>
                    <a:pt x="177" y="11"/>
                    <a:pt x="181" y="10"/>
                  </a:cubicBezTo>
                  <a:cubicBezTo>
                    <a:pt x="180" y="3"/>
                    <a:pt x="180" y="3"/>
                    <a:pt x="180" y="3"/>
                  </a:cubicBezTo>
                  <a:close/>
                  <a:moveTo>
                    <a:pt x="203" y="0"/>
                  </a:moveTo>
                  <a:cubicBezTo>
                    <a:pt x="198" y="1"/>
                    <a:pt x="193" y="1"/>
                    <a:pt x="188" y="2"/>
                  </a:cubicBezTo>
                  <a:cubicBezTo>
                    <a:pt x="189" y="9"/>
                    <a:pt x="189" y="9"/>
                    <a:pt x="189" y="9"/>
                  </a:cubicBezTo>
                  <a:cubicBezTo>
                    <a:pt x="194" y="9"/>
                    <a:pt x="199" y="8"/>
                    <a:pt x="204" y="8"/>
                  </a:cubicBezTo>
                  <a:cubicBezTo>
                    <a:pt x="203" y="0"/>
                    <a:pt x="203" y="0"/>
                    <a:pt x="203" y="0"/>
                  </a:cubicBezTo>
                  <a:close/>
                  <a:moveTo>
                    <a:pt x="226" y="0"/>
                  </a:moveTo>
                  <a:cubicBezTo>
                    <a:pt x="214" y="0"/>
                    <a:pt x="214" y="0"/>
                    <a:pt x="214" y="0"/>
                  </a:cubicBezTo>
                  <a:cubicBezTo>
                    <a:pt x="213" y="0"/>
                    <a:pt x="212" y="0"/>
                    <a:pt x="211" y="0"/>
                  </a:cubicBezTo>
                  <a:cubicBezTo>
                    <a:pt x="211" y="8"/>
                    <a:pt x="211" y="8"/>
                    <a:pt x="211" y="8"/>
                  </a:cubicBezTo>
                  <a:cubicBezTo>
                    <a:pt x="212" y="8"/>
                    <a:pt x="213" y="8"/>
                    <a:pt x="214" y="8"/>
                  </a:cubicBezTo>
                  <a:cubicBezTo>
                    <a:pt x="226" y="8"/>
                    <a:pt x="226" y="8"/>
                    <a:pt x="226" y="8"/>
                  </a:cubicBezTo>
                  <a:cubicBezTo>
                    <a:pt x="226" y="0"/>
                    <a:pt x="226" y="0"/>
                    <a:pt x="226" y="0"/>
                  </a:cubicBezTo>
                  <a:close/>
                  <a:moveTo>
                    <a:pt x="249" y="0"/>
                  </a:moveTo>
                  <a:cubicBezTo>
                    <a:pt x="234" y="0"/>
                    <a:pt x="234" y="0"/>
                    <a:pt x="234" y="0"/>
                  </a:cubicBezTo>
                  <a:cubicBezTo>
                    <a:pt x="234" y="8"/>
                    <a:pt x="234" y="8"/>
                    <a:pt x="234" y="8"/>
                  </a:cubicBezTo>
                  <a:cubicBezTo>
                    <a:pt x="249" y="8"/>
                    <a:pt x="249" y="8"/>
                    <a:pt x="249" y="8"/>
                  </a:cubicBezTo>
                  <a:lnTo>
                    <a:pt x="249" y="0"/>
                  </a:lnTo>
                  <a:close/>
                  <a:moveTo>
                    <a:pt x="272" y="0"/>
                  </a:moveTo>
                  <a:cubicBezTo>
                    <a:pt x="257" y="0"/>
                    <a:pt x="257" y="0"/>
                    <a:pt x="257" y="0"/>
                  </a:cubicBezTo>
                  <a:cubicBezTo>
                    <a:pt x="257" y="8"/>
                    <a:pt x="257" y="8"/>
                    <a:pt x="257" y="8"/>
                  </a:cubicBezTo>
                  <a:cubicBezTo>
                    <a:pt x="272" y="8"/>
                    <a:pt x="272" y="8"/>
                    <a:pt x="272" y="8"/>
                  </a:cubicBezTo>
                  <a:lnTo>
                    <a:pt x="272" y="0"/>
                  </a:lnTo>
                  <a:close/>
                  <a:moveTo>
                    <a:pt x="295" y="0"/>
                  </a:moveTo>
                  <a:cubicBezTo>
                    <a:pt x="280" y="0"/>
                    <a:pt x="280" y="0"/>
                    <a:pt x="280" y="0"/>
                  </a:cubicBezTo>
                  <a:cubicBezTo>
                    <a:pt x="280" y="8"/>
                    <a:pt x="280" y="8"/>
                    <a:pt x="280" y="8"/>
                  </a:cubicBezTo>
                  <a:cubicBezTo>
                    <a:pt x="295" y="8"/>
                    <a:pt x="295" y="8"/>
                    <a:pt x="295" y="8"/>
                  </a:cubicBezTo>
                  <a:lnTo>
                    <a:pt x="295" y="0"/>
                  </a:lnTo>
                  <a:close/>
                  <a:moveTo>
                    <a:pt x="318" y="0"/>
                  </a:moveTo>
                  <a:cubicBezTo>
                    <a:pt x="302" y="0"/>
                    <a:pt x="302" y="0"/>
                    <a:pt x="302" y="0"/>
                  </a:cubicBezTo>
                  <a:cubicBezTo>
                    <a:pt x="302" y="8"/>
                    <a:pt x="302" y="8"/>
                    <a:pt x="302" y="8"/>
                  </a:cubicBezTo>
                  <a:cubicBezTo>
                    <a:pt x="318" y="8"/>
                    <a:pt x="318" y="8"/>
                    <a:pt x="318" y="8"/>
                  </a:cubicBezTo>
                  <a:lnTo>
                    <a:pt x="318" y="0"/>
                  </a:lnTo>
                  <a:close/>
                  <a:moveTo>
                    <a:pt x="341" y="0"/>
                  </a:moveTo>
                  <a:cubicBezTo>
                    <a:pt x="325" y="0"/>
                    <a:pt x="325" y="0"/>
                    <a:pt x="325" y="0"/>
                  </a:cubicBezTo>
                  <a:cubicBezTo>
                    <a:pt x="325" y="8"/>
                    <a:pt x="325" y="8"/>
                    <a:pt x="325" y="8"/>
                  </a:cubicBezTo>
                  <a:cubicBezTo>
                    <a:pt x="341" y="8"/>
                    <a:pt x="341" y="8"/>
                    <a:pt x="341" y="8"/>
                  </a:cubicBezTo>
                  <a:lnTo>
                    <a:pt x="341" y="0"/>
                  </a:lnTo>
                  <a:close/>
                  <a:moveTo>
                    <a:pt x="363" y="0"/>
                  </a:moveTo>
                  <a:cubicBezTo>
                    <a:pt x="348" y="0"/>
                    <a:pt x="348" y="0"/>
                    <a:pt x="348" y="0"/>
                  </a:cubicBezTo>
                  <a:cubicBezTo>
                    <a:pt x="348" y="8"/>
                    <a:pt x="348" y="8"/>
                    <a:pt x="348" y="8"/>
                  </a:cubicBezTo>
                  <a:cubicBezTo>
                    <a:pt x="363" y="8"/>
                    <a:pt x="363" y="8"/>
                    <a:pt x="363" y="8"/>
                  </a:cubicBezTo>
                  <a:lnTo>
                    <a:pt x="363" y="0"/>
                  </a:lnTo>
                  <a:close/>
                  <a:moveTo>
                    <a:pt x="386" y="0"/>
                  </a:moveTo>
                  <a:cubicBezTo>
                    <a:pt x="371" y="0"/>
                    <a:pt x="371" y="0"/>
                    <a:pt x="371" y="0"/>
                  </a:cubicBezTo>
                  <a:cubicBezTo>
                    <a:pt x="371" y="8"/>
                    <a:pt x="371" y="8"/>
                    <a:pt x="371" y="8"/>
                  </a:cubicBezTo>
                  <a:cubicBezTo>
                    <a:pt x="386" y="8"/>
                    <a:pt x="386" y="8"/>
                    <a:pt x="386" y="8"/>
                  </a:cubicBezTo>
                  <a:lnTo>
                    <a:pt x="386" y="0"/>
                  </a:lnTo>
                  <a:close/>
                  <a:moveTo>
                    <a:pt x="409" y="0"/>
                  </a:moveTo>
                  <a:cubicBezTo>
                    <a:pt x="394" y="0"/>
                    <a:pt x="394" y="0"/>
                    <a:pt x="394" y="0"/>
                  </a:cubicBezTo>
                  <a:cubicBezTo>
                    <a:pt x="394" y="8"/>
                    <a:pt x="394" y="8"/>
                    <a:pt x="394" y="8"/>
                  </a:cubicBezTo>
                  <a:cubicBezTo>
                    <a:pt x="409" y="8"/>
                    <a:pt x="409" y="8"/>
                    <a:pt x="409" y="8"/>
                  </a:cubicBezTo>
                  <a:lnTo>
                    <a:pt x="409" y="0"/>
                  </a:lnTo>
                  <a:close/>
                  <a:moveTo>
                    <a:pt x="432" y="0"/>
                  </a:moveTo>
                  <a:cubicBezTo>
                    <a:pt x="417" y="0"/>
                    <a:pt x="417" y="0"/>
                    <a:pt x="417" y="0"/>
                  </a:cubicBezTo>
                  <a:cubicBezTo>
                    <a:pt x="417" y="8"/>
                    <a:pt x="417" y="8"/>
                    <a:pt x="417" y="8"/>
                  </a:cubicBezTo>
                  <a:cubicBezTo>
                    <a:pt x="432" y="8"/>
                    <a:pt x="432" y="8"/>
                    <a:pt x="432" y="8"/>
                  </a:cubicBezTo>
                  <a:lnTo>
                    <a:pt x="432" y="0"/>
                  </a:lnTo>
                  <a:close/>
                  <a:moveTo>
                    <a:pt x="455" y="0"/>
                  </a:moveTo>
                  <a:cubicBezTo>
                    <a:pt x="439" y="0"/>
                    <a:pt x="439" y="0"/>
                    <a:pt x="439" y="0"/>
                  </a:cubicBezTo>
                  <a:cubicBezTo>
                    <a:pt x="439" y="8"/>
                    <a:pt x="439" y="8"/>
                    <a:pt x="439" y="8"/>
                  </a:cubicBezTo>
                  <a:cubicBezTo>
                    <a:pt x="455" y="8"/>
                    <a:pt x="455" y="8"/>
                    <a:pt x="455" y="8"/>
                  </a:cubicBezTo>
                  <a:lnTo>
                    <a:pt x="455" y="0"/>
                  </a:lnTo>
                  <a:close/>
                  <a:moveTo>
                    <a:pt x="478" y="1"/>
                  </a:moveTo>
                  <a:cubicBezTo>
                    <a:pt x="473" y="1"/>
                    <a:pt x="468" y="0"/>
                    <a:pt x="462" y="0"/>
                  </a:cubicBezTo>
                  <a:cubicBezTo>
                    <a:pt x="462" y="8"/>
                    <a:pt x="462" y="8"/>
                    <a:pt x="462" y="8"/>
                  </a:cubicBezTo>
                  <a:cubicBezTo>
                    <a:pt x="467" y="8"/>
                    <a:pt x="472" y="8"/>
                    <a:pt x="477" y="9"/>
                  </a:cubicBezTo>
                  <a:lnTo>
                    <a:pt x="478" y="1"/>
                  </a:lnTo>
                  <a:close/>
                  <a:moveTo>
                    <a:pt x="501" y="5"/>
                  </a:moveTo>
                  <a:cubicBezTo>
                    <a:pt x="496" y="4"/>
                    <a:pt x="491" y="3"/>
                    <a:pt x="486" y="2"/>
                  </a:cubicBezTo>
                  <a:cubicBezTo>
                    <a:pt x="484" y="10"/>
                    <a:pt x="484" y="10"/>
                    <a:pt x="484" y="10"/>
                  </a:cubicBezTo>
                  <a:cubicBezTo>
                    <a:pt x="489" y="10"/>
                    <a:pt x="494" y="11"/>
                    <a:pt x="499" y="12"/>
                  </a:cubicBezTo>
                  <a:cubicBezTo>
                    <a:pt x="501" y="5"/>
                    <a:pt x="501" y="5"/>
                    <a:pt x="501" y="5"/>
                  </a:cubicBezTo>
                  <a:close/>
                  <a:moveTo>
                    <a:pt x="523" y="11"/>
                  </a:moveTo>
                  <a:cubicBezTo>
                    <a:pt x="518" y="9"/>
                    <a:pt x="513" y="8"/>
                    <a:pt x="508" y="7"/>
                  </a:cubicBezTo>
                  <a:cubicBezTo>
                    <a:pt x="506" y="14"/>
                    <a:pt x="506" y="14"/>
                    <a:pt x="506" y="14"/>
                  </a:cubicBezTo>
                  <a:cubicBezTo>
                    <a:pt x="511" y="15"/>
                    <a:pt x="516" y="17"/>
                    <a:pt x="521" y="18"/>
                  </a:cubicBezTo>
                  <a:cubicBezTo>
                    <a:pt x="523" y="11"/>
                    <a:pt x="523" y="11"/>
                    <a:pt x="523" y="11"/>
                  </a:cubicBezTo>
                  <a:close/>
                  <a:moveTo>
                    <a:pt x="545" y="19"/>
                  </a:moveTo>
                  <a:cubicBezTo>
                    <a:pt x="540" y="17"/>
                    <a:pt x="535" y="15"/>
                    <a:pt x="530" y="14"/>
                  </a:cubicBezTo>
                  <a:cubicBezTo>
                    <a:pt x="528" y="21"/>
                    <a:pt x="528" y="21"/>
                    <a:pt x="528" y="21"/>
                  </a:cubicBezTo>
                  <a:cubicBezTo>
                    <a:pt x="532" y="23"/>
                    <a:pt x="537" y="24"/>
                    <a:pt x="542" y="27"/>
                  </a:cubicBezTo>
                  <a:cubicBezTo>
                    <a:pt x="545" y="19"/>
                    <a:pt x="545" y="19"/>
                    <a:pt x="545" y="19"/>
                  </a:cubicBezTo>
                  <a:close/>
                  <a:moveTo>
                    <a:pt x="565" y="30"/>
                  </a:moveTo>
                  <a:cubicBezTo>
                    <a:pt x="561" y="28"/>
                    <a:pt x="556" y="25"/>
                    <a:pt x="552" y="23"/>
                  </a:cubicBezTo>
                  <a:cubicBezTo>
                    <a:pt x="548" y="30"/>
                    <a:pt x="548" y="30"/>
                    <a:pt x="548" y="30"/>
                  </a:cubicBezTo>
                  <a:cubicBezTo>
                    <a:pt x="553" y="32"/>
                    <a:pt x="557" y="34"/>
                    <a:pt x="561" y="37"/>
                  </a:cubicBezTo>
                  <a:cubicBezTo>
                    <a:pt x="565" y="30"/>
                    <a:pt x="565" y="30"/>
                    <a:pt x="565" y="30"/>
                  </a:cubicBezTo>
                  <a:close/>
                  <a:moveTo>
                    <a:pt x="585" y="43"/>
                  </a:moveTo>
                  <a:cubicBezTo>
                    <a:pt x="580" y="40"/>
                    <a:pt x="576" y="37"/>
                    <a:pt x="572" y="34"/>
                  </a:cubicBezTo>
                  <a:cubicBezTo>
                    <a:pt x="568" y="41"/>
                    <a:pt x="568" y="41"/>
                    <a:pt x="568" y="41"/>
                  </a:cubicBezTo>
                  <a:cubicBezTo>
                    <a:pt x="572" y="44"/>
                    <a:pt x="576" y="46"/>
                    <a:pt x="580" y="49"/>
                  </a:cubicBezTo>
                  <a:lnTo>
                    <a:pt x="585" y="43"/>
                  </a:lnTo>
                  <a:close/>
                  <a:moveTo>
                    <a:pt x="602" y="58"/>
                  </a:moveTo>
                  <a:cubicBezTo>
                    <a:pt x="599" y="55"/>
                    <a:pt x="595" y="51"/>
                    <a:pt x="591" y="48"/>
                  </a:cubicBezTo>
                  <a:cubicBezTo>
                    <a:pt x="586" y="54"/>
                    <a:pt x="586" y="54"/>
                    <a:pt x="586" y="54"/>
                  </a:cubicBezTo>
                  <a:cubicBezTo>
                    <a:pt x="590" y="57"/>
                    <a:pt x="593" y="61"/>
                    <a:pt x="597" y="64"/>
                  </a:cubicBezTo>
                  <a:cubicBezTo>
                    <a:pt x="602" y="58"/>
                    <a:pt x="602" y="58"/>
                    <a:pt x="602" y="58"/>
                  </a:cubicBezTo>
                  <a:close/>
                  <a:moveTo>
                    <a:pt x="618" y="75"/>
                  </a:moveTo>
                  <a:cubicBezTo>
                    <a:pt x="615" y="71"/>
                    <a:pt x="611" y="67"/>
                    <a:pt x="608" y="64"/>
                  </a:cubicBezTo>
                  <a:cubicBezTo>
                    <a:pt x="602" y="69"/>
                    <a:pt x="602" y="69"/>
                    <a:pt x="602" y="69"/>
                  </a:cubicBezTo>
                  <a:cubicBezTo>
                    <a:pt x="606" y="73"/>
                    <a:pt x="609" y="76"/>
                    <a:pt x="612" y="80"/>
                  </a:cubicBezTo>
                  <a:cubicBezTo>
                    <a:pt x="618" y="75"/>
                    <a:pt x="618" y="75"/>
                    <a:pt x="618" y="75"/>
                  </a:cubicBezTo>
                  <a:close/>
                  <a:moveTo>
                    <a:pt x="632" y="94"/>
                  </a:moveTo>
                  <a:cubicBezTo>
                    <a:pt x="630" y="89"/>
                    <a:pt x="626" y="85"/>
                    <a:pt x="623" y="81"/>
                  </a:cubicBezTo>
                  <a:cubicBezTo>
                    <a:pt x="617" y="86"/>
                    <a:pt x="617" y="86"/>
                    <a:pt x="617" y="86"/>
                  </a:cubicBezTo>
                  <a:cubicBezTo>
                    <a:pt x="620" y="90"/>
                    <a:pt x="623" y="94"/>
                    <a:pt x="626" y="98"/>
                  </a:cubicBezTo>
                  <a:cubicBezTo>
                    <a:pt x="632" y="94"/>
                    <a:pt x="632" y="94"/>
                    <a:pt x="632" y="94"/>
                  </a:cubicBezTo>
                  <a:close/>
                  <a:moveTo>
                    <a:pt x="645" y="113"/>
                  </a:moveTo>
                  <a:cubicBezTo>
                    <a:pt x="642" y="109"/>
                    <a:pt x="639" y="104"/>
                    <a:pt x="637" y="100"/>
                  </a:cubicBezTo>
                  <a:cubicBezTo>
                    <a:pt x="630" y="104"/>
                    <a:pt x="630" y="104"/>
                    <a:pt x="630" y="104"/>
                  </a:cubicBezTo>
                  <a:cubicBezTo>
                    <a:pt x="633" y="108"/>
                    <a:pt x="635" y="113"/>
                    <a:pt x="638" y="117"/>
                  </a:cubicBezTo>
                  <a:cubicBezTo>
                    <a:pt x="645" y="113"/>
                    <a:pt x="645" y="113"/>
                    <a:pt x="645" y="113"/>
                  </a:cubicBezTo>
                  <a:close/>
                  <a:moveTo>
                    <a:pt x="654" y="134"/>
                  </a:moveTo>
                  <a:cubicBezTo>
                    <a:pt x="652" y="130"/>
                    <a:pt x="650" y="125"/>
                    <a:pt x="648" y="120"/>
                  </a:cubicBezTo>
                  <a:cubicBezTo>
                    <a:pt x="641" y="124"/>
                    <a:pt x="641" y="124"/>
                    <a:pt x="641" y="124"/>
                  </a:cubicBezTo>
                  <a:cubicBezTo>
                    <a:pt x="643" y="128"/>
                    <a:pt x="645" y="133"/>
                    <a:pt x="647" y="137"/>
                  </a:cubicBezTo>
                  <a:cubicBezTo>
                    <a:pt x="654" y="134"/>
                    <a:pt x="654" y="134"/>
                    <a:pt x="654" y="134"/>
                  </a:cubicBezTo>
                  <a:close/>
                  <a:moveTo>
                    <a:pt x="662" y="156"/>
                  </a:moveTo>
                  <a:cubicBezTo>
                    <a:pt x="660" y="151"/>
                    <a:pt x="659" y="147"/>
                    <a:pt x="657" y="142"/>
                  </a:cubicBezTo>
                  <a:cubicBezTo>
                    <a:pt x="650" y="144"/>
                    <a:pt x="650" y="144"/>
                    <a:pt x="650" y="144"/>
                  </a:cubicBezTo>
                  <a:cubicBezTo>
                    <a:pt x="652" y="149"/>
                    <a:pt x="653" y="154"/>
                    <a:pt x="654" y="159"/>
                  </a:cubicBezTo>
                  <a:cubicBezTo>
                    <a:pt x="662" y="156"/>
                    <a:pt x="662" y="156"/>
                    <a:pt x="662" y="156"/>
                  </a:cubicBezTo>
                  <a:close/>
                  <a:moveTo>
                    <a:pt x="667" y="179"/>
                  </a:moveTo>
                  <a:cubicBezTo>
                    <a:pt x="666" y="174"/>
                    <a:pt x="665" y="169"/>
                    <a:pt x="664" y="164"/>
                  </a:cubicBezTo>
                  <a:cubicBezTo>
                    <a:pt x="656" y="166"/>
                    <a:pt x="656" y="166"/>
                    <a:pt x="656" y="166"/>
                  </a:cubicBezTo>
                  <a:cubicBezTo>
                    <a:pt x="657" y="171"/>
                    <a:pt x="658" y="175"/>
                    <a:pt x="659" y="180"/>
                  </a:cubicBezTo>
                  <a:lnTo>
                    <a:pt x="667" y="179"/>
                  </a:lnTo>
                  <a:close/>
                  <a:moveTo>
                    <a:pt x="669" y="202"/>
                  </a:moveTo>
                  <a:cubicBezTo>
                    <a:pt x="669" y="197"/>
                    <a:pt x="669" y="192"/>
                    <a:pt x="668" y="187"/>
                  </a:cubicBezTo>
                  <a:cubicBezTo>
                    <a:pt x="660" y="188"/>
                    <a:pt x="660" y="188"/>
                    <a:pt x="660" y="188"/>
                  </a:cubicBezTo>
                  <a:cubicBezTo>
                    <a:pt x="661" y="193"/>
                    <a:pt x="661" y="198"/>
                    <a:pt x="662" y="203"/>
                  </a:cubicBezTo>
                  <a:cubicBezTo>
                    <a:pt x="669" y="202"/>
                    <a:pt x="669" y="202"/>
                    <a:pt x="669" y="202"/>
                  </a:cubicBezTo>
                  <a:close/>
                  <a:moveTo>
                    <a:pt x="670" y="225"/>
                  </a:moveTo>
                  <a:cubicBezTo>
                    <a:pt x="670" y="214"/>
                    <a:pt x="670" y="214"/>
                    <a:pt x="670" y="214"/>
                  </a:cubicBezTo>
                  <a:cubicBezTo>
                    <a:pt x="670" y="213"/>
                    <a:pt x="670" y="211"/>
                    <a:pt x="670" y="210"/>
                  </a:cubicBezTo>
                  <a:cubicBezTo>
                    <a:pt x="662" y="210"/>
                    <a:pt x="662" y="210"/>
                    <a:pt x="662" y="210"/>
                  </a:cubicBezTo>
                  <a:cubicBezTo>
                    <a:pt x="662" y="211"/>
                    <a:pt x="662" y="213"/>
                    <a:pt x="662" y="214"/>
                  </a:cubicBezTo>
                  <a:cubicBezTo>
                    <a:pt x="662" y="225"/>
                    <a:pt x="662" y="225"/>
                    <a:pt x="662" y="225"/>
                  </a:cubicBezTo>
                  <a:cubicBezTo>
                    <a:pt x="670" y="225"/>
                    <a:pt x="670" y="225"/>
                    <a:pt x="670" y="225"/>
                  </a:cubicBezTo>
                  <a:close/>
                  <a:moveTo>
                    <a:pt x="669" y="248"/>
                  </a:moveTo>
                  <a:cubicBezTo>
                    <a:pt x="669" y="243"/>
                    <a:pt x="669" y="238"/>
                    <a:pt x="670" y="233"/>
                  </a:cubicBezTo>
                  <a:cubicBezTo>
                    <a:pt x="662" y="233"/>
                    <a:pt x="662" y="233"/>
                    <a:pt x="662" y="233"/>
                  </a:cubicBezTo>
                  <a:cubicBezTo>
                    <a:pt x="662" y="238"/>
                    <a:pt x="661" y="243"/>
                    <a:pt x="661" y="248"/>
                  </a:cubicBezTo>
                  <a:cubicBezTo>
                    <a:pt x="669" y="248"/>
                    <a:pt x="669" y="248"/>
                    <a:pt x="669" y="248"/>
                  </a:cubicBezTo>
                  <a:close/>
                  <a:moveTo>
                    <a:pt x="665" y="271"/>
                  </a:moveTo>
                  <a:cubicBezTo>
                    <a:pt x="666" y="266"/>
                    <a:pt x="667" y="261"/>
                    <a:pt x="668" y="256"/>
                  </a:cubicBezTo>
                  <a:cubicBezTo>
                    <a:pt x="660" y="255"/>
                    <a:pt x="660" y="255"/>
                    <a:pt x="660" y="255"/>
                  </a:cubicBezTo>
                  <a:cubicBezTo>
                    <a:pt x="659" y="260"/>
                    <a:pt x="658" y="265"/>
                    <a:pt x="657" y="270"/>
                  </a:cubicBezTo>
                  <a:cubicBezTo>
                    <a:pt x="665" y="271"/>
                    <a:pt x="665" y="271"/>
                    <a:pt x="665" y="271"/>
                  </a:cubicBezTo>
                  <a:close/>
                  <a:moveTo>
                    <a:pt x="659" y="294"/>
                  </a:moveTo>
                  <a:cubicBezTo>
                    <a:pt x="660" y="289"/>
                    <a:pt x="662" y="284"/>
                    <a:pt x="663" y="279"/>
                  </a:cubicBezTo>
                  <a:cubicBezTo>
                    <a:pt x="656" y="277"/>
                    <a:pt x="656" y="277"/>
                    <a:pt x="656" y="277"/>
                  </a:cubicBezTo>
                  <a:cubicBezTo>
                    <a:pt x="654" y="282"/>
                    <a:pt x="653" y="287"/>
                    <a:pt x="651" y="291"/>
                  </a:cubicBezTo>
                  <a:lnTo>
                    <a:pt x="659" y="294"/>
                  </a:lnTo>
                  <a:close/>
                  <a:moveTo>
                    <a:pt x="650" y="315"/>
                  </a:moveTo>
                  <a:cubicBezTo>
                    <a:pt x="652" y="311"/>
                    <a:pt x="654" y="306"/>
                    <a:pt x="656" y="301"/>
                  </a:cubicBezTo>
                  <a:cubicBezTo>
                    <a:pt x="649" y="298"/>
                    <a:pt x="649" y="298"/>
                    <a:pt x="649" y="298"/>
                  </a:cubicBezTo>
                  <a:cubicBezTo>
                    <a:pt x="647" y="303"/>
                    <a:pt x="645" y="308"/>
                    <a:pt x="643" y="312"/>
                  </a:cubicBezTo>
                  <a:lnTo>
                    <a:pt x="650" y="315"/>
                  </a:lnTo>
                  <a:close/>
                  <a:moveTo>
                    <a:pt x="639" y="336"/>
                  </a:moveTo>
                  <a:cubicBezTo>
                    <a:pt x="642" y="331"/>
                    <a:pt x="644" y="327"/>
                    <a:pt x="647" y="322"/>
                  </a:cubicBezTo>
                  <a:cubicBezTo>
                    <a:pt x="640" y="319"/>
                    <a:pt x="640" y="319"/>
                    <a:pt x="640" y="319"/>
                  </a:cubicBezTo>
                  <a:cubicBezTo>
                    <a:pt x="637" y="323"/>
                    <a:pt x="635" y="328"/>
                    <a:pt x="632" y="332"/>
                  </a:cubicBezTo>
                  <a:lnTo>
                    <a:pt x="639" y="336"/>
                  </a:lnTo>
                  <a:close/>
                  <a:moveTo>
                    <a:pt x="626" y="355"/>
                  </a:moveTo>
                  <a:cubicBezTo>
                    <a:pt x="629" y="351"/>
                    <a:pt x="632" y="347"/>
                    <a:pt x="635" y="342"/>
                  </a:cubicBezTo>
                  <a:cubicBezTo>
                    <a:pt x="629" y="338"/>
                    <a:pt x="629" y="338"/>
                    <a:pt x="629" y="338"/>
                  </a:cubicBezTo>
                  <a:cubicBezTo>
                    <a:pt x="626" y="342"/>
                    <a:pt x="623" y="346"/>
                    <a:pt x="620" y="350"/>
                  </a:cubicBezTo>
                  <a:cubicBezTo>
                    <a:pt x="626" y="355"/>
                    <a:pt x="626" y="355"/>
                    <a:pt x="626" y="355"/>
                  </a:cubicBezTo>
                  <a:close/>
                  <a:moveTo>
                    <a:pt x="611" y="373"/>
                  </a:moveTo>
                  <a:cubicBezTo>
                    <a:pt x="615" y="369"/>
                    <a:pt x="618" y="365"/>
                    <a:pt x="621" y="361"/>
                  </a:cubicBezTo>
                  <a:cubicBezTo>
                    <a:pt x="615" y="356"/>
                    <a:pt x="615" y="356"/>
                    <a:pt x="615" y="356"/>
                  </a:cubicBezTo>
                  <a:cubicBezTo>
                    <a:pt x="612" y="360"/>
                    <a:pt x="609" y="364"/>
                    <a:pt x="605" y="367"/>
                  </a:cubicBezTo>
                  <a:cubicBezTo>
                    <a:pt x="611" y="373"/>
                    <a:pt x="611" y="373"/>
                    <a:pt x="611" y="373"/>
                  </a:cubicBezTo>
                  <a:close/>
                  <a:moveTo>
                    <a:pt x="594" y="389"/>
                  </a:moveTo>
                  <a:cubicBezTo>
                    <a:pt x="598" y="385"/>
                    <a:pt x="602" y="382"/>
                    <a:pt x="606" y="378"/>
                  </a:cubicBezTo>
                  <a:cubicBezTo>
                    <a:pt x="600" y="373"/>
                    <a:pt x="600" y="373"/>
                    <a:pt x="600" y="373"/>
                  </a:cubicBezTo>
                  <a:cubicBezTo>
                    <a:pt x="597" y="376"/>
                    <a:pt x="593" y="380"/>
                    <a:pt x="589" y="383"/>
                  </a:cubicBezTo>
                  <a:cubicBezTo>
                    <a:pt x="594" y="389"/>
                    <a:pt x="594" y="389"/>
                    <a:pt x="594" y="389"/>
                  </a:cubicBezTo>
                  <a:close/>
                  <a:moveTo>
                    <a:pt x="576" y="403"/>
                  </a:moveTo>
                  <a:cubicBezTo>
                    <a:pt x="580" y="400"/>
                    <a:pt x="584" y="397"/>
                    <a:pt x="588" y="394"/>
                  </a:cubicBezTo>
                  <a:cubicBezTo>
                    <a:pt x="583" y="388"/>
                    <a:pt x="583" y="388"/>
                    <a:pt x="583" y="388"/>
                  </a:cubicBezTo>
                  <a:cubicBezTo>
                    <a:pt x="579" y="391"/>
                    <a:pt x="575" y="394"/>
                    <a:pt x="571" y="396"/>
                  </a:cubicBezTo>
                  <a:cubicBezTo>
                    <a:pt x="576" y="403"/>
                    <a:pt x="576" y="403"/>
                    <a:pt x="576" y="403"/>
                  </a:cubicBezTo>
                  <a:close/>
                  <a:moveTo>
                    <a:pt x="556" y="415"/>
                  </a:moveTo>
                  <a:cubicBezTo>
                    <a:pt x="560" y="412"/>
                    <a:pt x="565" y="410"/>
                    <a:pt x="569" y="407"/>
                  </a:cubicBezTo>
                  <a:cubicBezTo>
                    <a:pt x="565" y="400"/>
                    <a:pt x="565" y="400"/>
                    <a:pt x="565" y="400"/>
                  </a:cubicBezTo>
                  <a:cubicBezTo>
                    <a:pt x="561" y="403"/>
                    <a:pt x="557" y="406"/>
                    <a:pt x="552" y="408"/>
                  </a:cubicBezTo>
                  <a:cubicBezTo>
                    <a:pt x="556" y="415"/>
                    <a:pt x="556" y="415"/>
                    <a:pt x="556" y="415"/>
                  </a:cubicBezTo>
                  <a:close/>
                  <a:moveTo>
                    <a:pt x="535" y="425"/>
                  </a:moveTo>
                  <a:cubicBezTo>
                    <a:pt x="540" y="423"/>
                    <a:pt x="544" y="421"/>
                    <a:pt x="549" y="418"/>
                  </a:cubicBezTo>
                  <a:cubicBezTo>
                    <a:pt x="546" y="411"/>
                    <a:pt x="546" y="411"/>
                    <a:pt x="546" y="411"/>
                  </a:cubicBezTo>
                  <a:cubicBezTo>
                    <a:pt x="541" y="414"/>
                    <a:pt x="536" y="416"/>
                    <a:pt x="532" y="417"/>
                  </a:cubicBezTo>
                  <a:cubicBezTo>
                    <a:pt x="535" y="425"/>
                    <a:pt x="535" y="425"/>
                    <a:pt x="535" y="425"/>
                  </a:cubicBezTo>
                  <a:close/>
                  <a:moveTo>
                    <a:pt x="513" y="432"/>
                  </a:moveTo>
                  <a:cubicBezTo>
                    <a:pt x="518" y="431"/>
                    <a:pt x="523" y="429"/>
                    <a:pt x="527" y="427"/>
                  </a:cubicBezTo>
                  <a:cubicBezTo>
                    <a:pt x="525" y="420"/>
                    <a:pt x="525" y="420"/>
                    <a:pt x="525" y="420"/>
                  </a:cubicBezTo>
                  <a:cubicBezTo>
                    <a:pt x="520" y="422"/>
                    <a:pt x="515" y="423"/>
                    <a:pt x="511" y="425"/>
                  </a:cubicBezTo>
                  <a:cubicBezTo>
                    <a:pt x="513" y="432"/>
                    <a:pt x="513" y="432"/>
                    <a:pt x="513" y="432"/>
                  </a:cubicBezTo>
                  <a:close/>
                  <a:moveTo>
                    <a:pt x="490" y="437"/>
                  </a:moveTo>
                  <a:cubicBezTo>
                    <a:pt x="495" y="436"/>
                    <a:pt x="500" y="435"/>
                    <a:pt x="505" y="434"/>
                  </a:cubicBezTo>
                  <a:cubicBezTo>
                    <a:pt x="503" y="426"/>
                    <a:pt x="503" y="426"/>
                    <a:pt x="503" y="426"/>
                  </a:cubicBezTo>
                  <a:cubicBezTo>
                    <a:pt x="499" y="428"/>
                    <a:pt x="494" y="429"/>
                    <a:pt x="489" y="429"/>
                  </a:cubicBezTo>
                  <a:cubicBezTo>
                    <a:pt x="490" y="437"/>
                    <a:pt x="490" y="437"/>
                    <a:pt x="490" y="437"/>
                  </a:cubicBezTo>
                  <a:close/>
                  <a:moveTo>
                    <a:pt x="467" y="439"/>
                  </a:moveTo>
                  <a:cubicBezTo>
                    <a:pt x="472" y="439"/>
                    <a:pt x="477" y="439"/>
                    <a:pt x="482" y="438"/>
                  </a:cubicBezTo>
                  <a:cubicBezTo>
                    <a:pt x="481" y="430"/>
                    <a:pt x="481" y="430"/>
                    <a:pt x="481" y="430"/>
                  </a:cubicBezTo>
                  <a:cubicBezTo>
                    <a:pt x="476" y="431"/>
                    <a:pt x="471" y="431"/>
                    <a:pt x="466" y="432"/>
                  </a:cubicBezTo>
                  <a:lnTo>
                    <a:pt x="467" y="439"/>
                  </a:lnTo>
                  <a:close/>
                  <a:moveTo>
                    <a:pt x="444" y="440"/>
                  </a:moveTo>
                  <a:cubicBezTo>
                    <a:pt x="456" y="440"/>
                    <a:pt x="456" y="440"/>
                    <a:pt x="456" y="440"/>
                  </a:cubicBezTo>
                  <a:cubicBezTo>
                    <a:pt x="457" y="440"/>
                    <a:pt x="458" y="440"/>
                    <a:pt x="459" y="440"/>
                  </a:cubicBezTo>
                  <a:cubicBezTo>
                    <a:pt x="459" y="432"/>
                    <a:pt x="459" y="432"/>
                    <a:pt x="459" y="432"/>
                  </a:cubicBezTo>
                  <a:cubicBezTo>
                    <a:pt x="458" y="432"/>
                    <a:pt x="457" y="432"/>
                    <a:pt x="456" y="432"/>
                  </a:cubicBezTo>
                  <a:cubicBezTo>
                    <a:pt x="444" y="432"/>
                    <a:pt x="444" y="432"/>
                    <a:pt x="444" y="432"/>
                  </a:cubicBezTo>
                  <a:cubicBezTo>
                    <a:pt x="444" y="440"/>
                    <a:pt x="444" y="440"/>
                    <a:pt x="444" y="440"/>
                  </a:cubicBezTo>
                  <a:close/>
                  <a:moveTo>
                    <a:pt x="421" y="440"/>
                  </a:moveTo>
                  <a:cubicBezTo>
                    <a:pt x="436" y="440"/>
                    <a:pt x="436" y="440"/>
                    <a:pt x="436" y="440"/>
                  </a:cubicBezTo>
                  <a:cubicBezTo>
                    <a:pt x="436" y="432"/>
                    <a:pt x="436" y="432"/>
                    <a:pt x="436" y="432"/>
                  </a:cubicBezTo>
                  <a:cubicBezTo>
                    <a:pt x="421" y="432"/>
                    <a:pt x="421" y="432"/>
                    <a:pt x="421" y="432"/>
                  </a:cubicBezTo>
                  <a:lnTo>
                    <a:pt x="421" y="440"/>
                  </a:lnTo>
                  <a:close/>
                  <a:moveTo>
                    <a:pt x="398" y="440"/>
                  </a:moveTo>
                  <a:cubicBezTo>
                    <a:pt x="413" y="440"/>
                    <a:pt x="413" y="440"/>
                    <a:pt x="413" y="440"/>
                  </a:cubicBezTo>
                  <a:cubicBezTo>
                    <a:pt x="413" y="432"/>
                    <a:pt x="413" y="432"/>
                    <a:pt x="413" y="432"/>
                  </a:cubicBezTo>
                  <a:cubicBezTo>
                    <a:pt x="398" y="432"/>
                    <a:pt x="398" y="432"/>
                    <a:pt x="398" y="432"/>
                  </a:cubicBezTo>
                  <a:lnTo>
                    <a:pt x="398" y="440"/>
                  </a:lnTo>
                  <a:close/>
                  <a:moveTo>
                    <a:pt x="375" y="440"/>
                  </a:moveTo>
                  <a:cubicBezTo>
                    <a:pt x="391" y="440"/>
                    <a:pt x="391" y="440"/>
                    <a:pt x="391" y="440"/>
                  </a:cubicBezTo>
                  <a:cubicBezTo>
                    <a:pt x="391" y="432"/>
                    <a:pt x="391" y="432"/>
                    <a:pt x="391" y="432"/>
                  </a:cubicBezTo>
                  <a:cubicBezTo>
                    <a:pt x="375" y="432"/>
                    <a:pt x="375" y="432"/>
                    <a:pt x="375" y="432"/>
                  </a:cubicBezTo>
                  <a:lnTo>
                    <a:pt x="375"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299" y="440"/>
                    <a:pt x="299" y="440"/>
                    <a:pt x="299" y="440"/>
                  </a:cubicBezTo>
                  <a:cubicBezTo>
                    <a:pt x="299" y="432"/>
                    <a:pt x="299" y="432"/>
                    <a:pt x="299" y="432"/>
                  </a:cubicBezTo>
                  <a:cubicBezTo>
                    <a:pt x="284" y="432"/>
                    <a:pt x="284" y="432"/>
                    <a:pt x="284" y="432"/>
                  </a:cubicBezTo>
                  <a:lnTo>
                    <a:pt x="284" y="440"/>
                  </a:lnTo>
                  <a:close/>
                  <a:moveTo>
                    <a:pt x="261" y="440"/>
                  </a:moveTo>
                  <a:cubicBezTo>
                    <a:pt x="276" y="440"/>
                    <a:pt x="276" y="440"/>
                    <a:pt x="276" y="440"/>
                  </a:cubicBezTo>
                  <a:cubicBezTo>
                    <a:pt x="276" y="432"/>
                    <a:pt x="276" y="432"/>
                    <a:pt x="276" y="432"/>
                  </a:cubicBezTo>
                  <a:cubicBezTo>
                    <a:pt x="261" y="432"/>
                    <a:pt x="261" y="432"/>
                    <a:pt x="261" y="432"/>
                  </a:cubicBezTo>
                  <a:lnTo>
                    <a:pt x="261" y="440"/>
                  </a:lnTo>
                  <a:close/>
                  <a:moveTo>
                    <a:pt x="238" y="440"/>
                  </a:moveTo>
                  <a:cubicBezTo>
                    <a:pt x="254" y="440"/>
                    <a:pt x="254" y="440"/>
                    <a:pt x="254" y="440"/>
                  </a:cubicBezTo>
                  <a:cubicBezTo>
                    <a:pt x="254" y="432"/>
                    <a:pt x="254" y="432"/>
                    <a:pt x="254" y="432"/>
                  </a:cubicBezTo>
                  <a:cubicBezTo>
                    <a:pt x="238" y="432"/>
                    <a:pt x="238" y="432"/>
                    <a:pt x="238" y="432"/>
                  </a:cubicBezTo>
                  <a:lnTo>
                    <a:pt x="238"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2" y="439"/>
                  </a:moveTo>
                  <a:cubicBezTo>
                    <a:pt x="198" y="439"/>
                    <a:pt x="203" y="440"/>
                    <a:pt x="208" y="440"/>
                  </a:cubicBezTo>
                  <a:cubicBezTo>
                    <a:pt x="208" y="432"/>
                    <a:pt x="208" y="432"/>
                    <a:pt x="208" y="432"/>
                  </a:cubicBezTo>
                  <a:cubicBezTo>
                    <a:pt x="203" y="432"/>
                    <a:pt x="198" y="431"/>
                    <a:pt x="193" y="431"/>
                  </a:cubicBezTo>
                  <a:cubicBezTo>
                    <a:pt x="192" y="439"/>
                    <a:pt x="192" y="439"/>
                    <a:pt x="192" y="439"/>
                  </a:cubicBezTo>
                  <a:close/>
                  <a:moveTo>
                    <a:pt x="169" y="435"/>
                  </a:moveTo>
                  <a:cubicBezTo>
                    <a:pt x="174" y="436"/>
                    <a:pt x="180" y="437"/>
                    <a:pt x="185" y="438"/>
                  </a:cubicBezTo>
                  <a:cubicBezTo>
                    <a:pt x="186" y="430"/>
                    <a:pt x="186" y="430"/>
                    <a:pt x="186" y="430"/>
                  </a:cubicBezTo>
                  <a:cubicBezTo>
                    <a:pt x="181" y="429"/>
                    <a:pt x="176" y="429"/>
                    <a:pt x="171" y="428"/>
                  </a:cubicBezTo>
                  <a:cubicBezTo>
                    <a:pt x="169" y="435"/>
                    <a:pt x="169" y="435"/>
                    <a:pt x="169" y="435"/>
                  </a:cubicBezTo>
                  <a:close/>
                  <a:moveTo>
                    <a:pt x="147" y="429"/>
                  </a:moveTo>
                  <a:cubicBezTo>
                    <a:pt x="152" y="431"/>
                    <a:pt x="157" y="432"/>
                    <a:pt x="162" y="433"/>
                  </a:cubicBezTo>
                  <a:cubicBezTo>
                    <a:pt x="164" y="426"/>
                    <a:pt x="164" y="426"/>
                    <a:pt x="164" y="426"/>
                  </a:cubicBezTo>
                  <a:cubicBezTo>
                    <a:pt x="159" y="425"/>
                    <a:pt x="154" y="423"/>
                    <a:pt x="149" y="422"/>
                  </a:cubicBezTo>
                  <a:cubicBezTo>
                    <a:pt x="147" y="429"/>
                    <a:pt x="147" y="429"/>
                    <a:pt x="147" y="429"/>
                  </a:cubicBezTo>
                  <a:close/>
                  <a:moveTo>
                    <a:pt x="125" y="421"/>
                  </a:moveTo>
                  <a:cubicBezTo>
                    <a:pt x="130" y="423"/>
                    <a:pt x="135" y="425"/>
                    <a:pt x="140" y="427"/>
                  </a:cubicBezTo>
                  <a:cubicBezTo>
                    <a:pt x="142" y="419"/>
                    <a:pt x="142" y="419"/>
                    <a:pt x="142" y="419"/>
                  </a:cubicBezTo>
                  <a:cubicBezTo>
                    <a:pt x="138" y="418"/>
                    <a:pt x="133" y="416"/>
                    <a:pt x="129" y="414"/>
                  </a:cubicBezTo>
                  <a:cubicBezTo>
                    <a:pt x="125" y="421"/>
                    <a:pt x="125" y="421"/>
                    <a:pt x="125" y="421"/>
                  </a:cubicBezTo>
                  <a:close/>
                  <a:moveTo>
                    <a:pt x="105" y="410"/>
                  </a:moveTo>
                  <a:cubicBezTo>
                    <a:pt x="109" y="412"/>
                    <a:pt x="114" y="415"/>
                    <a:pt x="118" y="417"/>
                  </a:cubicBezTo>
                  <a:cubicBezTo>
                    <a:pt x="122" y="410"/>
                    <a:pt x="122" y="410"/>
                    <a:pt x="122" y="410"/>
                  </a:cubicBezTo>
                  <a:cubicBezTo>
                    <a:pt x="117" y="408"/>
                    <a:pt x="113" y="406"/>
                    <a:pt x="109" y="403"/>
                  </a:cubicBezTo>
                  <a:cubicBezTo>
                    <a:pt x="105" y="410"/>
                    <a:pt x="105" y="410"/>
                    <a:pt x="105" y="410"/>
                  </a:cubicBezTo>
                  <a:close/>
                  <a:moveTo>
                    <a:pt x="86" y="397"/>
                  </a:moveTo>
                  <a:cubicBezTo>
                    <a:pt x="90" y="400"/>
                    <a:pt x="94" y="403"/>
                    <a:pt x="98" y="406"/>
                  </a:cubicBezTo>
                  <a:cubicBezTo>
                    <a:pt x="103" y="399"/>
                    <a:pt x="103" y="399"/>
                    <a:pt x="103" y="399"/>
                  </a:cubicBezTo>
                  <a:cubicBezTo>
                    <a:pt x="98" y="397"/>
                    <a:pt x="94" y="394"/>
                    <a:pt x="90" y="391"/>
                  </a:cubicBezTo>
                  <a:cubicBezTo>
                    <a:pt x="86" y="397"/>
                    <a:pt x="86" y="397"/>
                    <a:pt x="86" y="397"/>
                  </a:cubicBezTo>
                  <a:close/>
                  <a:moveTo>
                    <a:pt x="68" y="382"/>
                  </a:moveTo>
                  <a:cubicBezTo>
                    <a:pt x="72" y="386"/>
                    <a:pt x="75" y="389"/>
                    <a:pt x="79" y="392"/>
                  </a:cubicBezTo>
                  <a:cubicBezTo>
                    <a:pt x="84" y="386"/>
                    <a:pt x="84" y="386"/>
                    <a:pt x="84" y="386"/>
                  </a:cubicBezTo>
                  <a:cubicBezTo>
                    <a:pt x="81" y="383"/>
                    <a:pt x="77" y="380"/>
                    <a:pt x="73" y="376"/>
                  </a:cubicBezTo>
                  <a:cubicBezTo>
                    <a:pt x="68" y="382"/>
                    <a:pt x="68" y="382"/>
                    <a:pt x="68" y="382"/>
                  </a:cubicBezTo>
                  <a:close/>
                  <a:moveTo>
                    <a:pt x="52" y="365"/>
                  </a:moveTo>
                  <a:cubicBezTo>
                    <a:pt x="55" y="369"/>
                    <a:pt x="59" y="373"/>
                    <a:pt x="62" y="377"/>
                  </a:cubicBezTo>
                  <a:cubicBezTo>
                    <a:pt x="68" y="371"/>
                    <a:pt x="68" y="371"/>
                    <a:pt x="68" y="371"/>
                  </a:cubicBezTo>
                  <a:cubicBezTo>
                    <a:pt x="64" y="368"/>
                    <a:pt x="61" y="364"/>
                    <a:pt x="58" y="360"/>
                  </a:cubicBezTo>
                  <a:cubicBezTo>
                    <a:pt x="52" y="365"/>
                    <a:pt x="52" y="365"/>
                    <a:pt x="52" y="365"/>
                  </a:cubicBezTo>
                  <a:close/>
                  <a:moveTo>
                    <a:pt x="38" y="347"/>
                  </a:moveTo>
                  <a:cubicBezTo>
                    <a:pt x="40" y="351"/>
                    <a:pt x="44" y="355"/>
                    <a:pt x="47" y="359"/>
                  </a:cubicBezTo>
                  <a:cubicBezTo>
                    <a:pt x="53" y="354"/>
                    <a:pt x="53" y="354"/>
                    <a:pt x="53" y="354"/>
                  </a:cubicBezTo>
                  <a:cubicBezTo>
                    <a:pt x="50" y="351"/>
                    <a:pt x="47" y="347"/>
                    <a:pt x="44" y="342"/>
                  </a:cubicBezTo>
                  <a:cubicBezTo>
                    <a:pt x="38" y="347"/>
                    <a:pt x="38" y="347"/>
                    <a:pt x="38" y="347"/>
                  </a:cubicBezTo>
                  <a:close/>
                  <a:moveTo>
                    <a:pt x="25" y="327"/>
                  </a:moveTo>
                  <a:cubicBezTo>
                    <a:pt x="28" y="332"/>
                    <a:pt x="30" y="336"/>
                    <a:pt x="33" y="340"/>
                  </a:cubicBezTo>
                  <a:cubicBezTo>
                    <a:pt x="40" y="336"/>
                    <a:pt x="40" y="336"/>
                    <a:pt x="40" y="336"/>
                  </a:cubicBezTo>
                  <a:cubicBezTo>
                    <a:pt x="37" y="332"/>
                    <a:pt x="35" y="328"/>
                    <a:pt x="32" y="323"/>
                  </a:cubicBezTo>
                  <a:lnTo>
                    <a:pt x="25" y="327"/>
                  </a:lnTo>
                  <a:close/>
                  <a:moveTo>
                    <a:pt x="15" y="306"/>
                  </a:moveTo>
                  <a:cubicBezTo>
                    <a:pt x="17" y="311"/>
                    <a:pt x="20" y="316"/>
                    <a:pt x="22" y="320"/>
                  </a:cubicBezTo>
                  <a:cubicBezTo>
                    <a:pt x="29" y="317"/>
                    <a:pt x="29" y="317"/>
                    <a:pt x="29" y="317"/>
                  </a:cubicBezTo>
                  <a:cubicBezTo>
                    <a:pt x="27" y="312"/>
                    <a:pt x="25" y="308"/>
                    <a:pt x="23" y="303"/>
                  </a:cubicBezTo>
                  <a:cubicBezTo>
                    <a:pt x="15" y="306"/>
                    <a:pt x="15" y="306"/>
                    <a:pt x="15" y="306"/>
                  </a:cubicBezTo>
                  <a:close/>
                  <a:moveTo>
                    <a:pt x="8" y="284"/>
                  </a:moveTo>
                  <a:cubicBezTo>
                    <a:pt x="9" y="289"/>
                    <a:pt x="11" y="294"/>
                    <a:pt x="13" y="299"/>
                  </a:cubicBezTo>
                  <a:cubicBezTo>
                    <a:pt x="20" y="296"/>
                    <a:pt x="20" y="296"/>
                    <a:pt x="20" y="296"/>
                  </a:cubicBezTo>
                  <a:cubicBezTo>
                    <a:pt x="18" y="291"/>
                    <a:pt x="17" y="287"/>
                    <a:pt x="15" y="282"/>
                  </a:cubicBezTo>
                  <a:cubicBezTo>
                    <a:pt x="8" y="284"/>
                    <a:pt x="8" y="284"/>
                    <a:pt x="8" y="284"/>
                  </a:cubicBezTo>
                  <a:close/>
                  <a:moveTo>
                    <a:pt x="3" y="261"/>
                  </a:moveTo>
                  <a:cubicBezTo>
                    <a:pt x="4" y="266"/>
                    <a:pt x="5" y="272"/>
                    <a:pt x="6" y="276"/>
                  </a:cubicBezTo>
                  <a:cubicBezTo>
                    <a:pt x="13" y="275"/>
                    <a:pt x="13" y="275"/>
                    <a:pt x="13" y="275"/>
                  </a:cubicBezTo>
                  <a:cubicBezTo>
                    <a:pt x="12" y="270"/>
                    <a:pt x="11" y="265"/>
                    <a:pt x="10" y="260"/>
                  </a:cubicBezTo>
                  <a:lnTo>
                    <a:pt x="3" y="261"/>
                  </a:lnTo>
                  <a:close/>
                  <a:moveTo>
                    <a:pt x="0" y="238"/>
                  </a:moveTo>
                  <a:cubicBezTo>
                    <a:pt x="0" y="243"/>
                    <a:pt x="1" y="249"/>
                    <a:pt x="2" y="254"/>
                  </a:cubicBezTo>
                  <a:cubicBezTo>
                    <a:pt x="9" y="253"/>
                    <a:pt x="9" y="253"/>
                    <a:pt x="9" y="253"/>
                  </a:cubicBezTo>
                  <a:cubicBezTo>
                    <a:pt x="9" y="248"/>
                    <a:pt x="8" y="243"/>
                    <a:pt x="8" y="238"/>
                  </a:cubicBezTo>
                  <a:cubicBezTo>
                    <a:pt x="0" y="238"/>
                    <a:pt x="0" y="238"/>
                    <a:pt x="0" y="238"/>
                  </a:cubicBezTo>
                  <a:close/>
                  <a:moveTo>
                    <a:pt x="0" y="215"/>
                  </a:moveTo>
                  <a:cubicBezTo>
                    <a:pt x="0" y="226"/>
                    <a:pt x="0" y="226"/>
                    <a:pt x="0" y="226"/>
                  </a:cubicBezTo>
                  <a:cubicBezTo>
                    <a:pt x="0" y="227"/>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0" y="197"/>
                    <a:pt x="0" y="202"/>
                    <a:pt x="0" y="207"/>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5"/>
                    <a:pt x="10" y="185"/>
                    <a:pt x="10" y="185"/>
                  </a:cubicBezTo>
                  <a:cubicBezTo>
                    <a:pt x="10" y="180"/>
                    <a:pt x="11" y="176"/>
                    <a:pt x="12" y="171"/>
                  </a:cubicBezTo>
                  <a:cubicBezTo>
                    <a:pt x="5" y="169"/>
                    <a:pt x="5" y="169"/>
                    <a:pt x="5" y="169"/>
                  </a:cubicBezTo>
                  <a:close/>
                  <a:moveTo>
                    <a:pt x="11" y="147"/>
                  </a:moveTo>
                  <a:cubicBezTo>
                    <a:pt x="9" y="152"/>
                    <a:pt x="8" y="157"/>
                    <a:pt x="6" y="162"/>
                  </a:cubicBezTo>
                  <a:cubicBezTo>
                    <a:pt x="14" y="163"/>
                    <a:pt x="14" y="163"/>
                    <a:pt x="14" y="163"/>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Rectangle 75"/>
            <p:cNvSpPr>
              <a:spLocks noChangeArrowheads="1"/>
            </p:cNvSpPr>
            <p:nvPr/>
          </p:nvSpPr>
          <p:spPr bwMode="auto">
            <a:xfrm>
              <a:off x="8458200" y="3240088"/>
              <a:ext cx="525463" cy="42227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6"/>
            <p:cNvSpPr>
              <a:spLocks noChangeArrowheads="1"/>
            </p:cNvSpPr>
            <p:nvPr/>
          </p:nvSpPr>
          <p:spPr bwMode="auto">
            <a:xfrm>
              <a:off x="8458200" y="3240088"/>
              <a:ext cx="52546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7"/>
            <p:cNvSpPr>
              <a:spLocks noChangeArrowheads="1"/>
            </p:cNvSpPr>
            <p:nvPr/>
          </p:nvSpPr>
          <p:spPr bwMode="auto">
            <a:xfrm>
              <a:off x="8499475" y="3282951"/>
              <a:ext cx="442913" cy="3381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Rectangle 78"/>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Rectangle 79"/>
            <p:cNvSpPr>
              <a:spLocks noChangeArrowheads="1"/>
            </p:cNvSpPr>
            <p:nvPr/>
          </p:nvSpPr>
          <p:spPr bwMode="auto">
            <a:xfrm>
              <a:off x="8499475" y="3282951"/>
              <a:ext cx="442913" cy="338138"/>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Rectangle 80"/>
            <p:cNvSpPr>
              <a:spLocks noChangeArrowheads="1"/>
            </p:cNvSpPr>
            <p:nvPr/>
          </p:nvSpPr>
          <p:spPr bwMode="auto">
            <a:xfrm>
              <a:off x="8499475" y="3282951"/>
              <a:ext cx="4429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8689975" y="3432176"/>
              <a:ext cx="252413" cy="188913"/>
            </a:xfrm>
            <a:custGeom>
              <a:avLst/>
              <a:gdLst>
                <a:gd name="T0" fmla="*/ 67 w 67"/>
                <a:gd name="T1" fmla="*/ 12 h 50"/>
                <a:gd name="T2" fmla="*/ 58 w 67"/>
                <a:gd name="T3" fmla="*/ 4 h 50"/>
                <a:gd name="T4" fmla="*/ 46 w 67"/>
                <a:gd name="T5" fmla="*/ 4 h 50"/>
                <a:gd name="T6" fmla="*/ 0 w 67"/>
                <a:gd name="T7" fmla="*/ 50 h 50"/>
                <a:gd name="T8" fmla="*/ 67 w 67"/>
                <a:gd name="T9" fmla="*/ 50 h 50"/>
                <a:gd name="T10" fmla="*/ 67 w 67"/>
                <a:gd name="T11" fmla="*/ 12 h 50"/>
              </a:gdLst>
              <a:ahLst/>
              <a:cxnLst>
                <a:cxn ang="0">
                  <a:pos x="T0" y="T1"/>
                </a:cxn>
                <a:cxn ang="0">
                  <a:pos x="T2" y="T3"/>
                </a:cxn>
                <a:cxn ang="0">
                  <a:pos x="T4" y="T5"/>
                </a:cxn>
                <a:cxn ang="0">
                  <a:pos x="T6" y="T7"/>
                </a:cxn>
                <a:cxn ang="0">
                  <a:pos x="T8" y="T9"/>
                </a:cxn>
                <a:cxn ang="0">
                  <a:pos x="T10" y="T11"/>
                </a:cxn>
              </a:cxnLst>
              <a:rect l="0" t="0" r="r" b="b"/>
              <a:pathLst>
                <a:path w="67" h="50">
                  <a:moveTo>
                    <a:pt x="67" y="12"/>
                  </a:moveTo>
                  <a:cubicBezTo>
                    <a:pt x="58" y="4"/>
                    <a:pt x="58" y="4"/>
                    <a:pt x="58" y="4"/>
                  </a:cubicBezTo>
                  <a:cubicBezTo>
                    <a:pt x="55" y="0"/>
                    <a:pt x="49" y="0"/>
                    <a:pt x="46" y="4"/>
                  </a:cubicBezTo>
                  <a:cubicBezTo>
                    <a:pt x="0" y="50"/>
                    <a:pt x="0" y="50"/>
                    <a:pt x="0" y="50"/>
                  </a:cubicBezTo>
                  <a:cubicBezTo>
                    <a:pt x="67" y="50"/>
                    <a:pt x="67" y="50"/>
                    <a:pt x="67" y="50"/>
                  </a:cubicBezTo>
                  <a:lnTo>
                    <a:pt x="67"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8589963" y="3473451"/>
              <a:ext cx="303213" cy="147638"/>
            </a:xfrm>
            <a:custGeom>
              <a:avLst/>
              <a:gdLst>
                <a:gd name="T0" fmla="*/ 81 w 81"/>
                <a:gd name="T1" fmla="*/ 39 h 39"/>
                <a:gd name="T2" fmla="*/ 45 w 81"/>
                <a:gd name="T3" fmla="*/ 3 h 39"/>
                <a:gd name="T4" fmla="*/ 36 w 81"/>
                <a:gd name="T5" fmla="*/ 3 h 39"/>
                <a:gd name="T6" fmla="*/ 0 w 81"/>
                <a:gd name="T7" fmla="*/ 39 h 39"/>
                <a:gd name="T8" fmla="*/ 81 w 81"/>
                <a:gd name="T9" fmla="*/ 39 h 39"/>
              </a:gdLst>
              <a:ahLst/>
              <a:cxnLst>
                <a:cxn ang="0">
                  <a:pos x="T0" y="T1"/>
                </a:cxn>
                <a:cxn ang="0">
                  <a:pos x="T2" y="T3"/>
                </a:cxn>
                <a:cxn ang="0">
                  <a:pos x="T4" y="T5"/>
                </a:cxn>
                <a:cxn ang="0">
                  <a:pos x="T6" y="T7"/>
                </a:cxn>
                <a:cxn ang="0">
                  <a:pos x="T8" y="T9"/>
                </a:cxn>
              </a:cxnLst>
              <a:rect l="0" t="0" r="r" b="b"/>
              <a:pathLst>
                <a:path w="81" h="39">
                  <a:moveTo>
                    <a:pt x="81" y="39"/>
                  </a:moveTo>
                  <a:cubicBezTo>
                    <a:pt x="45" y="3"/>
                    <a:pt x="45" y="3"/>
                    <a:pt x="45" y="3"/>
                  </a:cubicBezTo>
                  <a:cubicBezTo>
                    <a:pt x="43" y="0"/>
                    <a:pt x="38" y="0"/>
                    <a:pt x="36" y="3"/>
                  </a:cubicBezTo>
                  <a:cubicBezTo>
                    <a:pt x="0" y="39"/>
                    <a:pt x="0" y="39"/>
                    <a:pt x="0" y="39"/>
                  </a:cubicBezTo>
                  <a:lnTo>
                    <a:pt x="81"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p:cNvSpPr>
            <p:nvPr/>
          </p:nvSpPr>
          <p:spPr bwMode="auto">
            <a:xfrm>
              <a:off x="8540750" y="3327401"/>
              <a:ext cx="206375" cy="128588"/>
            </a:xfrm>
            <a:custGeom>
              <a:avLst/>
              <a:gdLst>
                <a:gd name="T0" fmla="*/ 31 w 55"/>
                <a:gd name="T1" fmla="*/ 0 h 34"/>
                <a:gd name="T2" fmla="*/ 15 w 55"/>
                <a:gd name="T3" fmla="*/ 11 h 34"/>
                <a:gd name="T4" fmla="*/ 12 w 55"/>
                <a:gd name="T5" fmla="*/ 11 h 34"/>
                <a:gd name="T6" fmla="*/ 0 w 55"/>
                <a:gd name="T7" fmla="*/ 22 h 34"/>
                <a:gd name="T8" fmla="*/ 12 w 55"/>
                <a:gd name="T9" fmla="*/ 34 h 34"/>
                <a:gd name="T10" fmla="*/ 12 w 55"/>
                <a:gd name="T11" fmla="*/ 34 h 34"/>
                <a:gd name="T12" fmla="*/ 12 w 55"/>
                <a:gd name="T13" fmla="*/ 34 h 34"/>
                <a:gd name="T14" fmla="*/ 49 w 55"/>
                <a:gd name="T15" fmla="*/ 34 h 34"/>
                <a:gd name="T16" fmla="*/ 49 w 55"/>
                <a:gd name="T17" fmla="*/ 34 h 34"/>
                <a:gd name="T18" fmla="*/ 55 w 55"/>
                <a:gd name="T19" fmla="*/ 27 h 34"/>
                <a:gd name="T20" fmla="*/ 48 w 55"/>
                <a:gd name="T21" fmla="*/ 21 h 34"/>
                <a:gd name="T22" fmla="*/ 48 w 55"/>
                <a:gd name="T23" fmla="*/ 21 h 34"/>
                <a:gd name="T24" fmla="*/ 48 w 55"/>
                <a:gd name="T25" fmla="*/ 17 h 34"/>
                <a:gd name="T26" fmla="*/ 31 w 55"/>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34">
                  <a:moveTo>
                    <a:pt x="31" y="0"/>
                  </a:moveTo>
                  <a:cubicBezTo>
                    <a:pt x="24" y="0"/>
                    <a:pt x="18" y="4"/>
                    <a:pt x="15" y="11"/>
                  </a:cubicBezTo>
                  <a:cubicBezTo>
                    <a:pt x="14" y="11"/>
                    <a:pt x="13" y="11"/>
                    <a:pt x="12" y="11"/>
                  </a:cubicBezTo>
                  <a:cubicBezTo>
                    <a:pt x="5" y="11"/>
                    <a:pt x="0" y="16"/>
                    <a:pt x="0" y="22"/>
                  </a:cubicBezTo>
                  <a:cubicBezTo>
                    <a:pt x="0" y="28"/>
                    <a:pt x="5" y="34"/>
                    <a:pt x="12" y="34"/>
                  </a:cubicBezTo>
                  <a:cubicBezTo>
                    <a:pt x="12" y="34"/>
                    <a:pt x="12" y="34"/>
                    <a:pt x="12" y="34"/>
                  </a:cubicBezTo>
                  <a:cubicBezTo>
                    <a:pt x="12" y="34"/>
                    <a:pt x="12" y="34"/>
                    <a:pt x="12" y="34"/>
                  </a:cubicBezTo>
                  <a:cubicBezTo>
                    <a:pt x="49" y="34"/>
                    <a:pt x="49" y="34"/>
                    <a:pt x="49" y="34"/>
                  </a:cubicBezTo>
                  <a:cubicBezTo>
                    <a:pt x="49" y="34"/>
                    <a:pt x="49" y="34"/>
                    <a:pt x="49" y="34"/>
                  </a:cubicBezTo>
                  <a:cubicBezTo>
                    <a:pt x="52" y="33"/>
                    <a:pt x="55" y="31"/>
                    <a:pt x="55" y="27"/>
                  </a:cubicBezTo>
                  <a:cubicBezTo>
                    <a:pt x="55" y="24"/>
                    <a:pt x="52" y="21"/>
                    <a:pt x="48" y="21"/>
                  </a:cubicBezTo>
                  <a:cubicBezTo>
                    <a:pt x="48" y="21"/>
                    <a:pt x="48" y="21"/>
                    <a:pt x="48" y="21"/>
                  </a:cubicBezTo>
                  <a:cubicBezTo>
                    <a:pt x="48" y="20"/>
                    <a:pt x="48" y="18"/>
                    <a:pt x="48" y="17"/>
                  </a:cubicBezTo>
                  <a:cubicBezTo>
                    <a:pt x="48" y="7"/>
                    <a:pt x="41" y="0"/>
                    <a:pt x="31"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Rectangle 84"/>
            <p:cNvSpPr>
              <a:spLocks noChangeArrowheads="1"/>
            </p:cNvSpPr>
            <p:nvPr/>
          </p:nvSpPr>
          <p:spPr bwMode="auto">
            <a:xfrm>
              <a:off x="9159875" y="3719513"/>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Rectangle 85"/>
            <p:cNvSpPr>
              <a:spLocks noChangeArrowheads="1"/>
            </p:cNvSpPr>
            <p:nvPr/>
          </p:nvSpPr>
          <p:spPr bwMode="auto">
            <a:xfrm>
              <a:off x="9159875" y="3719513"/>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Rectangle 86"/>
            <p:cNvSpPr>
              <a:spLocks noChangeArrowheads="1"/>
            </p:cNvSpPr>
            <p:nvPr/>
          </p:nvSpPr>
          <p:spPr bwMode="auto">
            <a:xfrm>
              <a:off x="9193213" y="374967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Rectangle 87"/>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Rectangle 88"/>
            <p:cNvSpPr>
              <a:spLocks noChangeArrowheads="1"/>
            </p:cNvSpPr>
            <p:nvPr/>
          </p:nvSpPr>
          <p:spPr bwMode="auto">
            <a:xfrm>
              <a:off x="9193213" y="374967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89"/>
            <p:cNvSpPr>
              <a:spLocks noChangeArrowheads="1"/>
            </p:cNvSpPr>
            <p:nvPr/>
          </p:nvSpPr>
          <p:spPr bwMode="auto">
            <a:xfrm>
              <a:off x="9193213" y="374967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9340850" y="3865563"/>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9261475" y="389572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p:cNvSpPr>
            <p:nvPr/>
          </p:nvSpPr>
          <p:spPr bwMode="auto">
            <a:xfrm>
              <a:off x="9228138" y="3783013"/>
              <a:ext cx="157163" cy="98425"/>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4"/>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93"/>
            <p:cNvSpPr>
              <a:spLocks noChangeArrowheads="1"/>
            </p:cNvSpPr>
            <p:nvPr/>
          </p:nvSpPr>
          <p:spPr bwMode="auto">
            <a:xfrm>
              <a:off x="9159875" y="3289301"/>
              <a:ext cx="404813" cy="323850"/>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Rectangle 94"/>
            <p:cNvSpPr>
              <a:spLocks noChangeArrowheads="1"/>
            </p:cNvSpPr>
            <p:nvPr/>
          </p:nvSpPr>
          <p:spPr bwMode="auto">
            <a:xfrm>
              <a:off x="9159875" y="3289301"/>
              <a:ext cx="4048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Rectangle 95"/>
            <p:cNvSpPr>
              <a:spLocks noChangeArrowheads="1"/>
            </p:cNvSpPr>
            <p:nvPr/>
          </p:nvSpPr>
          <p:spPr bwMode="auto">
            <a:xfrm>
              <a:off x="9193213" y="3324226"/>
              <a:ext cx="342900" cy="258763"/>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Rectangle 96"/>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Rectangle 97"/>
            <p:cNvSpPr>
              <a:spLocks noChangeArrowheads="1"/>
            </p:cNvSpPr>
            <p:nvPr/>
          </p:nvSpPr>
          <p:spPr bwMode="auto">
            <a:xfrm>
              <a:off x="9193213" y="3324226"/>
              <a:ext cx="342900" cy="258763"/>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8" name="Rectangle 98"/>
            <p:cNvSpPr>
              <a:spLocks noChangeArrowheads="1"/>
            </p:cNvSpPr>
            <p:nvPr/>
          </p:nvSpPr>
          <p:spPr bwMode="auto">
            <a:xfrm>
              <a:off x="9193213" y="3324226"/>
              <a:ext cx="34290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99"/>
            <p:cNvSpPr>
              <a:spLocks/>
            </p:cNvSpPr>
            <p:nvPr/>
          </p:nvSpPr>
          <p:spPr bwMode="auto">
            <a:xfrm>
              <a:off x="9340850" y="3440113"/>
              <a:ext cx="195263" cy="142875"/>
            </a:xfrm>
            <a:custGeom>
              <a:avLst/>
              <a:gdLst>
                <a:gd name="T0" fmla="*/ 52 w 52"/>
                <a:gd name="T1" fmla="*/ 9 h 38"/>
                <a:gd name="T2" fmla="*/ 45 w 52"/>
                <a:gd name="T3" fmla="*/ 2 h 38"/>
                <a:gd name="T4" fmla="*/ 36 w 52"/>
                <a:gd name="T5" fmla="*/ 2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2"/>
                    <a:pt x="45" y="2"/>
                    <a:pt x="45" y="2"/>
                  </a:cubicBezTo>
                  <a:cubicBezTo>
                    <a:pt x="43" y="0"/>
                    <a:pt x="38" y="0"/>
                    <a:pt x="36" y="2"/>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0"/>
            <p:cNvSpPr>
              <a:spLocks/>
            </p:cNvSpPr>
            <p:nvPr/>
          </p:nvSpPr>
          <p:spPr bwMode="auto">
            <a:xfrm>
              <a:off x="9261475" y="3470276"/>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Freeform 101"/>
            <p:cNvSpPr>
              <a:spLocks/>
            </p:cNvSpPr>
            <p:nvPr/>
          </p:nvSpPr>
          <p:spPr bwMode="auto">
            <a:xfrm>
              <a:off x="9228138" y="3354388"/>
              <a:ext cx="157163" cy="101600"/>
            </a:xfrm>
            <a:custGeom>
              <a:avLst/>
              <a:gdLst>
                <a:gd name="T0" fmla="*/ 24 w 42"/>
                <a:gd name="T1" fmla="*/ 0 h 27"/>
                <a:gd name="T2" fmla="*/ 11 w 42"/>
                <a:gd name="T3" fmla="*/ 9 h 27"/>
                <a:gd name="T4" fmla="*/ 9 w 42"/>
                <a:gd name="T5" fmla="*/ 9 h 27"/>
                <a:gd name="T6" fmla="*/ 0 w 42"/>
                <a:gd name="T7" fmla="*/ 18 h 27"/>
                <a:gd name="T8" fmla="*/ 9 w 42"/>
                <a:gd name="T9" fmla="*/ 27 h 27"/>
                <a:gd name="T10" fmla="*/ 9 w 42"/>
                <a:gd name="T11" fmla="*/ 27 h 27"/>
                <a:gd name="T12" fmla="*/ 9 w 42"/>
                <a:gd name="T13" fmla="*/ 27 h 27"/>
                <a:gd name="T14" fmla="*/ 37 w 42"/>
                <a:gd name="T15" fmla="*/ 27 h 27"/>
                <a:gd name="T16" fmla="*/ 37 w 42"/>
                <a:gd name="T17" fmla="*/ 27 h 27"/>
                <a:gd name="T18" fmla="*/ 42 w 42"/>
                <a:gd name="T19" fmla="*/ 22 h 27"/>
                <a:gd name="T20" fmla="*/ 37 w 42"/>
                <a:gd name="T21" fmla="*/ 17 h 27"/>
                <a:gd name="T22" fmla="*/ 36 w 42"/>
                <a:gd name="T23" fmla="*/ 17 h 27"/>
                <a:gd name="T24" fmla="*/ 37 w 42"/>
                <a:gd name="T25" fmla="*/ 13 h 27"/>
                <a:gd name="T26" fmla="*/ 24 w 42"/>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7">
                  <a:moveTo>
                    <a:pt x="24" y="0"/>
                  </a:moveTo>
                  <a:cubicBezTo>
                    <a:pt x="18" y="0"/>
                    <a:pt x="13" y="4"/>
                    <a:pt x="11" y="9"/>
                  </a:cubicBezTo>
                  <a:cubicBezTo>
                    <a:pt x="11" y="9"/>
                    <a:pt x="10" y="9"/>
                    <a:pt x="9" y="9"/>
                  </a:cubicBezTo>
                  <a:cubicBezTo>
                    <a:pt x="4" y="9"/>
                    <a:pt x="0" y="13"/>
                    <a:pt x="0" y="18"/>
                  </a:cubicBezTo>
                  <a:cubicBezTo>
                    <a:pt x="0" y="23"/>
                    <a:pt x="4" y="27"/>
                    <a:pt x="9" y="27"/>
                  </a:cubicBezTo>
                  <a:cubicBezTo>
                    <a:pt x="9" y="27"/>
                    <a:pt x="9" y="27"/>
                    <a:pt x="9" y="27"/>
                  </a:cubicBezTo>
                  <a:cubicBezTo>
                    <a:pt x="9" y="27"/>
                    <a:pt x="9" y="27"/>
                    <a:pt x="9" y="27"/>
                  </a:cubicBezTo>
                  <a:cubicBezTo>
                    <a:pt x="37" y="27"/>
                    <a:pt x="37" y="27"/>
                    <a:pt x="37" y="27"/>
                  </a:cubicBezTo>
                  <a:cubicBezTo>
                    <a:pt x="37" y="27"/>
                    <a:pt x="37" y="27"/>
                    <a:pt x="37" y="27"/>
                  </a:cubicBezTo>
                  <a:cubicBezTo>
                    <a:pt x="40" y="26"/>
                    <a:pt x="42" y="24"/>
                    <a:pt x="42" y="22"/>
                  </a:cubicBezTo>
                  <a:cubicBezTo>
                    <a:pt x="42" y="19"/>
                    <a:pt x="39" y="17"/>
                    <a:pt x="37" y="17"/>
                  </a:cubicBezTo>
                  <a:cubicBezTo>
                    <a:pt x="36" y="17"/>
                    <a:pt x="36" y="17"/>
                    <a:pt x="36" y="17"/>
                  </a:cubicBezTo>
                  <a:cubicBezTo>
                    <a:pt x="36" y="16"/>
                    <a:pt x="37" y="15"/>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Rectangle 102"/>
            <p:cNvSpPr>
              <a:spLocks noChangeArrowheads="1"/>
            </p:cNvSpPr>
            <p:nvPr/>
          </p:nvSpPr>
          <p:spPr bwMode="auto">
            <a:xfrm>
              <a:off x="9159875" y="2860676"/>
              <a:ext cx="404813" cy="327025"/>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Rectangle 103"/>
            <p:cNvSpPr>
              <a:spLocks noChangeArrowheads="1"/>
            </p:cNvSpPr>
            <p:nvPr/>
          </p:nvSpPr>
          <p:spPr bwMode="auto">
            <a:xfrm>
              <a:off x="9159875" y="2860676"/>
              <a:ext cx="40481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Rectangle 104"/>
            <p:cNvSpPr>
              <a:spLocks noChangeArrowheads="1"/>
            </p:cNvSpPr>
            <p:nvPr/>
          </p:nvSpPr>
          <p:spPr bwMode="auto">
            <a:xfrm>
              <a:off x="9193213" y="2894013"/>
              <a:ext cx="342900" cy="260350"/>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Rectangle 105"/>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Rectangle 106"/>
            <p:cNvSpPr>
              <a:spLocks noChangeArrowheads="1"/>
            </p:cNvSpPr>
            <p:nvPr/>
          </p:nvSpPr>
          <p:spPr bwMode="auto">
            <a:xfrm>
              <a:off x="9193213" y="2894013"/>
              <a:ext cx="342900" cy="260350"/>
            </a:xfrm>
            <a:prstGeom prst="rect">
              <a:avLst/>
            </a:prstGeom>
            <a:solidFill>
              <a:srgbClr val="3999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107"/>
            <p:cNvSpPr>
              <a:spLocks noChangeArrowheads="1"/>
            </p:cNvSpPr>
            <p:nvPr/>
          </p:nvSpPr>
          <p:spPr bwMode="auto">
            <a:xfrm>
              <a:off x="9193213" y="2894013"/>
              <a:ext cx="342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108"/>
            <p:cNvSpPr>
              <a:spLocks/>
            </p:cNvSpPr>
            <p:nvPr/>
          </p:nvSpPr>
          <p:spPr bwMode="auto">
            <a:xfrm>
              <a:off x="9340850" y="3011488"/>
              <a:ext cx="195263" cy="142875"/>
            </a:xfrm>
            <a:custGeom>
              <a:avLst/>
              <a:gdLst>
                <a:gd name="T0" fmla="*/ 52 w 52"/>
                <a:gd name="T1" fmla="*/ 9 h 38"/>
                <a:gd name="T2" fmla="*/ 45 w 52"/>
                <a:gd name="T3" fmla="*/ 3 h 38"/>
                <a:gd name="T4" fmla="*/ 36 w 52"/>
                <a:gd name="T5" fmla="*/ 3 h 38"/>
                <a:gd name="T6" fmla="*/ 0 w 52"/>
                <a:gd name="T7" fmla="*/ 38 h 38"/>
                <a:gd name="T8" fmla="*/ 52 w 52"/>
                <a:gd name="T9" fmla="*/ 38 h 38"/>
                <a:gd name="T10" fmla="*/ 52 w 52"/>
                <a:gd name="T11" fmla="*/ 9 h 38"/>
              </a:gdLst>
              <a:ahLst/>
              <a:cxnLst>
                <a:cxn ang="0">
                  <a:pos x="T0" y="T1"/>
                </a:cxn>
                <a:cxn ang="0">
                  <a:pos x="T2" y="T3"/>
                </a:cxn>
                <a:cxn ang="0">
                  <a:pos x="T4" y="T5"/>
                </a:cxn>
                <a:cxn ang="0">
                  <a:pos x="T6" y="T7"/>
                </a:cxn>
                <a:cxn ang="0">
                  <a:pos x="T8" y="T9"/>
                </a:cxn>
                <a:cxn ang="0">
                  <a:pos x="T10" y="T11"/>
                </a:cxn>
              </a:cxnLst>
              <a:rect l="0" t="0" r="r" b="b"/>
              <a:pathLst>
                <a:path w="52" h="38">
                  <a:moveTo>
                    <a:pt x="52" y="9"/>
                  </a:moveTo>
                  <a:cubicBezTo>
                    <a:pt x="45" y="3"/>
                    <a:pt x="45" y="3"/>
                    <a:pt x="45" y="3"/>
                  </a:cubicBezTo>
                  <a:cubicBezTo>
                    <a:pt x="43" y="0"/>
                    <a:pt x="38" y="0"/>
                    <a:pt x="36" y="3"/>
                  </a:cubicBezTo>
                  <a:cubicBezTo>
                    <a:pt x="0" y="38"/>
                    <a:pt x="0" y="38"/>
                    <a:pt x="0" y="38"/>
                  </a:cubicBezTo>
                  <a:cubicBezTo>
                    <a:pt x="52" y="38"/>
                    <a:pt x="52" y="38"/>
                    <a:pt x="52" y="38"/>
                  </a:cubicBezTo>
                  <a:lnTo>
                    <a:pt x="52" y="9"/>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Freeform 109"/>
            <p:cNvSpPr>
              <a:spLocks/>
            </p:cNvSpPr>
            <p:nvPr/>
          </p:nvSpPr>
          <p:spPr bwMode="auto">
            <a:xfrm>
              <a:off x="9261475" y="3041651"/>
              <a:ext cx="236538" cy="112713"/>
            </a:xfrm>
            <a:custGeom>
              <a:avLst/>
              <a:gdLst>
                <a:gd name="T0" fmla="*/ 63 w 63"/>
                <a:gd name="T1" fmla="*/ 30 h 30"/>
                <a:gd name="T2" fmla="*/ 35 w 63"/>
                <a:gd name="T3" fmla="*/ 2 h 30"/>
                <a:gd name="T4" fmla="*/ 28 w 63"/>
                <a:gd name="T5" fmla="*/ 2 h 30"/>
                <a:gd name="T6" fmla="*/ 0 w 63"/>
                <a:gd name="T7" fmla="*/ 30 h 30"/>
                <a:gd name="T8" fmla="*/ 63 w 63"/>
                <a:gd name="T9" fmla="*/ 30 h 30"/>
              </a:gdLst>
              <a:ahLst/>
              <a:cxnLst>
                <a:cxn ang="0">
                  <a:pos x="T0" y="T1"/>
                </a:cxn>
                <a:cxn ang="0">
                  <a:pos x="T2" y="T3"/>
                </a:cxn>
                <a:cxn ang="0">
                  <a:pos x="T4" y="T5"/>
                </a:cxn>
                <a:cxn ang="0">
                  <a:pos x="T6" y="T7"/>
                </a:cxn>
                <a:cxn ang="0">
                  <a:pos x="T8" y="T9"/>
                </a:cxn>
              </a:cxnLst>
              <a:rect l="0" t="0" r="r" b="b"/>
              <a:pathLst>
                <a:path w="63" h="30">
                  <a:moveTo>
                    <a:pt x="63" y="30"/>
                  </a:moveTo>
                  <a:cubicBezTo>
                    <a:pt x="35" y="2"/>
                    <a:pt x="35" y="2"/>
                    <a:pt x="35" y="2"/>
                  </a:cubicBezTo>
                  <a:cubicBezTo>
                    <a:pt x="33" y="0"/>
                    <a:pt x="30" y="0"/>
                    <a:pt x="28" y="2"/>
                  </a:cubicBezTo>
                  <a:cubicBezTo>
                    <a:pt x="0" y="30"/>
                    <a:pt x="0" y="30"/>
                    <a:pt x="0" y="30"/>
                  </a:cubicBezTo>
                  <a:lnTo>
                    <a:pt x="63" y="3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Freeform 110"/>
            <p:cNvSpPr>
              <a:spLocks/>
            </p:cNvSpPr>
            <p:nvPr/>
          </p:nvSpPr>
          <p:spPr bwMode="auto">
            <a:xfrm>
              <a:off x="9228138" y="2928938"/>
              <a:ext cx="157163" cy="96838"/>
            </a:xfrm>
            <a:custGeom>
              <a:avLst/>
              <a:gdLst>
                <a:gd name="T0" fmla="*/ 24 w 42"/>
                <a:gd name="T1" fmla="*/ 0 h 26"/>
                <a:gd name="T2" fmla="*/ 11 w 42"/>
                <a:gd name="T3" fmla="*/ 9 h 26"/>
                <a:gd name="T4" fmla="*/ 9 w 42"/>
                <a:gd name="T5" fmla="*/ 8 h 26"/>
                <a:gd name="T6" fmla="*/ 0 w 42"/>
                <a:gd name="T7" fmla="*/ 17 h 26"/>
                <a:gd name="T8" fmla="*/ 9 w 42"/>
                <a:gd name="T9" fmla="*/ 26 h 26"/>
                <a:gd name="T10" fmla="*/ 9 w 42"/>
                <a:gd name="T11" fmla="*/ 26 h 26"/>
                <a:gd name="T12" fmla="*/ 9 w 42"/>
                <a:gd name="T13" fmla="*/ 26 h 26"/>
                <a:gd name="T14" fmla="*/ 37 w 42"/>
                <a:gd name="T15" fmla="*/ 26 h 26"/>
                <a:gd name="T16" fmla="*/ 37 w 42"/>
                <a:gd name="T17" fmla="*/ 26 h 26"/>
                <a:gd name="T18" fmla="*/ 42 w 42"/>
                <a:gd name="T19" fmla="*/ 21 h 26"/>
                <a:gd name="T20" fmla="*/ 37 w 42"/>
                <a:gd name="T21" fmla="*/ 16 h 26"/>
                <a:gd name="T22" fmla="*/ 36 w 42"/>
                <a:gd name="T23" fmla="*/ 16 h 26"/>
                <a:gd name="T24" fmla="*/ 37 w 42"/>
                <a:gd name="T25" fmla="*/ 13 h 26"/>
                <a:gd name="T26" fmla="*/ 24 w 42"/>
                <a:gd name="T2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26">
                  <a:moveTo>
                    <a:pt x="24" y="0"/>
                  </a:moveTo>
                  <a:cubicBezTo>
                    <a:pt x="18" y="0"/>
                    <a:pt x="13" y="3"/>
                    <a:pt x="11" y="9"/>
                  </a:cubicBezTo>
                  <a:cubicBezTo>
                    <a:pt x="11" y="8"/>
                    <a:pt x="10" y="8"/>
                    <a:pt x="9" y="8"/>
                  </a:cubicBezTo>
                  <a:cubicBezTo>
                    <a:pt x="4" y="8"/>
                    <a:pt x="0" y="12"/>
                    <a:pt x="0" y="17"/>
                  </a:cubicBezTo>
                  <a:cubicBezTo>
                    <a:pt x="0" y="22"/>
                    <a:pt x="4" y="26"/>
                    <a:pt x="9" y="26"/>
                  </a:cubicBezTo>
                  <a:cubicBezTo>
                    <a:pt x="9" y="26"/>
                    <a:pt x="9" y="26"/>
                    <a:pt x="9" y="26"/>
                  </a:cubicBezTo>
                  <a:cubicBezTo>
                    <a:pt x="9" y="26"/>
                    <a:pt x="9" y="26"/>
                    <a:pt x="9" y="26"/>
                  </a:cubicBezTo>
                  <a:cubicBezTo>
                    <a:pt x="37" y="26"/>
                    <a:pt x="37" y="26"/>
                    <a:pt x="37" y="26"/>
                  </a:cubicBezTo>
                  <a:cubicBezTo>
                    <a:pt x="37" y="26"/>
                    <a:pt x="37" y="26"/>
                    <a:pt x="37" y="26"/>
                  </a:cubicBezTo>
                  <a:cubicBezTo>
                    <a:pt x="40" y="26"/>
                    <a:pt x="42" y="24"/>
                    <a:pt x="42" y="21"/>
                  </a:cubicBezTo>
                  <a:cubicBezTo>
                    <a:pt x="42" y="18"/>
                    <a:pt x="39" y="16"/>
                    <a:pt x="37" y="16"/>
                  </a:cubicBezTo>
                  <a:cubicBezTo>
                    <a:pt x="36" y="16"/>
                    <a:pt x="36" y="16"/>
                    <a:pt x="36" y="16"/>
                  </a:cubicBezTo>
                  <a:cubicBezTo>
                    <a:pt x="36" y="15"/>
                    <a:pt x="37" y="14"/>
                    <a:pt x="37" y="13"/>
                  </a:cubicBezTo>
                  <a:cubicBezTo>
                    <a:pt x="37" y="6"/>
                    <a:pt x="31" y="0"/>
                    <a:pt x="24" y="0"/>
                  </a:cubicBezTo>
                </a:path>
              </a:pathLst>
            </a:custGeom>
            <a:solidFill>
              <a:srgbClr val="B6D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13"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Async background processing</a:t>
            </a:r>
          </a:p>
        </p:txBody>
      </p:sp>
      <p:sp>
        <p:nvSpPr>
          <p:cNvPr id="114" name="Text Placeholder 3"/>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a:t>
            </a:r>
            <a:r>
              <a:rPr lang="en-US" err="1">
                <a:gradFill>
                  <a:gsLst>
                    <a:gs pos="1250">
                      <a:srgbClr val="0078D7"/>
                    </a:gs>
                    <a:gs pos="99000">
                      <a:srgbClr val="0078D7"/>
                    </a:gs>
                  </a:gsLst>
                  <a:lin ang="5400000" scaled="0"/>
                </a:gradFill>
                <a:latin typeface="Segoe UI Light"/>
              </a:rPr>
              <a:t>Serverless</a:t>
            </a:r>
            <a:r>
              <a:rPr lang="en-US">
                <a:gradFill>
                  <a:gsLst>
                    <a:gs pos="1250">
                      <a:srgbClr val="0078D7"/>
                    </a:gs>
                    <a:gs pos="99000">
                      <a:srgbClr val="0078D7"/>
                    </a:gs>
                  </a:gsLst>
                  <a:lin ang="5400000" scaled="0"/>
                </a:gradFill>
                <a:latin typeface="Segoe UI Light"/>
              </a:rPr>
              <a:t> Mobile back ends</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357828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a:off x="1758950" y="2332038"/>
            <a:ext cx="86741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28" name="Group 127"/>
          <p:cNvGrpSpPr/>
          <p:nvPr/>
        </p:nvGrpSpPr>
        <p:grpSpPr>
          <a:xfrm>
            <a:off x="2317750" y="4048126"/>
            <a:ext cx="1908176" cy="519112"/>
            <a:chOff x="2317750" y="4048126"/>
            <a:chExt cx="1908176" cy="519112"/>
          </a:xfrm>
        </p:grpSpPr>
        <p:sp>
          <p:nvSpPr>
            <p:cNvPr id="5" name="Rectangle 5"/>
            <p:cNvSpPr>
              <a:spLocks noChangeArrowheads="1"/>
            </p:cNvSpPr>
            <p:nvPr/>
          </p:nvSpPr>
          <p:spPr bwMode="auto">
            <a:xfrm>
              <a:off x="2317750" y="4048126"/>
              <a:ext cx="706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Millions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Rectangle 6"/>
            <p:cNvSpPr>
              <a:spLocks noChangeArrowheads="1"/>
            </p:cNvSpPr>
            <p:nvPr/>
          </p:nvSpPr>
          <p:spPr bwMode="auto">
            <a:xfrm>
              <a:off x="2930525" y="4048126"/>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7" name="Rectangle 7"/>
            <p:cNvSpPr>
              <a:spLocks noChangeArrowheads="1"/>
            </p:cNvSpPr>
            <p:nvPr/>
          </p:nvSpPr>
          <p:spPr bwMode="auto">
            <a:xfrm>
              <a:off x="3024188" y="4048126"/>
              <a:ext cx="1201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f devices feed</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8" name="Rectangle 8"/>
            <p:cNvSpPr>
              <a:spLocks noChangeArrowheads="1"/>
            </p:cNvSpPr>
            <p:nvPr/>
          </p:nvSpPr>
          <p:spPr bwMode="auto">
            <a:xfrm>
              <a:off x="2405063" y="4262438"/>
              <a:ext cx="615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into St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 name="Rectangle 9"/>
            <p:cNvSpPr>
              <a:spLocks noChangeArrowheads="1"/>
            </p:cNvSpPr>
            <p:nvPr/>
          </p:nvSpPr>
          <p:spPr bwMode="auto">
            <a:xfrm>
              <a:off x="2881313" y="4262438"/>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10" name="Rectangle 10"/>
            <p:cNvSpPr>
              <a:spLocks noChangeArrowheads="1"/>
            </p:cNvSpPr>
            <p:nvPr/>
          </p:nvSpPr>
          <p:spPr bwMode="auto">
            <a:xfrm>
              <a:off x="2938463" y="4262438"/>
              <a:ext cx="12065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eam Analytics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2" name="Group 1"/>
          <p:cNvGrpSpPr/>
          <p:nvPr/>
        </p:nvGrpSpPr>
        <p:grpSpPr>
          <a:xfrm>
            <a:off x="1755775" y="2570163"/>
            <a:ext cx="1320800" cy="1149351"/>
            <a:chOff x="1755775" y="2570163"/>
            <a:chExt cx="1320800" cy="1149351"/>
          </a:xfrm>
        </p:grpSpPr>
        <p:sp>
          <p:nvSpPr>
            <p:cNvPr id="37" name="Freeform 37"/>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8"/>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9"/>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0"/>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1"/>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44"/>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Rectangle 45"/>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Rectangle 46"/>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Rectangle 48"/>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Rectangle 49"/>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Rectangle 50"/>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1"/>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2"/>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3"/>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4"/>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5"/>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56"/>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7"/>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Rectangle 58"/>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59"/>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60"/>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Freeform 61"/>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Freeform 63"/>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Freeform 64"/>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65"/>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rgbClr val="CCE3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Freeform 66"/>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Freeform 67"/>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rgbClr val="B2D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Freeform 68"/>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rgbClr val="DFE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Freeform 69"/>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0" name="Freeform 70"/>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Freeform 71"/>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72"/>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3" name="Freeform 73"/>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Freeform 74"/>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75"/>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Rectangle 76"/>
            <p:cNvSpPr>
              <a:spLocks noChangeArrowheads="1"/>
            </p:cNvSpPr>
            <p:nvPr/>
          </p:nvSpPr>
          <p:spPr bwMode="auto">
            <a:xfrm>
              <a:off x="1778000" y="2617788"/>
              <a:ext cx="285750" cy="339725"/>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Rectangle 77"/>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78"/>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79"/>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80"/>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81"/>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82"/>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83"/>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84"/>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85"/>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86"/>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87"/>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8"/>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9"/>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5" name="Group 124"/>
          <p:cNvGrpSpPr/>
          <p:nvPr/>
        </p:nvGrpSpPr>
        <p:grpSpPr>
          <a:xfrm>
            <a:off x="3182938" y="2781301"/>
            <a:ext cx="1455737" cy="723900"/>
            <a:chOff x="3182938" y="2781301"/>
            <a:chExt cx="1455737" cy="723900"/>
          </a:xfrm>
        </p:grpSpPr>
        <p:sp>
          <p:nvSpPr>
            <p:cNvPr id="18" name="Freeform 18"/>
            <p:cNvSpPr>
              <a:spLocks noEditPoints="1"/>
            </p:cNvSpPr>
            <p:nvPr/>
          </p:nvSpPr>
          <p:spPr bwMode="auto">
            <a:xfrm>
              <a:off x="3182938" y="3143251"/>
              <a:ext cx="295275" cy="30163"/>
            </a:xfrm>
            <a:custGeom>
              <a:avLst/>
              <a:gdLst>
                <a:gd name="T0" fmla="*/ 167 w 186"/>
                <a:gd name="T1" fmla="*/ 19 h 19"/>
                <a:gd name="T2" fmla="*/ 186 w 186"/>
                <a:gd name="T3" fmla="*/ 19 h 19"/>
                <a:gd name="T4" fmla="*/ 186 w 186"/>
                <a:gd name="T5" fmla="*/ 0 h 19"/>
                <a:gd name="T6" fmla="*/ 167 w 186"/>
                <a:gd name="T7" fmla="*/ 0 h 19"/>
                <a:gd name="T8" fmla="*/ 167 w 186"/>
                <a:gd name="T9" fmla="*/ 19 h 19"/>
                <a:gd name="T10" fmla="*/ 167 w 186"/>
                <a:gd name="T11" fmla="*/ 19 h 19"/>
                <a:gd name="T12" fmla="*/ 167 w 186"/>
                <a:gd name="T13" fmla="*/ 19 h 19"/>
                <a:gd name="T14" fmla="*/ 167 w 186"/>
                <a:gd name="T15" fmla="*/ 0 h 19"/>
                <a:gd name="T16" fmla="*/ 167 w 186"/>
                <a:gd name="T17" fmla="*/ 0 h 19"/>
                <a:gd name="T18" fmla="*/ 167 w 186"/>
                <a:gd name="T19" fmla="*/ 19 h 19"/>
                <a:gd name="T20" fmla="*/ 111 w 186"/>
                <a:gd name="T21" fmla="*/ 19 h 19"/>
                <a:gd name="T22" fmla="*/ 149 w 186"/>
                <a:gd name="T23" fmla="*/ 19 h 19"/>
                <a:gd name="T24" fmla="*/ 149 w 186"/>
                <a:gd name="T25" fmla="*/ 0 h 19"/>
                <a:gd name="T26" fmla="*/ 111 w 186"/>
                <a:gd name="T27" fmla="*/ 0 h 19"/>
                <a:gd name="T28" fmla="*/ 111 w 186"/>
                <a:gd name="T29" fmla="*/ 19 h 19"/>
                <a:gd name="T30" fmla="*/ 111 w 186"/>
                <a:gd name="T31" fmla="*/ 19 h 19"/>
                <a:gd name="T32" fmla="*/ 111 w 186"/>
                <a:gd name="T33" fmla="*/ 19 h 19"/>
                <a:gd name="T34" fmla="*/ 111 w 186"/>
                <a:gd name="T35" fmla="*/ 0 h 19"/>
                <a:gd name="T36" fmla="*/ 111 w 186"/>
                <a:gd name="T37" fmla="*/ 0 h 19"/>
                <a:gd name="T38" fmla="*/ 111 w 186"/>
                <a:gd name="T39" fmla="*/ 19 h 19"/>
                <a:gd name="T40" fmla="*/ 56 w 186"/>
                <a:gd name="T41" fmla="*/ 19 h 19"/>
                <a:gd name="T42" fmla="*/ 92 w 186"/>
                <a:gd name="T43" fmla="*/ 19 h 19"/>
                <a:gd name="T44" fmla="*/ 92 w 186"/>
                <a:gd name="T45" fmla="*/ 0 h 19"/>
                <a:gd name="T46" fmla="*/ 56 w 186"/>
                <a:gd name="T47" fmla="*/ 0 h 19"/>
                <a:gd name="T48" fmla="*/ 56 w 186"/>
                <a:gd name="T49" fmla="*/ 19 h 19"/>
                <a:gd name="T50" fmla="*/ 56 w 186"/>
                <a:gd name="T51" fmla="*/ 19 h 19"/>
                <a:gd name="T52" fmla="*/ 56 w 186"/>
                <a:gd name="T53" fmla="*/ 19 h 19"/>
                <a:gd name="T54" fmla="*/ 56 w 186"/>
                <a:gd name="T55" fmla="*/ 0 h 19"/>
                <a:gd name="T56" fmla="*/ 56 w 186"/>
                <a:gd name="T57" fmla="*/ 0 h 19"/>
                <a:gd name="T58" fmla="*/ 56 w 186"/>
                <a:gd name="T59" fmla="*/ 19 h 19"/>
                <a:gd name="T60" fmla="*/ 0 w 186"/>
                <a:gd name="T61" fmla="*/ 19 h 19"/>
                <a:gd name="T62" fmla="*/ 37 w 186"/>
                <a:gd name="T63" fmla="*/ 19 h 19"/>
                <a:gd name="T64" fmla="*/ 37 w 186"/>
                <a:gd name="T65" fmla="*/ 0 h 19"/>
                <a:gd name="T66" fmla="*/ 0 w 186"/>
                <a:gd name="T67" fmla="*/ 0 h 19"/>
                <a:gd name="T68" fmla="*/ 0 w 186"/>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6" h="19">
                  <a:moveTo>
                    <a:pt x="167" y="19"/>
                  </a:moveTo>
                  <a:lnTo>
                    <a:pt x="186" y="19"/>
                  </a:lnTo>
                  <a:lnTo>
                    <a:pt x="186" y="0"/>
                  </a:lnTo>
                  <a:lnTo>
                    <a:pt x="167" y="0"/>
                  </a:lnTo>
                  <a:lnTo>
                    <a:pt x="167" y="19"/>
                  </a:lnTo>
                  <a:close/>
                  <a:moveTo>
                    <a:pt x="167" y="19"/>
                  </a:moveTo>
                  <a:lnTo>
                    <a:pt x="167" y="19"/>
                  </a:lnTo>
                  <a:lnTo>
                    <a:pt x="167" y="0"/>
                  </a:lnTo>
                  <a:lnTo>
                    <a:pt x="167" y="0"/>
                  </a:lnTo>
                  <a:lnTo>
                    <a:pt x="167"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2" y="19"/>
                  </a:lnTo>
                  <a:lnTo>
                    <a:pt x="92"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9"/>
            <p:cNvSpPr>
              <a:spLocks/>
            </p:cNvSpPr>
            <p:nvPr/>
          </p:nvSpPr>
          <p:spPr bwMode="auto">
            <a:xfrm>
              <a:off x="3455988"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90"/>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Freeform 91"/>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Freeform 92"/>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Freeform 93"/>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94"/>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Freeform 95"/>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6" name="Freeform 96"/>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7" name="Freeform 97"/>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7" name="Group 126"/>
          <p:cNvGrpSpPr/>
          <p:nvPr/>
        </p:nvGrpSpPr>
        <p:grpSpPr>
          <a:xfrm>
            <a:off x="8288338" y="2328863"/>
            <a:ext cx="2147887" cy="2238375"/>
            <a:chOff x="8288338" y="2328863"/>
            <a:chExt cx="2147887" cy="2238375"/>
          </a:xfrm>
        </p:grpSpPr>
        <p:sp>
          <p:nvSpPr>
            <p:cNvPr id="11" name="Freeform 11"/>
            <p:cNvSpPr>
              <a:spLocks noEditPoints="1"/>
            </p:cNvSpPr>
            <p:nvPr/>
          </p:nvSpPr>
          <p:spPr bwMode="auto">
            <a:xfrm>
              <a:off x="8785225" y="2328863"/>
              <a:ext cx="1651000" cy="1657350"/>
            </a:xfrm>
            <a:custGeom>
              <a:avLst/>
              <a:gdLst>
                <a:gd name="T0" fmla="*/ 392 w 440"/>
                <a:gd name="T1" fmla="*/ 429 h 440"/>
                <a:gd name="T2" fmla="*/ 399 w 440"/>
                <a:gd name="T3" fmla="*/ 426 h 440"/>
                <a:gd name="T4" fmla="*/ 423 w 440"/>
                <a:gd name="T5" fmla="*/ 419 h 440"/>
                <a:gd name="T6" fmla="*/ 440 w 440"/>
                <a:gd name="T7" fmla="*/ 381 h 440"/>
                <a:gd name="T8" fmla="*/ 432 w 440"/>
                <a:gd name="T9" fmla="*/ 357 h 440"/>
                <a:gd name="T10" fmla="*/ 432 w 440"/>
                <a:gd name="T11" fmla="*/ 310 h 440"/>
                <a:gd name="T12" fmla="*/ 432 w 440"/>
                <a:gd name="T13" fmla="*/ 302 h 440"/>
                <a:gd name="T14" fmla="*/ 440 w 440"/>
                <a:gd name="T15" fmla="*/ 279 h 440"/>
                <a:gd name="T16" fmla="*/ 440 w 440"/>
                <a:gd name="T17" fmla="*/ 239 h 440"/>
                <a:gd name="T18" fmla="*/ 432 w 440"/>
                <a:gd name="T19" fmla="*/ 216 h 440"/>
                <a:gd name="T20" fmla="*/ 432 w 440"/>
                <a:gd name="T21" fmla="*/ 169 h 440"/>
                <a:gd name="T22" fmla="*/ 432 w 440"/>
                <a:gd name="T23" fmla="*/ 161 h 440"/>
                <a:gd name="T24" fmla="*/ 440 w 440"/>
                <a:gd name="T25" fmla="*/ 137 h 440"/>
                <a:gd name="T26" fmla="*/ 440 w 440"/>
                <a:gd name="T27" fmla="*/ 98 h 440"/>
                <a:gd name="T28" fmla="*/ 432 w 440"/>
                <a:gd name="T29" fmla="*/ 75 h 440"/>
                <a:gd name="T30" fmla="*/ 438 w 440"/>
                <a:gd name="T31" fmla="*/ 50 h 440"/>
                <a:gd name="T32" fmla="*/ 421 w 440"/>
                <a:gd name="T33" fmla="*/ 32 h 440"/>
                <a:gd name="T34" fmla="*/ 385 w 440"/>
                <a:gd name="T35" fmla="*/ 9 h 440"/>
                <a:gd name="T36" fmla="*/ 374 w 440"/>
                <a:gd name="T37" fmla="*/ 8 h 440"/>
                <a:gd name="T38" fmla="*/ 339 w 440"/>
                <a:gd name="T39" fmla="*/ 8 h 440"/>
                <a:gd name="T40" fmla="*/ 331 w 440"/>
                <a:gd name="T41" fmla="*/ 8 h 440"/>
                <a:gd name="T42" fmla="*/ 307 w 440"/>
                <a:gd name="T43" fmla="*/ 0 h 440"/>
                <a:gd name="T44" fmla="*/ 268 w 440"/>
                <a:gd name="T45" fmla="*/ 0 h 440"/>
                <a:gd name="T46" fmla="*/ 244 w 440"/>
                <a:gd name="T47" fmla="*/ 8 h 440"/>
                <a:gd name="T48" fmla="*/ 197 w 440"/>
                <a:gd name="T49" fmla="*/ 8 h 440"/>
                <a:gd name="T50" fmla="*/ 189 w 440"/>
                <a:gd name="T51" fmla="*/ 8 h 440"/>
                <a:gd name="T52" fmla="*/ 166 w 440"/>
                <a:gd name="T53" fmla="*/ 0 h 440"/>
                <a:gd name="T54" fmla="*/ 127 w 440"/>
                <a:gd name="T55" fmla="*/ 0 h 440"/>
                <a:gd name="T56" fmla="*/ 103 w 440"/>
                <a:gd name="T57" fmla="*/ 8 h 440"/>
                <a:gd name="T58" fmla="*/ 57 w 440"/>
                <a:gd name="T59" fmla="*/ 9 h 440"/>
                <a:gd name="T60" fmla="*/ 57 w 440"/>
                <a:gd name="T61" fmla="*/ 9 h 440"/>
                <a:gd name="T62" fmla="*/ 20 w 440"/>
                <a:gd name="T63" fmla="*/ 31 h 440"/>
                <a:gd name="T64" fmla="*/ 16 w 440"/>
                <a:gd name="T65" fmla="*/ 37 h 440"/>
                <a:gd name="T66" fmla="*/ 9 w 440"/>
                <a:gd name="T67" fmla="*/ 58 h 440"/>
                <a:gd name="T68" fmla="*/ 8 w 440"/>
                <a:gd name="T69" fmla="*/ 81 h 440"/>
                <a:gd name="T70" fmla="*/ 0 w 440"/>
                <a:gd name="T71" fmla="*/ 104 h 440"/>
                <a:gd name="T72" fmla="*/ 0 w 440"/>
                <a:gd name="T73" fmla="*/ 143 h 440"/>
                <a:gd name="T74" fmla="*/ 8 w 440"/>
                <a:gd name="T75" fmla="*/ 167 h 440"/>
                <a:gd name="T76" fmla="*/ 8 w 440"/>
                <a:gd name="T77" fmla="*/ 214 h 440"/>
                <a:gd name="T78" fmla="*/ 8 w 440"/>
                <a:gd name="T79" fmla="*/ 222 h 440"/>
                <a:gd name="T80" fmla="*/ 0 w 440"/>
                <a:gd name="T81" fmla="*/ 246 h 440"/>
                <a:gd name="T82" fmla="*/ 0 w 440"/>
                <a:gd name="T83" fmla="*/ 285 h 440"/>
                <a:gd name="T84" fmla="*/ 8 w 440"/>
                <a:gd name="T85" fmla="*/ 308 h 440"/>
                <a:gd name="T86" fmla="*/ 8 w 440"/>
                <a:gd name="T87" fmla="*/ 355 h 440"/>
                <a:gd name="T88" fmla="*/ 8 w 440"/>
                <a:gd name="T89" fmla="*/ 374 h 440"/>
                <a:gd name="T90" fmla="*/ 14 w 440"/>
                <a:gd name="T91" fmla="*/ 400 h 440"/>
                <a:gd name="T92" fmla="*/ 18 w 440"/>
                <a:gd name="T93" fmla="*/ 406 h 440"/>
                <a:gd name="T94" fmla="*/ 29 w 440"/>
                <a:gd name="T95" fmla="*/ 428 h 440"/>
                <a:gd name="T96" fmla="*/ 51 w 440"/>
                <a:gd name="T97" fmla="*/ 438 h 440"/>
                <a:gd name="T98" fmla="*/ 76 w 440"/>
                <a:gd name="T99" fmla="*/ 440 h 440"/>
                <a:gd name="T100" fmla="*/ 115 w 440"/>
                <a:gd name="T101" fmla="*/ 440 h 440"/>
                <a:gd name="T102" fmla="*/ 138 w 440"/>
                <a:gd name="T103" fmla="*/ 432 h 440"/>
                <a:gd name="T104" fmla="*/ 186 w 440"/>
                <a:gd name="T105" fmla="*/ 432 h 440"/>
                <a:gd name="T106" fmla="*/ 193 w 440"/>
                <a:gd name="T107" fmla="*/ 432 h 440"/>
                <a:gd name="T108" fmla="*/ 217 w 440"/>
                <a:gd name="T109" fmla="*/ 440 h 440"/>
                <a:gd name="T110" fmla="*/ 256 w 440"/>
                <a:gd name="T111" fmla="*/ 440 h 440"/>
                <a:gd name="T112" fmla="*/ 280 w 440"/>
                <a:gd name="T113" fmla="*/ 432 h 440"/>
                <a:gd name="T114" fmla="*/ 327 w 440"/>
                <a:gd name="T115" fmla="*/ 432 h 440"/>
                <a:gd name="T116" fmla="*/ 335 w 440"/>
                <a:gd name="T117" fmla="*/ 43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0" h="440">
                  <a:moveTo>
                    <a:pt x="374" y="432"/>
                  </a:moveTo>
                  <a:cubicBezTo>
                    <a:pt x="358" y="432"/>
                    <a:pt x="358" y="432"/>
                    <a:pt x="358" y="432"/>
                  </a:cubicBezTo>
                  <a:cubicBezTo>
                    <a:pt x="358" y="440"/>
                    <a:pt x="358" y="440"/>
                    <a:pt x="358" y="440"/>
                  </a:cubicBezTo>
                  <a:cubicBezTo>
                    <a:pt x="374" y="440"/>
                    <a:pt x="374" y="440"/>
                    <a:pt x="374" y="440"/>
                  </a:cubicBezTo>
                  <a:lnTo>
                    <a:pt x="374" y="432"/>
                  </a:lnTo>
                  <a:close/>
                  <a:moveTo>
                    <a:pt x="392" y="429"/>
                  </a:moveTo>
                  <a:cubicBezTo>
                    <a:pt x="388" y="431"/>
                    <a:pt x="383" y="432"/>
                    <a:pt x="378" y="432"/>
                  </a:cubicBezTo>
                  <a:cubicBezTo>
                    <a:pt x="379" y="440"/>
                    <a:pt x="379" y="440"/>
                    <a:pt x="379" y="440"/>
                  </a:cubicBezTo>
                  <a:cubicBezTo>
                    <a:pt x="384" y="439"/>
                    <a:pt x="390" y="438"/>
                    <a:pt x="395" y="437"/>
                  </a:cubicBezTo>
                  <a:lnTo>
                    <a:pt x="392" y="429"/>
                  </a:lnTo>
                  <a:close/>
                  <a:moveTo>
                    <a:pt x="411" y="418"/>
                  </a:moveTo>
                  <a:cubicBezTo>
                    <a:pt x="408" y="421"/>
                    <a:pt x="404" y="424"/>
                    <a:pt x="399" y="426"/>
                  </a:cubicBezTo>
                  <a:cubicBezTo>
                    <a:pt x="403" y="433"/>
                    <a:pt x="403" y="433"/>
                    <a:pt x="403" y="433"/>
                  </a:cubicBezTo>
                  <a:cubicBezTo>
                    <a:pt x="408" y="431"/>
                    <a:pt x="412" y="428"/>
                    <a:pt x="417" y="424"/>
                  </a:cubicBezTo>
                  <a:lnTo>
                    <a:pt x="411" y="418"/>
                  </a:lnTo>
                  <a:close/>
                  <a:moveTo>
                    <a:pt x="425" y="401"/>
                  </a:moveTo>
                  <a:cubicBezTo>
                    <a:pt x="423" y="406"/>
                    <a:pt x="420" y="410"/>
                    <a:pt x="417" y="413"/>
                  </a:cubicBezTo>
                  <a:cubicBezTo>
                    <a:pt x="423" y="419"/>
                    <a:pt x="423" y="419"/>
                    <a:pt x="423" y="419"/>
                  </a:cubicBezTo>
                  <a:cubicBezTo>
                    <a:pt x="426" y="414"/>
                    <a:pt x="430" y="410"/>
                    <a:pt x="432" y="405"/>
                  </a:cubicBezTo>
                  <a:lnTo>
                    <a:pt x="425" y="401"/>
                  </a:lnTo>
                  <a:close/>
                  <a:moveTo>
                    <a:pt x="432" y="380"/>
                  </a:moveTo>
                  <a:cubicBezTo>
                    <a:pt x="431" y="385"/>
                    <a:pt x="430" y="390"/>
                    <a:pt x="428" y="394"/>
                  </a:cubicBezTo>
                  <a:cubicBezTo>
                    <a:pt x="436" y="397"/>
                    <a:pt x="436" y="397"/>
                    <a:pt x="436" y="397"/>
                  </a:cubicBezTo>
                  <a:cubicBezTo>
                    <a:pt x="438" y="392"/>
                    <a:pt x="439" y="387"/>
                    <a:pt x="440" y="381"/>
                  </a:cubicBezTo>
                  <a:lnTo>
                    <a:pt x="432" y="380"/>
                  </a:lnTo>
                  <a:close/>
                  <a:moveTo>
                    <a:pt x="432" y="357"/>
                  </a:moveTo>
                  <a:cubicBezTo>
                    <a:pt x="432" y="373"/>
                    <a:pt x="432" y="373"/>
                    <a:pt x="432" y="373"/>
                  </a:cubicBezTo>
                  <a:cubicBezTo>
                    <a:pt x="440" y="373"/>
                    <a:pt x="440" y="373"/>
                    <a:pt x="440" y="373"/>
                  </a:cubicBezTo>
                  <a:cubicBezTo>
                    <a:pt x="440" y="357"/>
                    <a:pt x="440" y="357"/>
                    <a:pt x="440" y="357"/>
                  </a:cubicBezTo>
                  <a:lnTo>
                    <a:pt x="432" y="357"/>
                  </a:lnTo>
                  <a:close/>
                  <a:moveTo>
                    <a:pt x="432" y="334"/>
                  </a:moveTo>
                  <a:cubicBezTo>
                    <a:pt x="432" y="349"/>
                    <a:pt x="432" y="349"/>
                    <a:pt x="432" y="349"/>
                  </a:cubicBezTo>
                  <a:cubicBezTo>
                    <a:pt x="440" y="349"/>
                    <a:pt x="440" y="349"/>
                    <a:pt x="440" y="349"/>
                  </a:cubicBezTo>
                  <a:cubicBezTo>
                    <a:pt x="440" y="334"/>
                    <a:pt x="440" y="334"/>
                    <a:pt x="440" y="334"/>
                  </a:cubicBezTo>
                  <a:lnTo>
                    <a:pt x="432" y="334"/>
                  </a:lnTo>
                  <a:close/>
                  <a:moveTo>
                    <a:pt x="432" y="310"/>
                  </a:moveTo>
                  <a:cubicBezTo>
                    <a:pt x="432" y="326"/>
                    <a:pt x="432" y="326"/>
                    <a:pt x="432" y="326"/>
                  </a:cubicBezTo>
                  <a:cubicBezTo>
                    <a:pt x="440" y="326"/>
                    <a:pt x="440" y="326"/>
                    <a:pt x="440" y="326"/>
                  </a:cubicBezTo>
                  <a:cubicBezTo>
                    <a:pt x="440" y="310"/>
                    <a:pt x="440" y="310"/>
                    <a:pt x="440" y="310"/>
                  </a:cubicBezTo>
                  <a:lnTo>
                    <a:pt x="432" y="310"/>
                  </a:lnTo>
                  <a:close/>
                  <a:moveTo>
                    <a:pt x="432" y="287"/>
                  </a:moveTo>
                  <a:cubicBezTo>
                    <a:pt x="432" y="302"/>
                    <a:pt x="432" y="302"/>
                    <a:pt x="432" y="302"/>
                  </a:cubicBezTo>
                  <a:cubicBezTo>
                    <a:pt x="440" y="302"/>
                    <a:pt x="440" y="302"/>
                    <a:pt x="440" y="302"/>
                  </a:cubicBezTo>
                  <a:cubicBezTo>
                    <a:pt x="440" y="287"/>
                    <a:pt x="440" y="287"/>
                    <a:pt x="440" y="287"/>
                  </a:cubicBezTo>
                  <a:lnTo>
                    <a:pt x="432" y="287"/>
                  </a:lnTo>
                  <a:close/>
                  <a:moveTo>
                    <a:pt x="432" y="263"/>
                  </a:moveTo>
                  <a:cubicBezTo>
                    <a:pt x="432" y="279"/>
                    <a:pt x="432" y="279"/>
                    <a:pt x="432" y="279"/>
                  </a:cubicBezTo>
                  <a:cubicBezTo>
                    <a:pt x="440" y="279"/>
                    <a:pt x="440" y="279"/>
                    <a:pt x="440" y="279"/>
                  </a:cubicBezTo>
                  <a:cubicBezTo>
                    <a:pt x="440" y="263"/>
                    <a:pt x="440" y="263"/>
                    <a:pt x="440" y="263"/>
                  </a:cubicBezTo>
                  <a:lnTo>
                    <a:pt x="432" y="263"/>
                  </a:lnTo>
                  <a:close/>
                  <a:moveTo>
                    <a:pt x="432" y="239"/>
                  </a:moveTo>
                  <a:cubicBezTo>
                    <a:pt x="432" y="255"/>
                    <a:pt x="432" y="255"/>
                    <a:pt x="432" y="255"/>
                  </a:cubicBezTo>
                  <a:cubicBezTo>
                    <a:pt x="440" y="255"/>
                    <a:pt x="440" y="255"/>
                    <a:pt x="440" y="255"/>
                  </a:cubicBezTo>
                  <a:cubicBezTo>
                    <a:pt x="440" y="239"/>
                    <a:pt x="440" y="239"/>
                    <a:pt x="440" y="239"/>
                  </a:cubicBezTo>
                  <a:lnTo>
                    <a:pt x="432" y="239"/>
                  </a:lnTo>
                  <a:close/>
                  <a:moveTo>
                    <a:pt x="432" y="216"/>
                  </a:moveTo>
                  <a:cubicBezTo>
                    <a:pt x="432" y="232"/>
                    <a:pt x="432" y="232"/>
                    <a:pt x="432" y="232"/>
                  </a:cubicBezTo>
                  <a:cubicBezTo>
                    <a:pt x="440" y="232"/>
                    <a:pt x="440" y="232"/>
                    <a:pt x="440" y="232"/>
                  </a:cubicBezTo>
                  <a:cubicBezTo>
                    <a:pt x="440" y="216"/>
                    <a:pt x="440" y="216"/>
                    <a:pt x="440" y="216"/>
                  </a:cubicBezTo>
                  <a:lnTo>
                    <a:pt x="432" y="216"/>
                  </a:lnTo>
                  <a:close/>
                  <a:moveTo>
                    <a:pt x="432" y="192"/>
                  </a:moveTo>
                  <a:cubicBezTo>
                    <a:pt x="432" y="208"/>
                    <a:pt x="432" y="208"/>
                    <a:pt x="432" y="208"/>
                  </a:cubicBezTo>
                  <a:cubicBezTo>
                    <a:pt x="440" y="208"/>
                    <a:pt x="440" y="208"/>
                    <a:pt x="440" y="208"/>
                  </a:cubicBezTo>
                  <a:cubicBezTo>
                    <a:pt x="440" y="192"/>
                    <a:pt x="440" y="192"/>
                    <a:pt x="440" y="192"/>
                  </a:cubicBezTo>
                  <a:lnTo>
                    <a:pt x="432" y="192"/>
                  </a:lnTo>
                  <a:close/>
                  <a:moveTo>
                    <a:pt x="432" y="169"/>
                  </a:moveTo>
                  <a:cubicBezTo>
                    <a:pt x="432" y="184"/>
                    <a:pt x="432" y="184"/>
                    <a:pt x="432" y="184"/>
                  </a:cubicBezTo>
                  <a:cubicBezTo>
                    <a:pt x="440" y="184"/>
                    <a:pt x="440" y="184"/>
                    <a:pt x="440" y="184"/>
                  </a:cubicBezTo>
                  <a:cubicBezTo>
                    <a:pt x="440" y="169"/>
                    <a:pt x="440" y="169"/>
                    <a:pt x="440" y="169"/>
                  </a:cubicBezTo>
                  <a:lnTo>
                    <a:pt x="432" y="169"/>
                  </a:lnTo>
                  <a:close/>
                  <a:moveTo>
                    <a:pt x="432" y="145"/>
                  </a:moveTo>
                  <a:cubicBezTo>
                    <a:pt x="432" y="161"/>
                    <a:pt x="432" y="161"/>
                    <a:pt x="432" y="161"/>
                  </a:cubicBezTo>
                  <a:cubicBezTo>
                    <a:pt x="440" y="161"/>
                    <a:pt x="440" y="161"/>
                    <a:pt x="440" y="161"/>
                  </a:cubicBezTo>
                  <a:cubicBezTo>
                    <a:pt x="440" y="145"/>
                    <a:pt x="440" y="145"/>
                    <a:pt x="440" y="145"/>
                  </a:cubicBezTo>
                  <a:lnTo>
                    <a:pt x="432" y="145"/>
                  </a:lnTo>
                  <a:close/>
                  <a:moveTo>
                    <a:pt x="432" y="122"/>
                  </a:moveTo>
                  <a:cubicBezTo>
                    <a:pt x="432" y="137"/>
                    <a:pt x="432" y="137"/>
                    <a:pt x="432" y="137"/>
                  </a:cubicBezTo>
                  <a:cubicBezTo>
                    <a:pt x="440" y="137"/>
                    <a:pt x="440" y="137"/>
                    <a:pt x="440" y="137"/>
                  </a:cubicBezTo>
                  <a:cubicBezTo>
                    <a:pt x="440" y="122"/>
                    <a:pt x="440" y="122"/>
                    <a:pt x="440" y="122"/>
                  </a:cubicBezTo>
                  <a:lnTo>
                    <a:pt x="432" y="122"/>
                  </a:lnTo>
                  <a:close/>
                  <a:moveTo>
                    <a:pt x="432" y="98"/>
                  </a:moveTo>
                  <a:cubicBezTo>
                    <a:pt x="432" y="114"/>
                    <a:pt x="432" y="114"/>
                    <a:pt x="432" y="114"/>
                  </a:cubicBezTo>
                  <a:cubicBezTo>
                    <a:pt x="440" y="114"/>
                    <a:pt x="440" y="114"/>
                    <a:pt x="440" y="114"/>
                  </a:cubicBezTo>
                  <a:cubicBezTo>
                    <a:pt x="440" y="98"/>
                    <a:pt x="440" y="98"/>
                    <a:pt x="440" y="98"/>
                  </a:cubicBezTo>
                  <a:lnTo>
                    <a:pt x="432" y="98"/>
                  </a:lnTo>
                  <a:close/>
                  <a:moveTo>
                    <a:pt x="432" y="75"/>
                  </a:moveTo>
                  <a:cubicBezTo>
                    <a:pt x="432" y="90"/>
                    <a:pt x="432" y="90"/>
                    <a:pt x="432" y="90"/>
                  </a:cubicBezTo>
                  <a:cubicBezTo>
                    <a:pt x="440" y="90"/>
                    <a:pt x="440" y="90"/>
                    <a:pt x="440" y="90"/>
                  </a:cubicBezTo>
                  <a:cubicBezTo>
                    <a:pt x="440" y="75"/>
                    <a:pt x="440" y="75"/>
                    <a:pt x="440" y="75"/>
                  </a:cubicBezTo>
                  <a:lnTo>
                    <a:pt x="432" y="75"/>
                  </a:lnTo>
                  <a:close/>
                  <a:moveTo>
                    <a:pt x="430" y="52"/>
                  </a:moveTo>
                  <a:cubicBezTo>
                    <a:pt x="431" y="57"/>
                    <a:pt x="432" y="61"/>
                    <a:pt x="432" y="66"/>
                  </a:cubicBezTo>
                  <a:cubicBezTo>
                    <a:pt x="432" y="67"/>
                    <a:pt x="432" y="67"/>
                    <a:pt x="432" y="67"/>
                  </a:cubicBezTo>
                  <a:cubicBezTo>
                    <a:pt x="440" y="67"/>
                    <a:pt x="440" y="67"/>
                    <a:pt x="440" y="67"/>
                  </a:cubicBezTo>
                  <a:cubicBezTo>
                    <a:pt x="440" y="66"/>
                    <a:pt x="440" y="66"/>
                    <a:pt x="440" y="66"/>
                  </a:cubicBezTo>
                  <a:cubicBezTo>
                    <a:pt x="440" y="61"/>
                    <a:pt x="439" y="55"/>
                    <a:pt x="438" y="50"/>
                  </a:cubicBezTo>
                  <a:lnTo>
                    <a:pt x="430" y="52"/>
                  </a:lnTo>
                  <a:close/>
                  <a:moveTo>
                    <a:pt x="421" y="32"/>
                  </a:moveTo>
                  <a:cubicBezTo>
                    <a:pt x="424" y="36"/>
                    <a:pt x="426" y="41"/>
                    <a:pt x="428" y="45"/>
                  </a:cubicBezTo>
                  <a:cubicBezTo>
                    <a:pt x="436" y="42"/>
                    <a:pt x="436" y="42"/>
                    <a:pt x="436" y="42"/>
                  </a:cubicBezTo>
                  <a:cubicBezTo>
                    <a:pt x="434" y="37"/>
                    <a:pt x="431" y="32"/>
                    <a:pt x="428" y="28"/>
                  </a:cubicBezTo>
                  <a:cubicBezTo>
                    <a:pt x="421" y="32"/>
                    <a:pt x="421" y="32"/>
                    <a:pt x="421" y="32"/>
                  </a:cubicBezTo>
                  <a:close/>
                  <a:moveTo>
                    <a:pt x="405" y="17"/>
                  </a:moveTo>
                  <a:cubicBezTo>
                    <a:pt x="409" y="20"/>
                    <a:pt x="413" y="23"/>
                    <a:pt x="416" y="27"/>
                  </a:cubicBezTo>
                  <a:cubicBezTo>
                    <a:pt x="422" y="21"/>
                    <a:pt x="422" y="21"/>
                    <a:pt x="422" y="21"/>
                  </a:cubicBezTo>
                  <a:cubicBezTo>
                    <a:pt x="419" y="17"/>
                    <a:pt x="414" y="13"/>
                    <a:pt x="410" y="10"/>
                  </a:cubicBezTo>
                  <a:cubicBezTo>
                    <a:pt x="405" y="17"/>
                    <a:pt x="405" y="17"/>
                    <a:pt x="405" y="17"/>
                  </a:cubicBezTo>
                  <a:close/>
                  <a:moveTo>
                    <a:pt x="385" y="9"/>
                  </a:moveTo>
                  <a:cubicBezTo>
                    <a:pt x="390" y="10"/>
                    <a:pt x="394" y="12"/>
                    <a:pt x="399" y="14"/>
                  </a:cubicBezTo>
                  <a:cubicBezTo>
                    <a:pt x="402" y="6"/>
                    <a:pt x="402" y="6"/>
                    <a:pt x="402" y="6"/>
                  </a:cubicBezTo>
                  <a:cubicBezTo>
                    <a:pt x="397" y="4"/>
                    <a:pt x="392" y="2"/>
                    <a:pt x="386" y="1"/>
                  </a:cubicBezTo>
                  <a:cubicBezTo>
                    <a:pt x="385" y="9"/>
                    <a:pt x="385" y="9"/>
                    <a:pt x="385" y="9"/>
                  </a:cubicBezTo>
                  <a:close/>
                  <a:moveTo>
                    <a:pt x="362" y="8"/>
                  </a:moveTo>
                  <a:cubicBezTo>
                    <a:pt x="374" y="8"/>
                    <a:pt x="374" y="8"/>
                    <a:pt x="374" y="8"/>
                  </a:cubicBezTo>
                  <a:cubicBezTo>
                    <a:pt x="375" y="8"/>
                    <a:pt x="376" y="8"/>
                    <a:pt x="378" y="8"/>
                  </a:cubicBezTo>
                  <a:cubicBezTo>
                    <a:pt x="378" y="0"/>
                    <a:pt x="378" y="0"/>
                    <a:pt x="378" y="0"/>
                  </a:cubicBezTo>
                  <a:cubicBezTo>
                    <a:pt x="377" y="0"/>
                    <a:pt x="375" y="0"/>
                    <a:pt x="374" y="0"/>
                  </a:cubicBezTo>
                  <a:cubicBezTo>
                    <a:pt x="362" y="0"/>
                    <a:pt x="362" y="0"/>
                    <a:pt x="362" y="0"/>
                  </a:cubicBezTo>
                  <a:cubicBezTo>
                    <a:pt x="362" y="8"/>
                    <a:pt x="362" y="8"/>
                    <a:pt x="362" y="8"/>
                  </a:cubicBezTo>
                  <a:close/>
                  <a:moveTo>
                    <a:pt x="339" y="8"/>
                  </a:moveTo>
                  <a:cubicBezTo>
                    <a:pt x="354" y="8"/>
                    <a:pt x="354" y="8"/>
                    <a:pt x="354" y="8"/>
                  </a:cubicBezTo>
                  <a:cubicBezTo>
                    <a:pt x="354" y="0"/>
                    <a:pt x="354" y="0"/>
                    <a:pt x="354" y="0"/>
                  </a:cubicBezTo>
                  <a:cubicBezTo>
                    <a:pt x="339" y="0"/>
                    <a:pt x="339" y="0"/>
                    <a:pt x="339" y="0"/>
                  </a:cubicBezTo>
                  <a:lnTo>
                    <a:pt x="339" y="8"/>
                  </a:lnTo>
                  <a:close/>
                  <a:moveTo>
                    <a:pt x="315" y="8"/>
                  </a:moveTo>
                  <a:cubicBezTo>
                    <a:pt x="331" y="8"/>
                    <a:pt x="331" y="8"/>
                    <a:pt x="331" y="8"/>
                  </a:cubicBezTo>
                  <a:cubicBezTo>
                    <a:pt x="331" y="0"/>
                    <a:pt x="331" y="0"/>
                    <a:pt x="331" y="0"/>
                  </a:cubicBezTo>
                  <a:cubicBezTo>
                    <a:pt x="315" y="0"/>
                    <a:pt x="315" y="0"/>
                    <a:pt x="315" y="0"/>
                  </a:cubicBezTo>
                  <a:lnTo>
                    <a:pt x="315" y="8"/>
                  </a:lnTo>
                  <a:close/>
                  <a:moveTo>
                    <a:pt x="292" y="8"/>
                  </a:moveTo>
                  <a:cubicBezTo>
                    <a:pt x="307" y="8"/>
                    <a:pt x="307" y="8"/>
                    <a:pt x="307" y="8"/>
                  </a:cubicBezTo>
                  <a:cubicBezTo>
                    <a:pt x="307" y="0"/>
                    <a:pt x="307" y="0"/>
                    <a:pt x="307" y="0"/>
                  </a:cubicBezTo>
                  <a:cubicBezTo>
                    <a:pt x="292" y="0"/>
                    <a:pt x="292" y="0"/>
                    <a:pt x="292" y="0"/>
                  </a:cubicBezTo>
                  <a:lnTo>
                    <a:pt x="292" y="8"/>
                  </a:lnTo>
                  <a:close/>
                  <a:moveTo>
                    <a:pt x="268" y="8"/>
                  </a:moveTo>
                  <a:cubicBezTo>
                    <a:pt x="284" y="8"/>
                    <a:pt x="284" y="8"/>
                    <a:pt x="284" y="8"/>
                  </a:cubicBezTo>
                  <a:cubicBezTo>
                    <a:pt x="284" y="0"/>
                    <a:pt x="284" y="0"/>
                    <a:pt x="284" y="0"/>
                  </a:cubicBezTo>
                  <a:cubicBezTo>
                    <a:pt x="268" y="0"/>
                    <a:pt x="268" y="0"/>
                    <a:pt x="268" y="0"/>
                  </a:cubicBezTo>
                  <a:lnTo>
                    <a:pt x="268" y="8"/>
                  </a:lnTo>
                  <a:close/>
                  <a:moveTo>
                    <a:pt x="244" y="8"/>
                  </a:moveTo>
                  <a:cubicBezTo>
                    <a:pt x="260" y="8"/>
                    <a:pt x="260" y="8"/>
                    <a:pt x="260" y="8"/>
                  </a:cubicBezTo>
                  <a:cubicBezTo>
                    <a:pt x="260" y="0"/>
                    <a:pt x="260" y="0"/>
                    <a:pt x="260" y="0"/>
                  </a:cubicBezTo>
                  <a:cubicBezTo>
                    <a:pt x="244" y="0"/>
                    <a:pt x="244" y="0"/>
                    <a:pt x="244" y="0"/>
                  </a:cubicBezTo>
                  <a:lnTo>
                    <a:pt x="244" y="8"/>
                  </a:lnTo>
                  <a:close/>
                  <a:moveTo>
                    <a:pt x="221" y="8"/>
                  </a:moveTo>
                  <a:cubicBezTo>
                    <a:pt x="237" y="8"/>
                    <a:pt x="237" y="8"/>
                    <a:pt x="237" y="8"/>
                  </a:cubicBezTo>
                  <a:cubicBezTo>
                    <a:pt x="237" y="0"/>
                    <a:pt x="237" y="0"/>
                    <a:pt x="237" y="0"/>
                  </a:cubicBezTo>
                  <a:cubicBezTo>
                    <a:pt x="221" y="0"/>
                    <a:pt x="221" y="0"/>
                    <a:pt x="221" y="0"/>
                  </a:cubicBezTo>
                  <a:lnTo>
                    <a:pt x="221" y="8"/>
                  </a:lnTo>
                  <a:close/>
                  <a:moveTo>
                    <a:pt x="197" y="8"/>
                  </a:moveTo>
                  <a:cubicBezTo>
                    <a:pt x="213" y="8"/>
                    <a:pt x="213" y="8"/>
                    <a:pt x="213" y="8"/>
                  </a:cubicBezTo>
                  <a:cubicBezTo>
                    <a:pt x="213" y="0"/>
                    <a:pt x="213" y="0"/>
                    <a:pt x="213" y="0"/>
                  </a:cubicBezTo>
                  <a:cubicBezTo>
                    <a:pt x="197" y="0"/>
                    <a:pt x="197" y="0"/>
                    <a:pt x="197" y="0"/>
                  </a:cubicBezTo>
                  <a:lnTo>
                    <a:pt x="197" y="8"/>
                  </a:lnTo>
                  <a:close/>
                  <a:moveTo>
                    <a:pt x="174" y="8"/>
                  </a:moveTo>
                  <a:cubicBezTo>
                    <a:pt x="189" y="8"/>
                    <a:pt x="189" y="8"/>
                    <a:pt x="189" y="8"/>
                  </a:cubicBezTo>
                  <a:cubicBezTo>
                    <a:pt x="189" y="0"/>
                    <a:pt x="189" y="0"/>
                    <a:pt x="189" y="0"/>
                  </a:cubicBezTo>
                  <a:cubicBezTo>
                    <a:pt x="174" y="0"/>
                    <a:pt x="174" y="0"/>
                    <a:pt x="174" y="0"/>
                  </a:cubicBezTo>
                  <a:lnTo>
                    <a:pt x="174" y="8"/>
                  </a:lnTo>
                  <a:close/>
                  <a:moveTo>
                    <a:pt x="150" y="8"/>
                  </a:moveTo>
                  <a:cubicBezTo>
                    <a:pt x="166" y="8"/>
                    <a:pt x="166" y="8"/>
                    <a:pt x="166" y="8"/>
                  </a:cubicBezTo>
                  <a:cubicBezTo>
                    <a:pt x="166" y="0"/>
                    <a:pt x="166" y="0"/>
                    <a:pt x="166" y="0"/>
                  </a:cubicBezTo>
                  <a:cubicBezTo>
                    <a:pt x="150" y="0"/>
                    <a:pt x="150" y="0"/>
                    <a:pt x="150" y="0"/>
                  </a:cubicBezTo>
                  <a:lnTo>
                    <a:pt x="150" y="8"/>
                  </a:lnTo>
                  <a:close/>
                  <a:moveTo>
                    <a:pt x="127" y="8"/>
                  </a:moveTo>
                  <a:cubicBezTo>
                    <a:pt x="142" y="8"/>
                    <a:pt x="142" y="8"/>
                    <a:pt x="142" y="8"/>
                  </a:cubicBezTo>
                  <a:cubicBezTo>
                    <a:pt x="142" y="0"/>
                    <a:pt x="142" y="0"/>
                    <a:pt x="142" y="0"/>
                  </a:cubicBezTo>
                  <a:cubicBezTo>
                    <a:pt x="127" y="0"/>
                    <a:pt x="127" y="0"/>
                    <a:pt x="127" y="0"/>
                  </a:cubicBezTo>
                  <a:lnTo>
                    <a:pt x="127" y="8"/>
                  </a:lnTo>
                  <a:close/>
                  <a:moveTo>
                    <a:pt x="103" y="8"/>
                  </a:moveTo>
                  <a:cubicBezTo>
                    <a:pt x="119" y="8"/>
                    <a:pt x="119" y="8"/>
                    <a:pt x="119" y="8"/>
                  </a:cubicBezTo>
                  <a:cubicBezTo>
                    <a:pt x="119" y="0"/>
                    <a:pt x="119" y="0"/>
                    <a:pt x="119" y="0"/>
                  </a:cubicBezTo>
                  <a:cubicBezTo>
                    <a:pt x="103" y="0"/>
                    <a:pt x="103" y="0"/>
                    <a:pt x="103" y="0"/>
                  </a:cubicBezTo>
                  <a:lnTo>
                    <a:pt x="103" y="8"/>
                  </a:lnTo>
                  <a:close/>
                  <a:moveTo>
                    <a:pt x="80" y="8"/>
                  </a:moveTo>
                  <a:cubicBezTo>
                    <a:pt x="95" y="8"/>
                    <a:pt x="95" y="8"/>
                    <a:pt x="95" y="8"/>
                  </a:cubicBezTo>
                  <a:cubicBezTo>
                    <a:pt x="95" y="0"/>
                    <a:pt x="95" y="0"/>
                    <a:pt x="95" y="0"/>
                  </a:cubicBezTo>
                  <a:cubicBezTo>
                    <a:pt x="80" y="0"/>
                    <a:pt x="80" y="0"/>
                    <a:pt x="80" y="0"/>
                  </a:cubicBezTo>
                  <a:lnTo>
                    <a:pt x="80" y="8"/>
                  </a:lnTo>
                  <a:close/>
                  <a:moveTo>
                    <a:pt x="57" y="9"/>
                  </a:moveTo>
                  <a:cubicBezTo>
                    <a:pt x="60" y="8"/>
                    <a:pt x="63" y="8"/>
                    <a:pt x="66" y="8"/>
                  </a:cubicBezTo>
                  <a:cubicBezTo>
                    <a:pt x="72" y="8"/>
                    <a:pt x="72" y="8"/>
                    <a:pt x="72" y="8"/>
                  </a:cubicBezTo>
                  <a:cubicBezTo>
                    <a:pt x="72" y="0"/>
                    <a:pt x="72" y="0"/>
                    <a:pt x="72" y="0"/>
                  </a:cubicBezTo>
                  <a:cubicBezTo>
                    <a:pt x="66" y="0"/>
                    <a:pt x="66" y="0"/>
                    <a:pt x="66" y="0"/>
                  </a:cubicBezTo>
                  <a:cubicBezTo>
                    <a:pt x="62" y="0"/>
                    <a:pt x="59" y="0"/>
                    <a:pt x="55" y="1"/>
                  </a:cubicBezTo>
                  <a:cubicBezTo>
                    <a:pt x="57" y="9"/>
                    <a:pt x="57" y="9"/>
                    <a:pt x="57" y="9"/>
                  </a:cubicBezTo>
                  <a:close/>
                  <a:moveTo>
                    <a:pt x="36" y="16"/>
                  </a:moveTo>
                  <a:cubicBezTo>
                    <a:pt x="40" y="14"/>
                    <a:pt x="45" y="12"/>
                    <a:pt x="50" y="10"/>
                  </a:cubicBezTo>
                  <a:cubicBezTo>
                    <a:pt x="47" y="3"/>
                    <a:pt x="47" y="3"/>
                    <a:pt x="47" y="3"/>
                  </a:cubicBezTo>
                  <a:cubicBezTo>
                    <a:pt x="42" y="4"/>
                    <a:pt x="37" y="7"/>
                    <a:pt x="32" y="9"/>
                  </a:cubicBezTo>
                  <a:cubicBezTo>
                    <a:pt x="36" y="16"/>
                    <a:pt x="36" y="16"/>
                    <a:pt x="36" y="16"/>
                  </a:cubicBezTo>
                  <a:close/>
                  <a:moveTo>
                    <a:pt x="20" y="31"/>
                  </a:moveTo>
                  <a:cubicBezTo>
                    <a:pt x="23" y="27"/>
                    <a:pt x="26" y="24"/>
                    <a:pt x="30" y="21"/>
                  </a:cubicBezTo>
                  <a:cubicBezTo>
                    <a:pt x="25" y="14"/>
                    <a:pt x="25" y="14"/>
                    <a:pt x="25" y="14"/>
                  </a:cubicBezTo>
                  <a:cubicBezTo>
                    <a:pt x="21" y="18"/>
                    <a:pt x="17" y="22"/>
                    <a:pt x="13" y="26"/>
                  </a:cubicBezTo>
                  <a:lnTo>
                    <a:pt x="20" y="31"/>
                  </a:lnTo>
                  <a:close/>
                  <a:moveTo>
                    <a:pt x="10" y="51"/>
                  </a:moveTo>
                  <a:cubicBezTo>
                    <a:pt x="11" y="46"/>
                    <a:pt x="13" y="41"/>
                    <a:pt x="16" y="37"/>
                  </a:cubicBezTo>
                  <a:cubicBezTo>
                    <a:pt x="9" y="33"/>
                    <a:pt x="9" y="33"/>
                    <a:pt x="9" y="33"/>
                  </a:cubicBezTo>
                  <a:cubicBezTo>
                    <a:pt x="6" y="38"/>
                    <a:pt x="4" y="43"/>
                    <a:pt x="2" y="48"/>
                  </a:cubicBezTo>
                  <a:cubicBezTo>
                    <a:pt x="10" y="51"/>
                    <a:pt x="10" y="51"/>
                    <a:pt x="10" y="51"/>
                  </a:cubicBezTo>
                  <a:close/>
                  <a:moveTo>
                    <a:pt x="8" y="73"/>
                  </a:moveTo>
                  <a:cubicBezTo>
                    <a:pt x="8" y="66"/>
                    <a:pt x="8" y="66"/>
                    <a:pt x="8" y="66"/>
                  </a:cubicBezTo>
                  <a:cubicBezTo>
                    <a:pt x="8" y="63"/>
                    <a:pt x="8" y="60"/>
                    <a:pt x="9" y="58"/>
                  </a:cubicBezTo>
                  <a:cubicBezTo>
                    <a:pt x="1" y="57"/>
                    <a:pt x="1" y="57"/>
                    <a:pt x="1" y="57"/>
                  </a:cubicBezTo>
                  <a:cubicBezTo>
                    <a:pt x="0" y="60"/>
                    <a:pt x="0" y="63"/>
                    <a:pt x="0" y="66"/>
                  </a:cubicBezTo>
                  <a:cubicBezTo>
                    <a:pt x="0" y="73"/>
                    <a:pt x="0" y="73"/>
                    <a:pt x="0" y="73"/>
                  </a:cubicBezTo>
                  <a:cubicBezTo>
                    <a:pt x="8" y="73"/>
                    <a:pt x="8" y="73"/>
                    <a:pt x="8" y="73"/>
                  </a:cubicBezTo>
                  <a:close/>
                  <a:moveTo>
                    <a:pt x="8" y="96"/>
                  </a:moveTo>
                  <a:cubicBezTo>
                    <a:pt x="8" y="81"/>
                    <a:pt x="8" y="81"/>
                    <a:pt x="8" y="81"/>
                  </a:cubicBezTo>
                  <a:cubicBezTo>
                    <a:pt x="0" y="81"/>
                    <a:pt x="0" y="81"/>
                    <a:pt x="0" y="81"/>
                  </a:cubicBezTo>
                  <a:cubicBezTo>
                    <a:pt x="0" y="96"/>
                    <a:pt x="0" y="96"/>
                    <a:pt x="0" y="96"/>
                  </a:cubicBezTo>
                  <a:lnTo>
                    <a:pt x="8" y="96"/>
                  </a:lnTo>
                  <a:close/>
                  <a:moveTo>
                    <a:pt x="8" y="120"/>
                  </a:moveTo>
                  <a:cubicBezTo>
                    <a:pt x="8" y="104"/>
                    <a:pt x="8" y="104"/>
                    <a:pt x="8" y="104"/>
                  </a:cubicBezTo>
                  <a:cubicBezTo>
                    <a:pt x="0" y="104"/>
                    <a:pt x="0" y="104"/>
                    <a:pt x="0" y="104"/>
                  </a:cubicBezTo>
                  <a:cubicBezTo>
                    <a:pt x="0" y="120"/>
                    <a:pt x="0" y="120"/>
                    <a:pt x="0" y="120"/>
                  </a:cubicBezTo>
                  <a:lnTo>
                    <a:pt x="8" y="120"/>
                  </a:lnTo>
                  <a:close/>
                  <a:moveTo>
                    <a:pt x="8" y="143"/>
                  </a:moveTo>
                  <a:cubicBezTo>
                    <a:pt x="8" y="128"/>
                    <a:pt x="8" y="128"/>
                    <a:pt x="8" y="128"/>
                  </a:cubicBezTo>
                  <a:cubicBezTo>
                    <a:pt x="0" y="128"/>
                    <a:pt x="0" y="128"/>
                    <a:pt x="0" y="128"/>
                  </a:cubicBezTo>
                  <a:cubicBezTo>
                    <a:pt x="0" y="143"/>
                    <a:pt x="0" y="143"/>
                    <a:pt x="0" y="143"/>
                  </a:cubicBezTo>
                  <a:lnTo>
                    <a:pt x="8" y="143"/>
                  </a:lnTo>
                  <a:close/>
                  <a:moveTo>
                    <a:pt x="8" y="167"/>
                  </a:moveTo>
                  <a:cubicBezTo>
                    <a:pt x="8" y="151"/>
                    <a:pt x="8" y="151"/>
                    <a:pt x="8" y="151"/>
                  </a:cubicBezTo>
                  <a:cubicBezTo>
                    <a:pt x="0" y="151"/>
                    <a:pt x="0" y="151"/>
                    <a:pt x="0" y="151"/>
                  </a:cubicBezTo>
                  <a:cubicBezTo>
                    <a:pt x="0" y="167"/>
                    <a:pt x="0" y="167"/>
                    <a:pt x="0" y="167"/>
                  </a:cubicBezTo>
                  <a:lnTo>
                    <a:pt x="8" y="167"/>
                  </a:lnTo>
                  <a:close/>
                  <a:moveTo>
                    <a:pt x="8" y="191"/>
                  </a:moveTo>
                  <a:cubicBezTo>
                    <a:pt x="8" y="175"/>
                    <a:pt x="8" y="175"/>
                    <a:pt x="8" y="175"/>
                  </a:cubicBezTo>
                  <a:cubicBezTo>
                    <a:pt x="0" y="175"/>
                    <a:pt x="0" y="175"/>
                    <a:pt x="0" y="175"/>
                  </a:cubicBezTo>
                  <a:cubicBezTo>
                    <a:pt x="0" y="191"/>
                    <a:pt x="0" y="191"/>
                    <a:pt x="0" y="191"/>
                  </a:cubicBezTo>
                  <a:lnTo>
                    <a:pt x="8" y="191"/>
                  </a:lnTo>
                  <a:close/>
                  <a:moveTo>
                    <a:pt x="8" y="214"/>
                  </a:moveTo>
                  <a:cubicBezTo>
                    <a:pt x="8" y="198"/>
                    <a:pt x="8" y="198"/>
                    <a:pt x="8" y="198"/>
                  </a:cubicBezTo>
                  <a:cubicBezTo>
                    <a:pt x="0" y="198"/>
                    <a:pt x="0" y="198"/>
                    <a:pt x="0" y="198"/>
                  </a:cubicBezTo>
                  <a:cubicBezTo>
                    <a:pt x="0" y="214"/>
                    <a:pt x="0" y="214"/>
                    <a:pt x="0" y="214"/>
                  </a:cubicBezTo>
                  <a:lnTo>
                    <a:pt x="8" y="214"/>
                  </a:lnTo>
                  <a:close/>
                  <a:moveTo>
                    <a:pt x="8" y="238"/>
                  </a:moveTo>
                  <a:cubicBezTo>
                    <a:pt x="8" y="222"/>
                    <a:pt x="8" y="222"/>
                    <a:pt x="8" y="222"/>
                  </a:cubicBezTo>
                  <a:cubicBezTo>
                    <a:pt x="0" y="222"/>
                    <a:pt x="0" y="222"/>
                    <a:pt x="0" y="222"/>
                  </a:cubicBezTo>
                  <a:cubicBezTo>
                    <a:pt x="0" y="238"/>
                    <a:pt x="0" y="238"/>
                    <a:pt x="0" y="238"/>
                  </a:cubicBezTo>
                  <a:lnTo>
                    <a:pt x="8" y="238"/>
                  </a:lnTo>
                  <a:close/>
                  <a:moveTo>
                    <a:pt x="8" y="261"/>
                  </a:moveTo>
                  <a:cubicBezTo>
                    <a:pt x="8" y="246"/>
                    <a:pt x="8" y="246"/>
                    <a:pt x="8" y="246"/>
                  </a:cubicBezTo>
                  <a:cubicBezTo>
                    <a:pt x="0" y="246"/>
                    <a:pt x="0" y="246"/>
                    <a:pt x="0" y="246"/>
                  </a:cubicBezTo>
                  <a:cubicBezTo>
                    <a:pt x="0" y="261"/>
                    <a:pt x="0" y="261"/>
                    <a:pt x="0" y="261"/>
                  </a:cubicBezTo>
                  <a:lnTo>
                    <a:pt x="8" y="261"/>
                  </a:lnTo>
                  <a:close/>
                  <a:moveTo>
                    <a:pt x="8" y="285"/>
                  </a:moveTo>
                  <a:cubicBezTo>
                    <a:pt x="8" y="269"/>
                    <a:pt x="8" y="269"/>
                    <a:pt x="8" y="269"/>
                  </a:cubicBezTo>
                  <a:cubicBezTo>
                    <a:pt x="0" y="269"/>
                    <a:pt x="0" y="269"/>
                    <a:pt x="0" y="269"/>
                  </a:cubicBezTo>
                  <a:cubicBezTo>
                    <a:pt x="0" y="285"/>
                    <a:pt x="0" y="285"/>
                    <a:pt x="0" y="285"/>
                  </a:cubicBezTo>
                  <a:lnTo>
                    <a:pt x="8" y="285"/>
                  </a:lnTo>
                  <a:close/>
                  <a:moveTo>
                    <a:pt x="8" y="308"/>
                  </a:moveTo>
                  <a:cubicBezTo>
                    <a:pt x="8" y="293"/>
                    <a:pt x="8" y="293"/>
                    <a:pt x="8" y="293"/>
                  </a:cubicBezTo>
                  <a:cubicBezTo>
                    <a:pt x="0" y="293"/>
                    <a:pt x="0" y="293"/>
                    <a:pt x="0" y="293"/>
                  </a:cubicBezTo>
                  <a:cubicBezTo>
                    <a:pt x="0" y="308"/>
                    <a:pt x="0" y="308"/>
                    <a:pt x="0" y="308"/>
                  </a:cubicBezTo>
                  <a:lnTo>
                    <a:pt x="8" y="308"/>
                  </a:lnTo>
                  <a:close/>
                  <a:moveTo>
                    <a:pt x="8" y="332"/>
                  </a:moveTo>
                  <a:cubicBezTo>
                    <a:pt x="8" y="316"/>
                    <a:pt x="8" y="316"/>
                    <a:pt x="8" y="316"/>
                  </a:cubicBezTo>
                  <a:cubicBezTo>
                    <a:pt x="0" y="316"/>
                    <a:pt x="0" y="316"/>
                    <a:pt x="0" y="316"/>
                  </a:cubicBezTo>
                  <a:cubicBezTo>
                    <a:pt x="0" y="332"/>
                    <a:pt x="0" y="332"/>
                    <a:pt x="0" y="332"/>
                  </a:cubicBezTo>
                  <a:lnTo>
                    <a:pt x="8" y="332"/>
                  </a:lnTo>
                  <a:close/>
                  <a:moveTo>
                    <a:pt x="8" y="355"/>
                  </a:moveTo>
                  <a:cubicBezTo>
                    <a:pt x="8" y="340"/>
                    <a:pt x="8" y="340"/>
                    <a:pt x="8" y="340"/>
                  </a:cubicBezTo>
                  <a:cubicBezTo>
                    <a:pt x="0" y="340"/>
                    <a:pt x="0" y="340"/>
                    <a:pt x="0" y="340"/>
                  </a:cubicBezTo>
                  <a:cubicBezTo>
                    <a:pt x="0" y="355"/>
                    <a:pt x="0" y="355"/>
                    <a:pt x="0" y="355"/>
                  </a:cubicBezTo>
                  <a:lnTo>
                    <a:pt x="8" y="355"/>
                  </a:lnTo>
                  <a:close/>
                  <a:moveTo>
                    <a:pt x="8" y="379"/>
                  </a:moveTo>
                  <a:cubicBezTo>
                    <a:pt x="8" y="377"/>
                    <a:pt x="8" y="376"/>
                    <a:pt x="8" y="374"/>
                  </a:cubicBezTo>
                  <a:cubicBezTo>
                    <a:pt x="8" y="363"/>
                    <a:pt x="8" y="363"/>
                    <a:pt x="8" y="363"/>
                  </a:cubicBezTo>
                  <a:cubicBezTo>
                    <a:pt x="0" y="363"/>
                    <a:pt x="0" y="363"/>
                    <a:pt x="0" y="363"/>
                  </a:cubicBezTo>
                  <a:cubicBezTo>
                    <a:pt x="0" y="374"/>
                    <a:pt x="0" y="374"/>
                    <a:pt x="0" y="374"/>
                  </a:cubicBezTo>
                  <a:cubicBezTo>
                    <a:pt x="0" y="376"/>
                    <a:pt x="0" y="378"/>
                    <a:pt x="0" y="379"/>
                  </a:cubicBezTo>
                  <a:cubicBezTo>
                    <a:pt x="8" y="379"/>
                    <a:pt x="8" y="379"/>
                    <a:pt x="8" y="379"/>
                  </a:cubicBezTo>
                  <a:close/>
                  <a:moveTo>
                    <a:pt x="14" y="400"/>
                  </a:moveTo>
                  <a:cubicBezTo>
                    <a:pt x="12" y="395"/>
                    <a:pt x="10" y="391"/>
                    <a:pt x="9" y="386"/>
                  </a:cubicBezTo>
                  <a:cubicBezTo>
                    <a:pt x="1" y="388"/>
                    <a:pt x="1" y="388"/>
                    <a:pt x="1" y="388"/>
                  </a:cubicBezTo>
                  <a:cubicBezTo>
                    <a:pt x="3" y="393"/>
                    <a:pt x="4" y="398"/>
                    <a:pt x="7" y="403"/>
                  </a:cubicBezTo>
                  <a:cubicBezTo>
                    <a:pt x="14" y="400"/>
                    <a:pt x="14" y="400"/>
                    <a:pt x="14" y="400"/>
                  </a:cubicBezTo>
                  <a:close/>
                  <a:moveTo>
                    <a:pt x="27" y="417"/>
                  </a:moveTo>
                  <a:cubicBezTo>
                    <a:pt x="24" y="414"/>
                    <a:pt x="20" y="410"/>
                    <a:pt x="18" y="406"/>
                  </a:cubicBezTo>
                  <a:cubicBezTo>
                    <a:pt x="11" y="411"/>
                    <a:pt x="11" y="411"/>
                    <a:pt x="11" y="411"/>
                  </a:cubicBezTo>
                  <a:cubicBezTo>
                    <a:pt x="14" y="415"/>
                    <a:pt x="18" y="419"/>
                    <a:pt x="22" y="423"/>
                  </a:cubicBezTo>
                  <a:cubicBezTo>
                    <a:pt x="27" y="417"/>
                    <a:pt x="27" y="417"/>
                    <a:pt x="27" y="417"/>
                  </a:cubicBezTo>
                  <a:close/>
                  <a:moveTo>
                    <a:pt x="46" y="428"/>
                  </a:moveTo>
                  <a:cubicBezTo>
                    <a:pt x="41" y="427"/>
                    <a:pt x="37" y="424"/>
                    <a:pt x="33" y="422"/>
                  </a:cubicBezTo>
                  <a:cubicBezTo>
                    <a:pt x="29" y="428"/>
                    <a:pt x="29" y="428"/>
                    <a:pt x="29" y="428"/>
                  </a:cubicBezTo>
                  <a:cubicBezTo>
                    <a:pt x="33" y="431"/>
                    <a:pt x="38" y="434"/>
                    <a:pt x="43" y="436"/>
                  </a:cubicBezTo>
                  <a:cubicBezTo>
                    <a:pt x="46" y="428"/>
                    <a:pt x="46" y="428"/>
                    <a:pt x="46" y="428"/>
                  </a:cubicBezTo>
                  <a:close/>
                  <a:moveTo>
                    <a:pt x="68" y="432"/>
                  </a:moveTo>
                  <a:cubicBezTo>
                    <a:pt x="66" y="432"/>
                    <a:pt x="66" y="432"/>
                    <a:pt x="66" y="432"/>
                  </a:cubicBezTo>
                  <a:cubicBezTo>
                    <a:pt x="62" y="432"/>
                    <a:pt x="57" y="431"/>
                    <a:pt x="53" y="431"/>
                  </a:cubicBezTo>
                  <a:cubicBezTo>
                    <a:pt x="51" y="438"/>
                    <a:pt x="51" y="438"/>
                    <a:pt x="51" y="438"/>
                  </a:cubicBezTo>
                  <a:cubicBezTo>
                    <a:pt x="56" y="439"/>
                    <a:pt x="61" y="440"/>
                    <a:pt x="66" y="440"/>
                  </a:cubicBezTo>
                  <a:cubicBezTo>
                    <a:pt x="68" y="440"/>
                    <a:pt x="68" y="440"/>
                    <a:pt x="68" y="440"/>
                  </a:cubicBezTo>
                  <a:cubicBezTo>
                    <a:pt x="68" y="432"/>
                    <a:pt x="68" y="432"/>
                    <a:pt x="68" y="432"/>
                  </a:cubicBezTo>
                  <a:close/>
                  <a:moveTo>
                    <a:pt x="91" y="432"/>
                  </a:moveTo>
                  <a:cubicBezTo>
                    <a:pt x="76" y="432"/>
                    <a:pt x="76" y="432"/>
                    <a:pt x="76" y="432"/>
                  </a:cubicBezTo>
                  <a:cubicBezTo>
                    <a:pt x="76" y="440"/>
                    <a:pt x="76" y="440"/>
                    <a:pt x="76" y="440"/>
                  </a:cubicBezTo>
                  <a:cubicBezTo>
                    <a:pt x="91" y="440"/>
                    <a:pt x="91" y="440"/>
                    <a:pt x="91" y="440"/>
                  </a:cubicBezTo>
                  <a:lnTo>
                    <a:pt x="91" y="432"/>
                  </a:lnTo>
                  <a:close/>
                  <a:moveTo>
                    <a:pt x="115" y="432"/>
                  </a:moveTo>
                  <a:cubicBezTo>
                    <a:pt x="99" y="432"/>
                    <a:pt x="99" y="432"/>
                    <a:pt x="99" y="432"/>
                  </a:cubicBezTo>
                  <a:cubicBezTo>
                    <a:pt x="99" y="440"/>
                    <a:pt x="99" y="440"/>
                    <a:pt x="99" y="440"/>
                  </a:cubicBezTo>
                  <a:cubicBezTo>
                    <a:pt x="115" y="440"/>
                    <a:pt x="115" y="440"/>
                    <a:pt x="115" y="440"/>
                  </a:cubicBezTo>
                  <a:lnTo>
                    <a:pt x="115" y="432"/>
                  </a:lnTo>
                  <a:close/>
                  <a:moveTo>
                    <a:pt x="138" y="432"/>
                  </a:moveTo>
                  <a:cubicBezTo>
                    <a:pt x="123" y="432"/>
                    <a:pt x="123" y="432"/>
                    <a:pt x="123" y="432"/>
                  </a:cubicBezTo>
                  <a:cubicBezTo>
                    <a:pt x="123" y="440"/>
                    <a:pt x="123" y="440"/>
                    <a:pt x="123" y="440"/>
                  </a:cubicBezTo>
                  <a:cubicBezTo>
                    <a:pt x="138" y="440"/>
                    <a:pt x="138" y="440"/>
                    <a:pt x="138" y="440"/>
                  </a:cubicBezTo>
                  <a:lnTo>
                    <a:pt x="138" y="432"/>
                  </a:lnTo>
                  <a:close/>
                  <a:moveTo>
                    <a:pt x="162" y="432"/>
                  </a:moveTo>
                  <a:cubicBezTo>
                    <a:pt x="146" y="432"/>
                    <a:pt x="146" y="432"/>
                    <a:pt x="146" y="432"/>
                  </a:cubicBezTo>
                  <a:cubicBezTo>
                    <a:pt x="146" y="440"/>
                    <a:pt x="146" y="440"/>
                    <a:pt x="146" y="440"/>
                  </a:cubicBezTo>
                  <a:cubicBezTo>
                    <a:pt x="162" y="440"/>
                    <a:pt x="162" y="440"/>
                    <a:pt x="162" y="440"/>
                  </a:cubicBezTo>
                  <a:lnTo>
                    <a:pt x="162" y="432"/>
                  </a:lnTo>
                  <a:close/>
                  <a:moveTo>
                    <a:pt x="186" y="432"/>
                  </a:moveTo>
                  <a:cubicBezTo>
                    <a:pt x="170" y="432"/>
                    <a:pt x="170" y="432"/>
                    <a:pt x="170" y="432"/>
                  </a:cubicBezTo>
                  <a:cubicBezTo>
                    <a:pt x="170" y="440"/>
                    <a:pt x="170" y="440"/>
                    <a:pt x="170" y="440"/>
                  </a:cubicBezTo>
                  <a:cubicBezTo>
                    <a:pt x="186" y="440"/>
                    <a:pt x="186" y="440"/>
                    <a:pt x="186" y="440"/>
                  </a:cubicBezTo>
                  <a:lnTo>
                    <a:pt x="186" y="432"/>
                  </a:lnTo>
                  <a:close/>
                  <a:moveTo>
                    <a:pt x="209" y="432"/>
                  </a:moveTo>
                  <a:cubicBezTo>
                    <a:pt x="193" y="432"/>
                    <a:pt x="193" y="432"/>
                    <a:pt x="193" y="432"/>
                  </a:cubicBezTo>
                  <a:cubicBezTo>
                    <a:pt x="193" y="440"/>
                    <a:pt x="193" y="440"/>
                    <a:pt x="193" y="440"/>
                  </a:cubicBezTo>
                  <a:cubicBezTo>
                    <a:pt x="209" y="440"/>
                    <a:pt x="209" y="440"/>
                    <a:pt x="209" y="440"/>
                  </a:cubicBezTo>
                  <a:lnTo>
                    <a:pt x="209" y="432"/>
                  </a:lnTo>
                  <a:close/>
                  <a:moveTo>
                    <a:pt x="233" y="432"/>
                  </a:moveTo>
                  <a:cubicBezTo>
                    <a:pt x="217" y="432"/>
                    <a:pt x="217" y="432"/>
                    <a:pt x="217" y="432"/>
                  </a:cubicBezTo>
                  <a:cubicBezTo>
                    <a:pt x="217" y="440"/>
                    <a:pt x="217" y="440"/>
                    <a:pt x="217" y="440"/>
                  </a:cubicBezTo>
                  <a:cubicBezTo>
                    <a:pt x="233" y="440"/>
                    <a:pt x="233" y="440"/>
                    <a:pt x="233" y="440"/>
                  </a:cubicBezTo>
                  <a:lnTo>
                    <a:pt x="233" y="432"/>
                  </a:lnTo>
                  <a:close/>
                  <a:moveTo>
                    <a:pt x="256" y="432"/>
                  </a:moveTo>
                  <a:cubicBezTo>
                    <a:pt x="241" y="432"/>
                    <a:pt x="241" y="432"/>
                    <a:pt x="241" y="432"/>
                  </a:cubicBezTo>
                  <a:cubicBezTo>
                    <a:pt x="241" y="440"/>
                    <a:pt x="241" y="440"/>
                    <a:pt x="241" y="440"/>
                  </a:cubicBezTo>
                  <a:cubicBezTo>
                    <a:pt x="256" y="440"/>
                    <a:pt x="256" y="440"/>
                    <a:pt x="256" y="440"/>
                  </a:cubicBezTo>
                  <a:lnTo>
                    <a:pt x="256" y="432"/>
                  </a:lnTo>
                  <a:close/>
                  <a:moveTo>
                    <a:pt x="280" y="432"/>
                  </a:moveTo>
                  <a:cubicBezTo>
                    <a:pt x="264" y="432"/>
                    <a:pt x="264" y="432"/>
                    <a:pt x="264" y="432"/>
                  </a:cubicBezTo>
                  <a:cubicBezTo>
                    <a:pt x="264" y="440"/>
                    <a:pt x="264" y="440"/>
                    <a:pt x="264" y="440"/>
                  </a:cubicBezTo>
                  <a:cubicBezTo>
                    <a:pt x="280" y="440"/>
                    <a:pt x="280" y="440"/>
                    <a:pt x="280" y="440"/>
                  </a:cubicBezTo>
                  <a:lnTo>
                    <a:pt x="280" y="432"/>
                  </a:lnTo>
                  <a:close/>
                  <a:moveTo>
                    <a:pt x="303" y="432"/>
                  </a:moveTo>
                  <a:cubicBezTo>
                    <a:pt x="288" y="432"/>
                    <a:pt x="288" y="432"/>
                    <a:pt x="288" y="432"/>
                  </a:cubicBezTo>
                  <a:cubicBezTo>
                    <a:pt x="288" y="440"/>
                    <a:pt x="288" y="440"/>
                    <a:pt x="288" y="440"/>
                  </a:cubicBezTo>
                  <a:cubicBezTo>
                    <a:pt x="303" y="440"/>
                    <a:pt x="303" y="440"/>
                    <a:pt x="303" y="440"/>
                  </a:cubicBezTo>
                  <a:lnTo>
                    <a:pt x="303" y="432"/>
                  </a:lnTo>
                  <a:close/>
                  <a:moveTo>
                    <a:pt x="327" y="432"/>
                  </a:moveTo>
                  <a:cubicBezTo>
                    <a:pt x="311" y="432"/>
                    <a:pt x="311" y="432"/>
                    <a:pt x="311" y="432"/>
                  </a:cubicBezTo>
                  <a:cubicBezTo>
                    <a:pt x="311" y="440"/>
                    <a:pt x="311" y="440"/>
                    <a:pt x="311" y="440"/>
                  </a:cubicBezTo>
                  <a:cubicBezTo>
                    <a:pt x="327" y="440"/>
                    <a:pt x="327" y="440"/>
                    <a:pt x="327" y="440"/>
                  </a:cubicBezTo>
                  <a:lnTo>
                    <a:pt x="327" y="432"/>
                  </a:lnTo>
                  <a:close/>
                  <a:moveTo>
                    <a:pt x="350" y="432"/>
                  </a:moveTo>
                  <a:cubicBezTo>
                    <a:pt x="335" y="432"/>
                    <a:pt x="335" y="432"/>
                    <a:pt x="335" y="432"/>
                  </a:cubicBezTo>
                  <a:cubicBezTo>
                    <a:pt x="335" y="440"/>
                    <a:pt x="335" y="440"/>
                    <a:pt x="335" y="440"/>
                  </a:cubicBezTo>
                  <a:cubicBezTo>
                    <a:pt x="350" y="440"/>
                    <a:pt x="350" y="440"/>
                    <a:pt x="350" y="440"/>
                  </a:cubicBezTo>
                  <a:lnTo>
                    <a:pt x="350" y="432"/>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4"/>
            <p:cNvSpPr>
              <a:spLocks noEditPoints="1"/>
            </p:cNvSpPr>
            <p:nvPr/>
          </p:nvSpPr>
          <p:spPr bwMode="auto">
            <a:xfrm>
              <a:off x="8288338"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50 w 187"/>
                <a:gd name="T23" fmla="*/ 19 h 19"/>
                <a:gd name="T24" fmla="*/ 150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50" y="19"/>
                  </a:lnTo>
                  <a:lnTo>
                    <a:pt x="150"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5"/>
            <p:cNvSpPr>
              <a:spLocks/>
            </p:cNvSpPr>
            <p:nvPr/>
          </p:nvSpPr>
          <p:spPr bwMode="auto">
            <a:xfrm>
              <a:off x="8562975"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Rectangle 26"/>
            <p:cNvSpPr>
              <a:spLocks noChangeArrowheads="1"/>
            </p:cNvSpPr>
            <p:nvPr/>
          </p:nvSpPr>
          <p:spPr bwMode="auto">
            <a:xfrm>
              <a:off x="9134475" y="4048126"/>
              <a:ext cx="360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Sto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7" name="Rectangle 27"/>
            <p:cNvSpPr>
              <a:spLocks noChangeArrowheads="1"/>
            </p:cNvSpPr>
            <p:nvPr/>
          </p:nvSpPr>
          <p:spPr bwMode="auto">
            <a:xfrm>
              <a:off x="937736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8" name="Rectangle 28"/>
            <p:cNvSpPr>
              <a:spLocks noChangeArrowheads="1"/>
            </p:cNvSpPr>
            <p:nvPr/>
          </p:nvSpPr>
          <p:spPr bwMode="auto">
            <a:xfrm>
              <a:off x="9434513" y="4048126"/>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 data in</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9" name="Rectangle 29"/>
            <p:cNvSpPr>
              <a:spLocks noChangeArrowheads="1"/>
            </p:cNvSpPr>
            <p:nvPr/>
          </p:nvSpPr>
          <p:spPr bwMode="auto">
            <a:xfrm>
              <a:off x="9186863" y="4262438"/>
              <a:ext cx="1011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SQL Online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98" name="Freeform 98"/>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9" name="Freeform 99"/>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100"/>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1" name="Oval 101"/>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Oval 102"/>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3" name="Freeform 103"/>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104"/>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Freeform 105"/>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6" name="Freeform 106"/>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26" name="Group 125"/>
          <p:cNvGrpSpPr/>
          <p:nvPr/>
        </p:nvGrpSpPr>
        <p:grpSpPr>
          <a:xfrm>
            <a:off x="4803775" y="2328863"/>
            <a:ext cx="3395663" cy="2024063"/>
            <a:chOff x="4803775" y="2328863"/>
            <a:chExt cx="3395663" cy="2024063"/>
          </a:xfrm>
        </p:grpSpPr>
        <p:sp>
          <p:nvSpPr>
            <p:cNvPr id="12" name="Freeform 12"/>
            <p:cNvSpPr>
              <a:spLocks noEditPoints="1"/>
            </p:cNvSpPr>
            <p:nvPr/>
          </p:nvSpPr>
          <p:spPr bwMode="auto">
            <a:xfrm>
              <a:off x="4803775" y="3143251"/>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2 w 187"/>
                <a:gd name="T21" fmla="*/ 19 h 19"/>
                <a:gd name="T22" fmla="*/ 149 w 187"/>
                <a:gd name="T23" fmla="*/ 19 h 19"/>
                <a:gd name="T24" fmla="*/ 149 w 187"/>
                <a:gd name="T25" fmla="*/ 0 h 19"/>
                <a:gd name="T26" fmla="*/ 112 w 187"/>
                <a:gd name="T27" fmla="*/ 0 h 19"/>
                <a:gd name="T28" fmla="*/ 112 w 187"/>
                <a:gd name="T29" fmla="*/ 19 h 19"/>
                <a:gd name="T30" fmla="*/ 112 w 187"/>
                <a:gd name="T31" fmla="*/ 19 h 19"/>
                <a:gd name="T32" fmla="*/ 112 w 187"/>
                <a:gd name="T33" fmla="*/ 19 h 19"/>
                <a:gd name="T34" fmla="*/ 112 w 187"/>
                <a:gd name="T35" fmla="*/ 0 h 19"/>
                <a:gd name="T36" fmla="*/ 112 w 187"/>
                <a:gd name="T37" fmla="*/ 0 h 19"/>
                <a:gd name="T38" fmla="*/ 112 w 187"/>
                <a:gd name="T39" fmla="*/ 19 h 19"/>
                <a:gd name="T40" fmla="*/ 57 w 187"/>
                <a:gd name="T41" fmla="*/ 19 h 19"/>
                <a:gd name="T42" fmla="*/ 93 w 187"/>
                <a:gd name="T43" fmla="*/ 19 h 19"/>
                <a:gd name="T44" fmla="*/ 93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2" y="19"/>
                  </a:moveTo>
                  <a:lnTo>
                    <a:pt x="149" y="19"/>
                  </a:lnTo>
                  <a:lnTo>
                    <a:pt x="149" y="0"/>
                  </a:lnTo>
                  <a:lnTo>
                    <a:pt x="112" y="0"/>
                  </a:lnTo>
                  <a:lnTo>
                    <a:pt x="112" y="19"/>
                  </a:lnTo>
                  <a:close/>
                  <a:moveTo>
                    <a:pt x="112" y="19"/>
                  </a:moveTo>
                  <a:lnTo>
                    <a:pt x="112" y="19"/>
                  </a:lnTo>
                  <a:lnTo>
                    <a:pt x="112" y="0"/>
                  </a:lnTo>
                  <a:lnTo>
                    <a:pt x="112" y="0"/>
                  </a:lnTo>
                  <a:lnTo>
                    <a:pt x="112" y="19"/>
                  </a:lnTo>
                  <a:close/>
                  <a:moveTo>
                    <a:pt x="57" y="19"/>
                  </a:moveTo>
                  <a:lnTo>
                    <a:pt x="93" y="19"/>
                  </a:lnTo>
                  <a:lnTo>
                    <a:pt x="93"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3"/>
            <p:cNvSpPr>
              <a:spLocks/>
            </p:cNvSpPr>
            <p:nvPr/>
          </p:nvSpPr>
          <p:spPr bwMode="auto">
            <a:xfrm>
              <a:off x="5078413" y="3082926"/>
              <a:ext cx="131763" cy="150813"/>
            </a:xfrm>
            <a:custGeom>
              <a:avLst/>
              <a:gdLst>
                <a:gd name="T0" fmla="*/ 0 w 83"/>
                <a:gd name="T1" fmla="*/ 95 h 95"/>
                <a:gd name="T2" fmla="*/ 83 w 83"/>
                <a:gd name="T3" fmla="*/ 47 h 95"/>
                <a:gd name="T4" fmla="*/ 0 w 83"/>
                <a:gd name="T5" fmla="*/ 0 h 95"/>
                <a:gd name="T6" fmla="*/ 0 w 83"/>
                <a:gd name="T7" fmla="*/ 95 h 95"/>
              </a:gdLst>
              <a:ahLst/>
              <a:cxnLst>
                <a:cxn ang="0">
                  <a:pos x="T0" y="T1"/>
                </a:cxn>
                <a:cxn ang="0">
                  <a:pos x="T2" y="T3"/>
                </a:cxn>
                <a:cxn ang="0">
                  <a:pos x="T4" y="T5"/>
                </a:cxn>
                <a:cxn ang="0">
                  <a:pos x="T6" y="T7"/>
                </a:cxn>
              </a:cxnLst>
              <a:rect l="0" t="0" r="r" b="b"/>
              <a:pathLst>
                <a:path w="83" h="95">
                  <a:moveTo>
                    <a:pt x="0" y="95"/>
                  </a:moveTo>
                  <a:lnTo>
                    <a:pt x="83"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6"/>
            <p:cNvSpPr>
              <a:spLocks noEditPoints="1"/>
            </p:cNvSpPr>
            <p:nvPr/>
          </p:nvSpPr>
          <p:spPr bwMode="auto">
            <a:xfrm>
              <a:off x="6535738" y="3143251"/>
              <a:ext cx="296863" cy="30163"/>
            </a:xfrm>
            <a:custGeom>
              <a:avLst/>
              <a:gdLst>
                <a:gd name="T0" fmla="*/ 165 w 187"/>
                <a:gd name="T1" fmla="*/ 19 h 19"/>
                <a:gd name="T2" fmla="*/ 187 w 187"/>
                <a:gd name="T3" fmla="*/ 19 h 19"/>
                <a:gd name="T4" fmla="*/ 187 w 187"/>
                <a:gd name="T5" fmla="*/ 0 h 19"/>
                <a:gd name="T6" fmla="*/ 165 w 187"/>
                <a:gd name="T7" fmla="*/ 0 h 19"/>
                <a:gd name="T8" fmla="*/ 165 w 187"/>
                <a:gd name="T9" fmla="*/ 19 h 19"/>
                <a:gd name="T10" fmla="*/ 165 w 187"/>
                <a:gd name="T11" fmla="*/ 19 h 19"/>
                <a:gd name="T12" fmla="*/ 165 w 187"/>
                <a:gd name="T13" fmla="*/ 19 h 19"/>
                <a:gd name="T14" fmla="*/ 165 w 187"/>
                <a:gd name="T15" fmla="*/ 0 h 19"/>
                <a:gd name="T16" fmla="*/ 165 w 187"/>
                <a:gd name="T17" fmla="*/ 0 h 19"/>
                <a:gd name="T18" fmla="*/ 165 w 187"/>
                <a:gd name="T19" fmla="*/ 19 h 19"/>
                <a:gd name="T20" fmla="*/ 111 w 187"/>
                <a:gd name="T21" fmla="*/ 19 h 19"/>
                <a:gd name="T22" fmla="*/ 146 w 187"/>
                <a:gd name="T23" fmla="*/ 19 h 19"/>
                <a:gd name="T24" fmla="*/ 146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4 w 187"/>
                <a:gd name="T41" fmla="*/ 19 h 19"/>
                <a:gd name="T42" fmla="*/ 92 w 187"/>
                <a:gd name="T43" fmla="*/ 19 h 19"/>
                <a:gd name="T44" fmla="*/ 92 w 187"/>
                <a:gd name="T45" fmla="*/ 0 h 19"/>
                <a:gd name="T46" fmla="*/ 54 w 187"/>
                <a:gd name="T47" fmla="*/ 0 h 19"/>
                <a:gd name="T48" fmla="*/ 54 w 187"/>
                <a:gd name="T49" fmla="*/ 19 h 19"/>
                <a:gd name="T50" fmla="*/ 54 w 187"/>
                <a:gd name="T51" fmla="*/ 19 h 19"/>
                <a:gd name="T52" fmla="*/ 54 w 187"/>
                <a:gd name="T53" fmla="*/ 19 h 19"/>
                <a:gd name="T54" fmla="*/ 54 w 187"/>
                <a:gd name="T55" fmla="*/ 0 h 19"/>
                <a:gd name="T56" fmla="*/ 54 w 187"/>
                <a:gd name="T57" fmla="*/ 0 h 19"/>
                <a:gd name="T58" fmla="*/ 54 w 187"/>
                <a:gd name="T59" fmla="*/ 19 h 19"/>
                <a:gd name="T60" fmla="*/ 0 w 187"/>
                <a:gd name="T61" fmla="*/ 19 h 19"/>
                <a:gd name="T62" fmla="*/ 35 w 187"/>
                <a:gd name="T63" fmla="*/ 19 h 19"/>
                <a:gd name="T64" fmla="*/ 35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5" y="19"/>
                  </a:moveTo>
                  <a:lnTo>
                    <a:pt x="187" y="19"/>
                  </a:lnTo>
                  <a:lnTo>
                    <a:pt x="187" y="0"/>
                  </a:lnTo>
                  <a:lnTo>
                    <a:pt x="165" y="0"/>
                  </a:lnTo>
                  <a:lnTo>
                    <a:pt x="165" y="19"/>
                  </a:lnTo>
                  <a:close/>
                  <a:moveTo>
                    <a:pt x="165" y="19"/>
                  </a:moveTo>
                  <a:lnTo>
                    <a:pt x="165" y="19"/>
                  </a:lnTo>
                  <a:lnTo>
                    <a:pt x="165" y="0"/>
                  </a:lnTo>
                  <a:lnTo>
                    <a:pt x="165" y="0"/>
                  </a:lnTo>
                  <a:lnTo>
                    <a:pt x="165" y="19"/>
                  </a:lnTo>
                  <a:close/>
                  <a:moveTo>
                    <a:pt x="111" y="19"/>
                  </a:moveTo>
                  <a:lnTo>
                    <a:pt x="146" y="19"/>
                  </a:lnTo>
                  <a:lnTo>
                    <a:pt x="146" y="0"/>
                  </a:lnTo>
                  <a:lnTo>
                    <a:pt x="111" y="0"/>
                  </a:lnTo>
                  <a:lnTo>
                    <a:pt x="111" y="19"/>
                  </a:lnTo>
                  <a:close/>
                  <a:moveTo>
                    <a:pt x="111" y="19"/>
                  </a:moveTo>
                  <a:lnTo>
                    <a:pt x="111" y="19"/>
                  </a:lnTo>
                  <a:lnTo>
                    <a:pt x="111" y="0"/>
                  </a:lnTo>
                  <a:lnTo>
                    <a:pt x="111" y="0"/>
                  </a:lnTo>
                  <a:lnTo>
                    <a:pt x="111" y="19"/>
                  </a:lnTo>
                  <a:close/>
                  <a:moveTo>
                    <a:pt x="54" y="19"/>
                  </a:moveTo>
                  <a:lnTo>
                    <a:pt x="92" y="19"/>
                  </a:lnTo>
                  <a:lnTo>
                    <a:pt x="92" y="0"/>
                  </a:lnTo>
                  <a:lnTo>
                    <a:pt x="54" y="0"/>
                  </a:lnTo>
                  <a:lnTo>
                    <a:pt x="54" y="19"/>
                  </a:lnTo>
                  <a:close/>
                  <a:moveTo>
                    <a:pt x="54" y="19"/>
                  </a:moveTo>
                  <a:lnTo>
                    <a:pt x="54" y="19"/>
                  </a:lnTo>
                  <a:lnTo>
                    <a:pt x="54" y="0"/>
                  </a:lnTo>
                  <a:lnTo>
                    <a:pt x="54" y="0"/>
                  </a:lnTo>
                  <a:lnTo>
                    <a:pt x="54" y="19"/>
                  </a:lnTo>
                  <a:close/>
                  <a:moveTo>
                    <a:pt x="0" y="19"/>
                  </a:moveTo>
                  <a:lnTo>
                    <a:pt x="35" y="19"/>
                  </a:lnTo>
                  <a:lnTo>
                    <a:pt x="35"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7"/>
            <p:cNvSpPr>
              <a:spLocks/>
            </p:cNvSpPr>
            <p:nvPr/>
          </p:nvSpPr>
          <p:spPr bwMode="auto">
            <a:xfrm>
              <a:off x="6810375" y="3082926"/>
              <a:ext cx="130175" cy="150813"/>
            </a:xfrm>
            <a:custGeom>
              <a:avLst/>
              <a:gdLst>
                <a:gd name="T0" fmla="*/ 0 w 82"/>
                <a:gd name="T1" fmla="*/ 95 h 95"/>
                <a:gd name="T2" fmla="*/ 82 w 82"/>
                <a:gd name="T3" fmla="*/ 47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7"/>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0"/>
            <p:cNvSpPr>
              <a:spLocks/>
            </p:cNvSpPr>
            <p:nvPr/>
          </p:nvSpPr>
          <p:spPr bwMode="auto">
            <a:xfrm>
              <a:off x="5799138" y="2455863"/>
              <a:ext cx="225425" cy="400050"/>
            </a:xfrm>
            <a:custGeom>
              <a:avLst/>
              <a:gdLst>
                <a:gd name="T0" fmla="*/ 58 w 60"/>
                <a:gd name="T1" fmla="*/ 56 h 106"/>
                <a:gd name="T2" fmla="*/ 58 w 60"/>
                <a:gd name="T3" fmla="*/ 49 h 106"/>
                <a:gd name="T4" fmla="*/ 49 w 60"/>
                <a:gd name="T5" fmla="*/ 40 h 106"/>
                <a:gd name="T6" fmla="*/ 9 w 60"/>
                <a:gd name="T7" fmla="*/ 2 h 106"/>
                <a:gd name="T8" fmla="*/ 3 w 60"/>
                <a:gd name="T9" fmla="*/ 2 h 106"/>
                <a:gd name="T10" fmla="*/ 3 w 60"/>
                <a:gd name="T11" fmla="*/ 8 h 106"/>
                <a:gd name="T12" fmla="*/ 45 w 60"/>
                <a:gd name="T13" fmla="*/ 49 h 106"/>
                <a:gd name="T14" fmla="*/ 45 w 60"/>
                <a:gd name="T15" fmla="*/ 56 h 106"/>
                <a:gd name="T16" fmla="*/ 2 w 60"/>
                <a:gd name="T17" fmla="*/ 98 h 106"/>
                <a:gd name="T18" fmla="*/ 2 w 60"/>
                <a:gd name="T19" fmla="*/ 105 h 106"/>
                <a:gd name="T20" fmla="*/ 8 w 60"/>
                <a:gd name="T21" fmla="*/ 105 h 106"/>
                <a:gd name="T22" fmla="*/ 48 w 60"/>
                <a:gd name="T23" fmla="*/ 66 h 106"/>
                <a:gd name="T24" fmla="*/ 48 w 60"/>
                <a:gd name="T25" fmla="*/ 65 h 106"/>
                <a:gd name="T26" fmla="*/ 58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6"/>
                  </a:moveTo>
                  <a:cubicBezTo>
                    <a:pt x="60" y="54"/>
                    <a:pt x="59" y="51"/>
                    <a:pt x="58" y="49"/>
                  </a:cubicBezTo>
                  <a:cubicBezTo>
                    <a:pt x="49" y="40"/>
                    <a:pt x="49" y="40"/>
                    <a:pt x="49" y="40"/>
                  </a:cubicBezTo>
                  <a:cubicBezTo>
                    <a:pt x="9" y="2"/>
                    <a:pt x="9" y="2"/>
                    <a:pt x="9" y="2"/>
                  </a:cubicBezTo>
                  <a:cubicBezTo>
                    <a:pt x="8" y="0"/>
                    <a:pt x="5" y="0"/>
                    <a:pt x="3" y="2"/>
                  </a:cubicBezTo>
                  <a:cubicBezTo>
                    <a:pt x="1" y="4"/>
                    <a:pt x="1" y="7"/>
                    <a:pt x="3" y="8"/>
                  </a:cubicBezTo>
                  <a:cubicBezTo>
                    <a:pt x="45" y="49"/>
                    <a:pt x="45" y="49"/>
                    <a:pt x="45" y="49"/>
                  </a:cubicBezTo>
                  <a:cubicBezTo>
                    <a:pt x="46" y="51"/>
                    <a:pt x="46" y="54"/>
                    <a:pt x="45" y="56"/>
                  </a:cubicBezTo>
                  <a:cubicBezTo>
                    <a:pt x="2" y="98"/>
                    <a:pt x="2" y="98"/>
                    <a:pt x="2" y="98"/>
                  </a:cubicBezTo>
                  <a:cubicBezTo>
                    <a:pt x="0" y="100"/>
                    <a:pt x="0" y="103"/>
                    <a:pt x="2" y="105"/>
                  </a:cubicBezTo>
                  <a:cubicBezTo>
                    <a:pt x="4" y="106"/>
                    <a:pt x="7" y="106"/>
                    <a:pt x="8" y="105"/>
                  </a:cubicBezTo>
                  <a:cubicBezTo>
                    <a:pt x="48" y="66"/>
                    <a:pt x="48" y="66"/>
                    <a:pt x="48" y="66"/>
                  </a:cubicBezTo>
                  <a:cubicBezTo>
                    <a:pt x="48" y="65"/>
                    <a:pt x="48" y="65"/>
                    <a:pt x="48" y="65"/>
                  </a:cubicBezTo>
                  <a:lnTo>
                    <a:pt x="58"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1"/>
            <p:cNvSpPr>
              <a:spLocks/>
            </p:cNvSpPr>
            <p:nvPr/>
          </p:nvSpPr>
          <p:spPr bwMode="auto">
            <a:xfrm>
              <a:off x="5330825" y="2455863"/>
              <a:ext cx="220663" cy="400050"/>
            </a:xfrm>
            <a:custGeom>
              <a:avLst/>
              <a:gdLst>
                <a:gd name="T0" fmla="*/ 1 w 59"/>
                <a:gd name="T1" fmla="*/ 56 h 106"/>
                <a:gd name="T2" fmla="*/ 1 w 59"/>
                <a:gd name="T3" fmla="*/ 49 h 106"/>
                <a:gd name="T4" fmla="*/ 10 w 59"/>
                <a:gd name="T5" fmla="*/ 40 h 106"/>
                <a:gd name="T6" fmla="*/ 50 w 59"/>
                <a:gd name="T7" fmla="*/ 2 h 106"/>
                <a:gd name="T8" fmla="*/ 56 w 59"/>
                <a:gd name="T9" fmla="*/ 2 h 106"/>
                <a:gd name="T10" fmla="*/ 56 w 59"/>
                <a:gd name="T11" fmla="*/ 8 h 106"/>
                <a:gd name="T12" fmla="*/ 16 w 59"/>
                <a:gd name="T13" fmla="*/ 49 h 106"/>
                <a:gd name="T14" fmla="*/ 16 w 59"/>
                <a:gd name="T15" fmla="*/ 56 h 106"/>
                <a:gd name="T16" fmla="*/ 57 w 59"/>
                <a:gd name="T17" fmla="*/ 98 h 106"/>
                <a:gd name="T18" fmla="*/ 57 w 59"/>
                <a:gd name="T19" fmla="*/ 105 h 106"/>
                <a:gd name="T20" fmla="*/ 51 w 59"/>
                <a:gd name="T21" fmla="*/ 105 h 106"/>
                <a:gd name="T22" fmla="*/ 11 w 59"/>
                <a:gd name="T23" fmla="*/ 66 h 106"/>
                <a:gd name="T24" fmla="*/ 10 w 59"/>
                <a:gd name="T25" fmla="*/ 66 h 106"/>
                <a:gd name="T26" fmla="*/ 1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1" y="56"/>
                  </a:moveTo>
                  <a:cubicBezTo>
                    <a:pt x="0" y="54"/>
                    <a:pt x="0" y="51"/>
                    <a:pt x="1" y="49"/>
                  </a:cubicBezTo>
                  <a:cubicBezTo>
                    <a:pt x="10" y="40"/>
                    <a:pt x="10" y="40"/>
                    <a:pt x="10" y="40"/>
                  </a:cubicBezTo>
                  <a:cubicBezTo>
                    <a:pt x="50" y="2"/>
                    <a:pt x="50" y="2"/>
                    <a:pt x="50" y="2"/>
                  </a:cubicBezTo>
                  <a:cubicBezTo>
                    <a:pt x="52" y="0"/>
                    <a:pt x="54" y="0"/>
                    <a:pt x="56" y="2"/>
                  </a:cubicBezTo>
                  <a:cubicBezTo>
                    <a:pt x="58" y="4"/>
                    <a:pt x="59" y="7"/>
                    <a:pt x="56" y="8"/>
                  </a:cubicBezTo>
                  <a:cubicBezTo>
                    <a:pt x="16" y="49"/>
                    <a:pt x="16" y="49"/>
                    <a:pt x="16" y="49"/>
                  </a:cubicBezTo>
                  <a:cubicBezTo>
                    <a:pt x="14" y="51"/>
                    <a:pt x="14" y="54"/>
                    <a:pt x="16" y="56"/>
                  </a:cubicBezTo>
                  <a:cubicBezTo>
                    <a:pt x="57" y="98"/>
                    <a:pt x="57" y="98"/>
                    <a:pt x="57" y="98"/>
                  </a:cubicBezTo>
                  <a:cubicBezTo>
                    <a:pt x="59" y="100"/>
                    <a:pt x="59" y="103"/>
                    <a:pt x="57" y="105"/>
                  </a:cubicBezTo>
                  <a:cubicBezTo>
                    <a:pt x="55" y="106"/>
                    <a:pt x="52" y="106"/>
                    <a:pt x="51" y="105"/>
                  </a:cubicBezTo>
                  <a:cubicBezTo>
                    <a:pt x="11" y="66"/>
                    <a:pt x="11" y="66"/>
                    <a:pt x="11" y="66"/>
                  </a:cubicBezTo>
                  <a:cubicBezTo>
                    <a:pt x="10" y="66"/>
                    <a:pt x="10" y="66"/>
                    <a:pt x="10" y="66"/>
                  </a:cubicBezTo>
                  <a:lnTo>
                    <a:pt x="1"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2"/>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3"/>
            <p:cNvSpPr>
              <a:spLocks/>
            </p:cNvSpPr>
            <p:nvPr/>
          </p:nvSpPr>
          <p:spPr bwMode="auto">
            <a:xfrm>
              <a:off x="5521325" y="2343151"/>
              <a:ext cx="327025" cy="636588"/>
            </a:xfrm>
            <a:custGeom>
              <a:avLst/>
              <a:gdLst>
                <a:gd name="T0" fmla="*/ 204 w 206"/>
                <a:gd name="T1" fmla="*/ 0 h 401"/>
                <a:gd name="T2" fmla="*/ 71 w 206"/>
                <a:gd name="T3" fmla="*/ 0 h 401"/>
                <a:gd name="T4" fmla="*/ 0 w 206"/>
                <a:gd name="T5" fmla="*/ 202 h 401"/>
                <a:gd name="T6" fmla="*/ 88 w 206"/>
                <a:gd name="T7" fmla="*/ 202 h 401"/>
                <a:gd name="T8" fmla="*/ 19 w 206"/>
                <a:gd name="T9" fmla="*/ 401 h 401"/>
                <a:gd name="T10" fmla="*/ 206 w 206"/>
                <a:gd name="T11" fmla="*/ 135 h 401"/>
                <a:gd name="T12" fmla="*/ 116 w 206"/>
                <a:gd name="T13" fmla="*/ 135 h 401"/>
                <a:gd name="T14" fmla="*/ 204 w 206"/>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1">
                  <a:moveTo>
                    <a:pt x="204" y="0"/>
                  </a:moveTo>
                  <a:lnTo>
                    <a:pt x="71" y="0"/>
                  </a:lnTo>
                  <a:lnTo>
                    <a:pt x="0" y="202"/>
                  </a:lnTo>
                  <a:lnTo>
                    <a:pt x="88" y="202"/>
                  </a:lnTo>
                  <a:lnTo>
                    <a:pt x="19" y="401"/>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4"/>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p:nvSpPr>
          <p:spPr bwMode="auto">
            <a:xfrm>
              <a:off x="5551488" y="2343151"/>
              <a:ext cx="296863" cy="636588"/>
            </a:xfrm>
            <a:custGeom>
              <a:avLst/>
              <a:gdLst>
                <a:gd name="T0" fmla="*/ 185 w 187"/>
                <a:gd name="T1" fmla="*/ 0 h 401"/>
                <a:gd name="T2" fmla="*/ 116 w 187"/>
                <a:gd name="T3" fmla="*/ 0 h 401"/>
                <a:gd name="T4" fmla="*/ 43 w 187"/>
                <a:gd name="T5" fmla="*/ 169 h 401"/>
                <a:gd name="T6" fmla="*/ 128 w 187"/>
                <a:gd name="T7" fmla="*/ 169 h 401"/>
                <a:gd name="T8" fmla="*/ 0 w 187"/>
                <a:gd name="T9" fmla="*/ 401 h 401"/>
                <a:gd name="T10" fmla="*/ 187 w 187"/>
                <a:gd name="T11" fmla="*/ 135 h 401"/>
                <a:gd name="T12" fmla="*/ 97 w 187"/>
                <a:gd name="T13" fmla="*/ 135 h 401"/>
                <a:gd name="T14" fmla="*/ 185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5" y="0"/>
                  </a:moveTo>
                  <a:lnTo>
                    <a:pt x="116" y="0"/>
                  </a:lnTo>
                  <a:lnTo>
                    <a:pt x="43" y="169"/>
                  </a:lnTo>
                  <a:lnTo>
                    <a:pt x="128" y="169"/>
                  </a:lnTo>
                  <a:lnTo>
                    <a:pt x="0" y="401"/>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30"/>
            <p:cNvSpPr>
              <a:spLocks noChangeArrowheads="1"/>
            </p:cNvSpPr>
            <p:nvPr/>
          </p:nvSpPr>
          <p:spPr bwMode="auto">
            <a:xfrm>
              <a:off x="5708650" y="4048126"/>
              <a:ext cx="20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1" name="Rectangle 31"/>
            <p:cNvSpPr>
              <a:spLocks noChangeArrowheads="1"/>
            </p:cNvSpPr>
            <p:nvPr/>
          </p:nvSpPr>
          <p:spPr bwMode="auto">
            <a:xfrm>
              <a:off x="5780088" y="4048126"/>
              <a:ext cx="59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ransfo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2" name="Rectangle 32"/>
            <p:cNvSpPr>
              <a:spLocks noChangeArrowheads="1"/>
            </p:cNvSpPr>
            <p:nvPr/>
          </p:nvSpPr>
          <p:spPr bwMode="auto">
            <a:xfrm>
              <a:off x="6246813"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3" name="Rectangle 33"/>
            <p:cNvSpPr>
              <a:spLocks noChangeArrowheads="1"/>
            </p:cNvSpPr>
            <p:nvPr/>
          </p:nvSpPr>
          <p:spPr bwMode="auto">
            <a:xfrm>
              <a:off x="6302375" y="4048126"/>
              <a:ext cx="1074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m to structu</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4" name="Rectangle 34"/>
            <p:cNvSpPr>
              <a:spLocks noChangeArrowheads="1"/>
            </p:cNvSpPr>
            <p:nvPr/>
          </p:nvSpPr>
          <p:spPr bwMode="auto">
            <a:xfrm>
              <a:off x="7215188" y="404812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5" name="Rectangle 35"/>
            <p:cNvSpPr>
              <a:spLocks noChangeArrowheads="1"/>
            </p:cNvSpPr>
            <p:nvPr/>
          </p:nvSpPr>
          <p:spPr bwMode="auto">
            <a:xfrm>
              <a:off x="7270750" y="4048126"/>
              <a:ext cx="714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ed data</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36" name="Freeform 36"/>
            <p:cNvSpPr>
              <a:spLocks noEditPoints="1"/>
            </p:cNvSpPr>
            <p:nvPr/>
          </p:nvSpPr>
          <p:spPr bwMode="auto">
            <a:xfrm>
              <a:off x="5353050" y="2328863"/>
              <a:ext cx="2846388" cy="1657350"/>
            </a:xfrm>
            <a:custGeom>
              <a:avLst/>
              <a:gdLst>
                <a:gd name="T0" fmla="*/ 158 w 758"/>
                <a:gd name="T1" fmla="*/ 8 h 440"/>
                <a:gd name="T2" fmla="*/ 197 w 758"/>
                <a:gd name="T3" fmla="*/ 9 h 440"/>
                <a:gd name="T4" fmla="*/ 220 w 758"/>
                <a:gd name="T5" fmla="*/ 8 h 440"/>
                <a:gd name="T6" fmla="*/ 265 w 758"/>
                <a:gd name="T7" fmla="*/ 0 h 440"/>
                <a:gd name="T8" fmla="*/ 273 w 758"/>
                <a:gd name="T9" fmla="*/ 8 h 440"/>
                <a:gd name="T10" fmla="*/ 311 w 758"/>
                <a:gd name="T11" fmla="*/ 0 h 440"/>
                <a:gd name="T12" fmla="*/ 341 w 758"/>
                <a:gd name="T13" fmla="*/ 0 h 440"/>
                <a:gd name="T14" fmla="*/ 380 w 758"/>
                <a:gd name="T15" fmla="*/ 8 h 440"/>
                <a:gd name="T16" fmla="*/ 425 w 758"/>
                <a:gd name="T17" fmla="*/ 0 h 440"/>
                <a:gd name="T18" fmla="*/ 433 w 758"/>
                <a:gd name="T19" fmla="*/ 8 h 440"/>
                <a:gd name="T20" fmla="*/ 471 w 758"/>
                <a:gd name="T21" fmla="*/ 0 h 440"/>
                <a:gd name="T22" fmla="*/ 501 w 758"/>
                <a:gd name="T23" fmla="*/ 0 h 440"/>
                <a:gd name="T24" fmla="*/ 539 w 758"/>
                <a:gd name="T25" fmla="*/ 8 h 440"/>
                <a:gd name="T26" fmla="*/ 585 w 758"/>
                <a:gd name="T27" fmla="*/ 4 h 440"/>
                <a:gd name="T28" fmla="*/ 591 w 758"/>
                <a:gd name="T29" fmla="*/ 13 h 440"/>
                <a:gd name="T30" fmla="*/ 630 w 758"/>
                <a:gd name="T31" fmla="*/ 18 h 440"/>
                <a:gd name="T32" fmla="*/ 657 w 758"/>
                <a:gd name="T33" fmla="*/ 33 h 440"/>
                <a:gd name="T34" fmla="*/ 683 w 758"/>
                <a:gd name="T35" fmla="*/ 62 h 440"/>
                <a:gd name="T36" fmla="*/ 719 w 758"/>
                <a:gd name="T37" fmla="*/ 91 h 440"/>
                <a:gd name="T38" fmla="*/ 716 w 758"/>
                <a:gd name="T39" fmla="*/ 101 h 440"/>
                <a:gd name="T40" fmla="*/ 741 w 758"/>
                <a:gd name="T41" fmla="*/ 131 h 440"/>
                <a:gd name="T42" fmla="*/ 751 w 758"/>
                <a:gd name="T43" fmla="*/ 161 h 440"/>
                <a:gd name="T44" fmla="*/ 750 w 758"/>
                <a:gd name="T45" fmla="*/ 199 h 440"/>
                <a:gd name="T46" fmla="*/ 750 w 758"/>
                <a:gd name="T47" fmla="*/ 222 h 440"/>
                <a:gd name="T48" fmla="*/ 754 w 758"/>
                <a:gd name="T49" fmla="*/ 268 h 440"/>
                <a:gd name="T50" fmla="*/ 744 w 758"/>
                <a:gd name="T51" fmla="*/ 274 h 440"/>
                <a:gd name="T52" fmla="*/ 740 w 758"/>
                <a:gd name="T53" fmla="*/ 312 h 440"/>
                <a:gd name="T54" fmla="*/ 725 w 758"/>
                <a:gd name="T55" fmla="*/ 339 h 440"/>
                <a:gd name="T56" fmla="*/ 696 w 758"/>
                <a:gd name="T57" fmla="*/ 365 h 440"/>
                <a:gd name="T58" fmla="*/ 667 w 758"/>
                <a:gd name="T59" fmla="*/ 401 h 440"/>
                <a:gd name="T60" fmla="*/ 656 w 758"/>
                <a:gd name="T61" fmla="*/ 399 h 440"/>
                <a:gd name="T62" fmla="*/ 626 w 758"/>
                <a:gd name="T63" fmla="*/ 423 h 440"/>
                <a:gd name="T64" fmla="*/ 597 w 758"/>
                <a:gd name="T65" fmla="*/ 433 h 440"/>
                <a:gd name="T66" fmla="*/ 558 w 758"/>
                <a:gd name="T67" fmla="*/ 432 h 440"/>
                <a:gd name="T68" fmla="*/ 535 w 758"/>
                <a:gd name="T69" fmla="*/ 432 h 440"/>
                <a:gd name="T70" fmla="*/ 490 w 758"/>
                <a:gd name="T71" fmla="*/ 440 h 440"/>
                <a:gd name="T72" fmla="*/ 482 w 758"/>
                <a:gd name="T73" fmla="*/ 432 h 440"/>
                <a:gd name="T74" fmla="*/ 444 w 758"/>
                <a:gd name="T75" fmla="*/ 440 h 440"/>
                <a:gd name="T76" fmla="*/ 414 w 758"/>
                <a:gd name="T77" fmla="*/ 440 h 440"/>
                <a:gd name="T78" fmla="*/ 376 w 758"/>
                <a:gd name="T79" fmla="*/ 432 h 440"/>
                <a:gd name="T80" fmla="*/ 330 w 758"/>
                <a:gd name="T81" fmla="*/ 440 h 440"/>
                <a:gd name="T82" fmla="*/ 322 w 758"/>
                <a:gd name="T83" fmla="*/ 432 h 440"/>
                <a:gd name="T84" fmla="*/ 284 w 758"/>
                <a:gd name="T85" fmla="*/ 440 h 440"/>
                <a:gd name="T86" fmla="*/ 254 w 758"/>
                <a:gd name="T87" fmla="*/ 440 h 440"/>
                <a:gd name="T88" fmla="*/ 216 w 758"/>
                <a:gd name="T89" fmla="*/ 432 h 440"/>
                <a:gd name="T90" fmla="*/ 170 w 758"/>
                <a:gd name="T91" fmla="*/ 435 h 440"/>
                <a:gd name="T92" fmla="*/ 164 w 758"/>
                <a:gd name="T93" fmla="*/ 426 h 440"/>
                <a:gd name="T94" fmla="*/ 126 w 758"/>
                <a:gd name="T95" fmla="*/ 421 h 440"/>
                <a:gd name="T96" fmla="*/ 99 w 758"/>
                <a:gd name="T97" fmla="*/ 406 h 440"/>
                <a:gd name="T98" fmla="*/ 73 w 758"/>
                <a:gd name="T99" fmla="*/ 376 h 440"/>
                <a:gd name="T100" fmla="*/ 38 w 758"/>
                <a:gd name="T101" fmla="*/ 347 h 440"/>
                <a:gd name="T102" fmla="*/ 40 w 758"/>
                <a:gd name="T103" fmla="*/ 336 h 440"/>
                <a:gd name="T104" fmla="*/ 16 w 758"/>
                <a:gd name="T105" fmla="*/ 306 h 440"/>
                <a:gd name="T106" fmla="*/ 6 w 758"/>
                <a:gd name="T107" fmla="*/ 277 h 440"/>
                <a:gd name="T108" fmla="*/ 8 w 758"/>
                <a:gd name="T109" fmla="*/ 238 h 440"/>
                <a:gd name="T110" fmla="*/ 8 w 758"/>
                <a:gd name="T111" fmla="*/ 215 h 440"/>
                <a:gd name="T112" fmla="*/ 5 w 758"/>
                <a:gd name="T113" fmla="*/ 169 h 440"/>
                <a:gd name="T114" fmla="*/ 14 w 758"/>
                <a:gd name="T115" fmla="*/ 16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8" h="440">
                  <a:moveTo>
                    <a:pt x="151" y="10"/>
                  </a:moveTo>
                  <a:cubicBezTo>
                    <a:pt x="150" y="10"/>
                    <a:pt x="150" y="10"/>
                    <a:pt x="149" y="10"/>
                  </a:cubicBezTo>
                  <a:cubicBezTo>
                    <a:pt x="151" y="18"/>
                    <a:pt x="151" y="18"/>
                    <a:pt x="151" y="18"/>
                  </a:cubicBezTo>
                  <a:cubicBezTo>
                    <a:pt x="152" y="18"/>
                    <a:pt x="153" y="17"/>
                    <a:pt x="153" y="17"/>
                  </a:cubicBezTo>
                  <a:cubicBezTo>
                    <a:pt x="151" y="10"/>
                    <a:pt x="151" y="10"/>
                    <a:pt x="151" y="10"/>
                  </a:cubicBezTo>
                  <a:close/>
                  <a:moveTo>
                    <a:pt x="174" y="4"/>
                  </a:moveTo>
                  <a:cubicBezTo>
                    <a:pt x="168" y="5"/>
                    <a:pt x="163" y="6"/>
                    <a:pt x="158" y="8"/>
                  </a:cubicBezTo>
                  <a:cubicBezTo>
                    <a:pt x="161" y="15"/>
                    <a:pt x="161" y="15"/>
                    <a:pt x="161" y="15"/>
                  </a:cubicBezTo>
                  <a:cubicBezTo>
                    <a:pt x="165" y="14"/>
                    <a:pt x="170" y="13"/>
                    <a:pt x="175" y="12"/>
                  </a:cubicBezTo>
                  <a:cubicBezTo>
                    <a:pt x="174" y="4"/>
                    <a:pt x="174" y="4"/>
                    <a:pt x="174" y="4"/>
                  </a:cubicBezTo>
                  <a:close/>
                  <a:moveTo>
                    <a:pt x="197" y="1"/>
                  </a:moveTo>
                  <a:cubicBezTo>
                    <a:pt x="191" y="1"/>
                    <a:pt x="186" y="2"/>
                    <a:pt x="181" y="3"/>
                  </a:cubicBezTo>
                  <a:cubicBezTo>
                    <a:pt x="182" y="10"/>
                    <a:pt x="182" y="10"/>
                    <a:pt x="182" y="10"/>
                  </a:cubicBezTo>
                  <a:cubicBezTo>
                    <a:pt x="187" y="10"/>
                    <a:pt x="192" y="9"/>
                    <a:pt x="197" y="9"/>
                  </a:cubicBezTo>
                  <a:lnTo>
                    <a:pt x="197" y="1"/>
                  </a:lnTo>
                  <a:close/>
                  <a:moveTo>
                    <a:pt x="220" y="0"/>
                  </a:moveTo>
                  <a:cubicBezTo>
                    <a:pt x="214" y="0"/>
                    <a:pt x="214" y="0"/>
                    <a:pt x="214" y="0"/>
                  </a:cubicBezTo>
                  <a:cubicBezTo>
                    <a:pt x="211" y="0"/>
                    <a:pt x="208" y="0"/>
                    <a:pt x="204" y="0"/>
                  </a:cubicBezTo>
                  <a:cubicBezTo>
                    <a:pt x="205" y="8"/>
                    <a:pt x="205" y="8"/>
                    <a:pt x="205" y="8"/>
                  </a:cubicBezTo>
                  <a:cubicBezTo>
                    <a:pt x="208" y="8"/>
                    <a:pt x="211" y="8"/>
                    <a:pt x="214" y="8"/>
                  </a:cubicBezTo>
                  <a:cubicBezTo>
                    <a:pt x="220" y="8"/>
                    <a:pt x="220" y="8"/>
                    <a:pt x="220" y="8"/>
                  </a:cubicBezTo>
                  <a:cubicBezTo>
                    <a:pt x="220" y="0"/>
                    <a:pt x="220" y="0"/>
                    <a:pt x="220" y="0"/>
                  </a:cubicBezTo>
                  <a:close/>
                  <a:moveTo>
                    <a:pt x="243" y="0"/>
                  </a:moveTo>
                  <a:cubicBezTo>
                    <a:pt x="227" y="0"/>
                    <a:pt x="227" y="0"/>
                    <a:pt x="227" y="0"/>
                  </a:cubicBezTo>
                  <a:cubicBezTo>
                    <a:pt x="227" y="8"/>
                    <a:pt x="227" y="8"/>
                    <a:pt x="227" y="8"/>
                  </a:cubicBezTo>
                  <a:cubicBezTo>
                    <a:pt x="243" y="8"/>
                    <a:pt x="243" y="8"/>
                    <a:pt x="243" y="8"/>
                  </a:cubicBezTo>
                  <a:lnTo>
                    <a:pt x="243" y="0"/>
                  </a:lnTo>
                  <a:close/>
                  <a:moveTo>
                    <a:pt x="265" y="0"/>
                  </a:moveTo>
                  <a:cubicBezTo>
                    <a:pt x="250" y="0"/>
                    <a:pt x="250" y="0"/>
                    <a:pt x="250" y="0"/>
                  </a:cubicBezTo>
                  <a:cubicBezTo>
                    <a:pt x="250" y="8"/>
                    <a:pt x="250" y="8"/>
                    <a:pt x="250" y="8"/>
                  </a:cubicBezTo>
                  <a:cubicBezTo>
                    <a:pt x="265" y="8"/>
                    <a:pt x="265" y="8"/>
                    <a:pt x="265" y="8"/>
                  </a:cubicBezTo>
                  <a:lnTo>
                    <a:pt x="265" y="0"/>
                  </a:lnTo>
                  <a:close/>
                  <a:moveTo>
                    <a:pt x="288" y="0"/>
                  </a:moveTo>
                  <a:cubicBezTo>
                    <a:pt x="273" y="0"/>
                    <a:pt x="273" y="0"/>
                    <a:pt x="273" y="0"/>
                  </a:cubicBezTo>
                  <a:cubicBezTo>
                    <a:pt x="273" y="8"/>
                    <a:pt x="273" y="8"/>
                    <a:pt x="273" y="8"/>
                  </a:cubicBezTo>
                  <a:cubicBezTo>
                    <a:pt x="288" y="8"/>
                    <a:pt x="288" y="8"/>
                    <a:pt x="288" y="8"/>
                  </a:cubicBezTo>
                  <a:lnTo>
                    <a:pt x="288" y="0"/>
                  </a:lnTo>
                  <a:close/>
                  <a:moveTo>
                    <a:pt x="311" y="0"/>
                  </a:moveTo>
                  <a:cubicBezTo>
                    <a:pt x="296" y="0"/>
                    <a:pt x="296" y="0"/>
                    <a:pt x="296" y="0"/>
                  </a:cubicBezTo>
                  <a:cubicBezTo>
                    <a:pt x="296" y="8"/>
                    <a:pt x="296" y="8"/>
                    <a:pt x="296" y="8"/>
                  </a:cubicBezTo>
                  <a:cubicBezTo>
                    <a:pt x="311" y="8"/>
                    <a:pt x="311" y="8"/>
                    <a:pt x="311" y="8"/>
                  </a:cubicBezTo>
                  <a:lnTo>
                    <a:pt x="311" y="0"/>
                  </a:lnTo>
                  <a:close/>
                  <a:moveTo>
                    <a:pt x="334" y="0"/>
                  </a:moveTo>
                  <a:cubicBezTo>
                    <a:pt x="319" y="0"/>
                    <a:pt x="319" y="0"/>
                    <a:pt x="319" y="0"/>
                  </a:cubicBezTo>
                  <a:cubicBezTo>
                    <a:pt x="319" y="8"/>
                    <a:pt x="319" y="8"/>
                    <a:pt x="319" y="8"/>
                  </a:cubicBezTo>
                  <a:cubicBezTo>
                    <a:pt x="334" y="8"/>
                    <a:pt x="334" y="8"/>
                    <a:pt x="334" y="8"/>
                  </a:cubicBezTo>
                  <a:lnTo>
                    <a:pt x="334" y="0"/>
                  </a:lnTo>
                  <a:close/>
                  <a:moveTo>
                    <a:pt x="357" y="0"/>
                  </a:moveTo>
                  <a:cubicBezTo>
                    <a:pt x="341" y="0"/>
                    <a:pt x="341" y="0"/>
                    <a:pt x="341" y="0"/>
                  </a:cubicBezTo>
                  <a:cubicBezTo>
                    <a:pt x="341" y="8"/>
                    <a:pt x="341" y="8"/>
                    <a:pt x="341" y="8"/>
                  </a:cubicBezTo>
                  <a:cubicBezTo>
                    <a:pt x="357" y="8"/>
                    <a:pt x="357" y="8"/>
                    <a:pt x="357" y="8"/>
                  </a:cubicBezTo>
                  <a:lnTo>
                    <a:pt x="357" y="0"/>
                  </a:lnTo>
                  <a:close/>
                  <a:moveTo>
                    <a:pt x="380" y="0"/>
                  </a:moveTo>
                  <a:cubicBezTo>
                    <a:pt x="364" y="0"/>
                    <a:pt x="364" y="0"/>
                    <a:pt x="364" y="0"/>
                  </a:cubicBezTo>
                  <a:cubicBezTo>
                    <a:pt x="364" y="8"/>
                    <a:pt x="364" y="8"/>
                    <a:pt x="364" y="8"/>
                  </a:cubicBezTo>
                  <a:cubicBezTo>
                    <a:pt x="380" y="8"/>
                    <a:pt x="380" y="8"/>
                    <a:pt x="380" y="8"/>
                  </a:cubicBezTo>
                  <a:lnTo>
                    <a:pt x="380" y="0"/>
                  </a:lnTo>
                  <a:close/>
                  <a:moveTo>
                    <a:pt x="402" y="0"/>
                  </a:moveTo>
                  <a:cubicBezTo>
                    <a:pt x="387" y="0"/>
                    <a:pt x="387" y="0"/>
                    <a:pt x="387" y="0"/>
                  </a:cubicBezTo>
                  <a:cubicBezTo>
                    <a:pt x="387" y="8"/>
                    <a:pt x="387" y="8"/>
                    <a:pt x="387" y="8"/>
                  </a:cubicBezTo>
                  <a:cubicBezTo>
                    <a:pt x="402" y="8"/>
                    <a:pt x="402" y="8"/>
                    <a:pt x="402" y="8"/>
                  </a:cubicBezTo>
                  <a:lnTo>
                    <a:pt x="402" y="0"/>
                  </a:lnTo>
                  <a:close/>
                  <a:moveTo>
                    <a:pt x="425" y="0"/>
                  </a:moveTo>
                  <a:cubicBezTo>
                    <a:pt x="410" y="0"/>
                    <a:pt x="410" y="0"/>
                    <a:pt x="410" y="0"/>
                  </a:cubicBezTo>
                  <a:cubicBezTo>
                    <a:pt x="410" y="8"/>
                    <a:pt x="410" y="8"/>
                    <a:pt x="410" y="8"/>
                  </a:cubicBezTo>
                  <a:cubicBezTo>
                    <a:pt x="425" y="8"/>
                    <a:pt x="425" y="8"/>
                    <a:pt x="425" y="8"/>
                  </a:cubicBezTo>
                  <a:lnTo>
                    <a:pt x="425" y="0"/>
                  </a:lnTo>
                  <a:close/>
                  <a:moveTo>
                    <a:pt x="448" y="0"/>
                  </a:moveTo>
                  <a:cubicBezTo>
                    <a:pt x="433" y="0"/>
                    <a:pt x="433" y="0"/>
                    <a:pt x="433" y="0"/>
                  </a:cubicBezTo>
                  <a:cubicBezTo>
                    <a:pt x="433" y="8"/>
                    <a:pt x="433" y="8"/>
                    <a:pt x="433" y="8"/>
                  </a:cubicBezTo>
                  <a:cubicBezTo>
                    <a:pt x="448" y="8"/>
                    <a:pt x="448" y="8"/>
                    <a:pt x="448" y="8"/>
                  </a:cubicBezTo>
                  <a:lnTo>
                    <a:pt x="448" y="0"/>
                  </a:lnTo>
                  <a:close/>
                  <a:moveTo>
                    <a:pt x="471" y="0"/>
                  </a:moveTo>
                  <a:cubicBezTo>
                    <a:pt x="456" y="0"/>
                    <a:pt x="456" y="0"/>
                    <a:pt x="456" y="0"/>
                  </a:cubicBezTo>
                  <a:cubicBezTo>
                    <a:pt x="456" y="8"/>
                    <a:pt x="456" y="8"/>
                    <a:pt x="456" y="8"/>
                  </a:cubicBezTo>
                  <a:cubicBezTo>
                    <a:pt x="471" y="8"/>
                    <a:pt x="471" y="8"/>
                    <a:pt x="471" y="8"/>
                  </a:cubicBezTo>
                  <a:lnTo>
                    <a:pt x="471" y="0"/>
                  </a:lnTo>
                  <a:close/>
                  <a:moveTo>
                    <a:pt x="494" y="0"/>
                  </a:moveTo>
                  <a:cubicBezTo>
                    <a:pt x="478" y="0"/>
                    <a:pt x="478" y="0"/>
                    <a:pt x="478" y="0"/>
                  </a:cubicBezTo>
                  <a:cubicBezTo>
                    <a:pt x="478" y="8"/>
                    <a:pt x="478" y="8"/>
                    <a:pt x="478" y="8"/>
                  </a:cubicBezTo>
                  <a:cubicBezTo>
                    <a:pt x="494" y="8"/>
                    <a:pt x="494" y="8"/>
                    <a:pt x="494" y="8"/>
                  </a:cubicBezTo>
                  <a:lnTo>
                    <a:pt x="494" y="0"/>
                  </a:lnTo>
                  <a:close/>
                  <a:moveTo>
                    <a:pt x="516" y="0"/>
                  </a:moveTo>
                  <a:cubicBezTo>
                    <a:pt x="501" y="0"/>
                    <a:pt x="501" y="0"/>
                    <a:pt x="501" y="0"/>
                  </a:cubicBezTo>
                  <a:cubicBezTo>
                    <a:pt x="501" y="8"/>
                    <a:pt x="501" y="8"/>
                    <a:pt x="501" y="8"/>
                  </a:cubicBezTo>
                  <a:cubicBezTo>
                    <a:pt x="516" y="8"/>
                    <a:pt x="516" y="8"/>
                    <a:pt x="516" y="8"/>
                  </a:cubicBezTo>
                  <a:lnTo>
                    <a:pt x="516" y="0"/>
                  </a:lnTo>
                  <a:close/>
                  <a:moveTo>
                    <a:pt x="539" y="0"/>
                  </a:moveTo>
                  <a:cubicBezTo>
                    <a:pt x="524" y="0"/>
                    <a:pt x="524" y="0"/>
                    <a:pt x="524" y="0"/>
                  </a:cubicBezTo>
                  <a:cubicBezTo>
                    <a:pt x="524" y="8"/>
                    <a:pt x="524" y="8"/>
                    <a:pt x="524" y="8"/>
                  </a:cubicBezTo>
                  <a:cubicBezTo>
                    <a:pt x="539" y="8"/>
                    <a:pt x="539" y="8"/>
                    <a:pt x="539" y="8"/>
                  </a:cubicBezTo>
                  <a:lnTo>
                    <a:pt x="539" y="0"/>
                  </a:lnTo>
                  <a:close/>
                  <a:moveTo>
                    <a:pt x="562" y="1"/>
                  </a:moveTo>
                  <a:cubicBezTo>
                    <a:pt x="557" y="0"/>
                    <a:pt x="552" y="0"/>
                    <a:pt x="547" y="0"/>
                  </a:cubicBezTo>
                  <a:cubicBezTo>
                    <a:pt x="547" y="8"/>
                    <a:pt x="547" y="8"/>
                    <a:pt x="547" y="8"/>
                  </a:cubicBezTo>
                  <a:cubicBezTo>
                    <a:pt x="552" y="8"/>
                    <a:pt x="557" y="8"/>
                    <a:pt x="562" y="9"/>
                  </a:cubicBezTo>
                  <a:cubicBezTo>
                    <a:pt x="562" y="1"/>
                    <a:pt x="562" y="1"/>
                    <a:pt x="562" y="1"/>
                  </a:cubicBezTo>
                  <a:close/>
                  <a:moveTo>
                    <a:pt x="585" y="4"/>
                  </a:moveTo>
                  <a:cubicBezTo>
                    <a:pt x="580" y="3"/>
                    <a:pt x="575" y="2"/>
                    <a:pt x="570" y="2"/>
                  </a:cubicBezTo>
                  <a:cubicBezTo>
                    <a:pt x="569" y="9"/>
                    <a:pt x="569" y="9"/>
                    <a:pt x="569" y="9"/>
                  </a:cubicBezTo>
                  <a:cubicBezTo>
                    <a:pt x="574" y="10"/>
                    <a:pt x="579" y="11"/>
                    <a:pt x="584" y="12"/>
                  </a:cubicBezTo>
                  <a:lnTo>
                    <a:pt x="585" y="4"/>
                  </a:lnTo>
                  <a:close/>
                  <a:moveTo>
                    <a:pt x="608" y="10"/>
                  </a:moveTo>
                  <a:cubicBezTo>
                    <a:pt x="603" y="8"/>
                    <a:pt x="598" y="7"/>
                    <a:pt x="593" y="6"/>
                  </a:cubicBezTo>
                  <a:cubicBezTo>
                    <a:pt x="591" y="13"/>
                    <a:pt x="591" y="13"/>
                    <a:pt x="591" y="13"/>
                  </a:cubicBezTo>
                  <a:cubicBezTo>
                    <a:pt x="596" y="15"/>
                    <a:pt x="601" y="16"/>
                    <a:pt x="606" y="17"/>
                  </a:cubicBezTo>
                  <a:lnTo>
                    <a:pt x="608" y="10"/>
                  </a:lnTo>
                  <a:close/>
                  <a:moveTo>
                    <a:pt x="630" y="18"/>
                  </a:moveTo>
                  <a:cubicBezTo>
                    <a:pt x="625" y="16"/>
                    <a:pt x="620" y="14"/>
                    <a:pt x="615" y="12"/>
                  </a:cubicBezTo>
                  <a:cubicBezTo>
                    <a:pt x="613" y="20"/>
                    <a:pt x="613" y="20"/>
                    <a:pt x="613" y="20"/>
                  </a:cubicBezTo>
                  <a:cubicBezTo>
                    <a:pt x="617" y="21"/>
                    <a:pt x="622" y="23"/>
                    <a:pt x="627" y="25"/>
                  </a:cubicBezTo>
                  <a:cubicBezTo>
                    <a:pt x="630" y="18"/>
                    <a:pt x="630" y="18"/>
                    <a:pt x="630" y="18"/>
                  </a:cubicBezTo>
                  <a:close/>
                  <a:moveTo>
                    <a:pt x="650" y="29"/>
                  </a:moveTo>
                  <a:cubicBezTo>
                    <a:pt x="646" y="26"/>
                    <a:pt x="641" y="24"/>
                    <a:pt x="637" y="21"/>
                  </a:cubicBezTo>
                  <a:cubicBezTo>
                    <a:pt x="633" y="28"/>
                    <a:pt x="633" y="28"/>
                    <a:pt x="633" y="28"/>
                  </a:cubicBezTo>
                  <a:cubicBezTo>
                    <a:pt x="638" y="31"/>
                    <a:pt x="642" y="33"/>
                    <a:pt x="646" y="35"/>
                  </a:cubicBezTo>
                  <a:lnTo>
                    <a:pt x="650" y="29"/>
                  </a:lnTo>
                  <a:close/>
                  <a:moveTo>
                    <a:pt x="670" y="41"/>
                  </a:moveTo>
                  <a:cubicBezTo>
                    <a:pt x="666" y="38"/>
                    <a:pt x="661" y="35"/>
                    <a:pt x="657" y="33"/>
                  </a:cubicBezTo>
                  <a:cubicBezTo>
                    <a:pt x="653" y="39"/>
                    <a:pt x="653" y="39"/>
                    <a:pt x="653" y="39"/>
                  </a:cubicBezTo>
                  <a:cubicBezTo>
                    <a:pt x="657" y="42"/>
                    <a:pt x="661" y="45"/>
                    <a:pt x="665" y="48"/>
                  </a:cubicBezTo>
                  <a:cubicBezTo>
                    <a:pt x="670" y="41"/>
                    <a:pt x="670" y="41"/>
                    <a:pt x="670" y="41"/>
                  </a:cubicBezTo>
                  <a:close/>
                  <a:moveTo>
                    <a:pt x="688" y="56"/>
                  </a:moveTo>
                  <a:cubicBezTo>
                    <a:pt x="684" y="53"/>
                    <a:pt x="680" y="49"/>
                    <a:pt x="676" y="46"/>
                  </a:cubicBezTo>
                  <a:cubicBezTo>
                    <a:pt x="671" y="52"/>
                    <a:pt x="671" y="52"/>
                    <a:pt x="671" y="52"/>
                  </a:cubicBezTo>
                  <a:cubicBezTo>
                    <a:pt x="675" y="55"/>
                    <a:pt x="679" y="58"/>
                    <a:pt x="683" y="62"/>
                  </a:cubicBezTo>
                  <a:cubicBezTo>
                    <a:pt x="688" y="56"/>
                    <a:pt x="688" y="56"/>
                    <a:pt x="688" y="56"/>
                  </a:cubicBezTo>
                  <a:close/>
                  <a:moveTo>
                    <a:pt x="704" y="73"/>
                  </a:moveTo>
                  <a:cubicBezTo>
                    <a:pt x="701" y="69"/>
                    <a:pt x="697" y="65"/>
                    <a:pt x="693" y="61"/>
                  </a:cubicBezTo>
                  <a:cubicBezTo>
                    <a:pt x="688" y="67"/>
                    <a:pt x="688" y="67"/>
                    <a:pt x="688" y="67"/>
                  </a:cubicBezTo>
                  <a:cubicBezTo>
                    <a:pt x="692" y="70"/>
                    <a:pt x="695" y="74"/>
                    <a:pt x="698" y="78"/>
                  </a:cubicBezTo>
                  <a:cubicBezTo>
                    <a:pt x="704" y="73"/>
                    <a:pt x="704" y="73"/>
                    <a:pt x="704" y="73"/>
                  </a:cubicBezTo>
                  <a:close/>
                  <a:moveTo>
                    <a:pt x="719" y="91"/>
                  </a:moveTo>
                  <a:cubicBezTo>
                    <a:pt x="716" y="87"/>
                    <a:pt x="712" y="82"/>
                    <a:pt x="709" y="78"/>
                  </a:cubicBezTo>
                  <a:cubicBezTo>
                    <a:pt x="703" y="83"/>
                    <a:pt x="703" y="83"/>
                    <a:pt x="703" y="83"/>
                  </a:cubicBezTo>
                  <a:cubicBezTo>
                    <a:pt x="706" y="87"/>
                    <a:pt x="709" y="91"/>
                    <a:pt x="712" y="95"/>
                  </a:cubicBezTo>
                  <a:cubicBezTo>
                    <a:pt x="719" y="91"/>
                    <a:pt x="719" y="91"/>
                    <a:pt x="719" y="91"/>
                  </a:cubicBezTo>
                  <a:close/>
                  <a:moveTo>
                    <a:pt x="731" y="110"/>
                  </a:moveTo>
                  <a:cubicBezTo>
                    <a:pt x="728" y="106"/>
                    <a:pt x="726" y="101"/>
                    <a:pt x="723" y="97"/>
                  </a:cubicBezTo>
                  <a:cubicBezTo>
                    <a:pt x="716" y="101"/>
                    <a:pt x="716" y="101"/>
                    <a:pt x="716" y="101"/>
                  </a:cubicBezTo>
                  <a:cubicBezTo>
                    <a:pt x="719" y="106"/>
                    <a:pt x="722" y="110"/>
                    <a:pt x="724" y="114"/>
                  </a:cubicBezTo>
                  <a:cubicBezTo>
                    <a:pt x="731" y="110"/>
                    <a:pt x="731" y="110"/>
                    <a:pt x="731" y="110"/>
                  </a:cubicBezTo>
                  <a:close/>
                  <a:moveTo>
                    <a:pt x="741" y="131"/>
                  </a:moveTo>
                  <a:cubicBezTo>
                    <a:pt x="739" y="127"/>
                    <a:pt x="737" y="122"/>
                    <a:pt x="735" y="117"/>
                  </a:cubicBezTo>
                  <a:cubicBezTo>
                    <a:pt x="728" y="121"/>
                    <a:pt x="728" y="121"/>
                    <a:pt x="728" y="121"/>
                  </a:cubicBezTo>
                  <a:cubicBezTo>
                    <a:pt x="730" y="125"/>
                    <a:pt x="732" y="130"/>
                    <a:pt x="734" y="134"/>
                  </a:cubicBezTo>
                  <a:cubicBezTo>
                    <a:pt x="741" y="131"/>
                    <a:pt x="741" y="131"/>
                    <a:pt x="741" y="131"/>
                  </a:cubicBezTo>
                  <a:close/>
                  <a:moveTo>
                    <a:pt x="749" y="153"/>
                  </a:moveTo>
                  <a:cubicBezTo>
                    <a:pt x="748" y="148"/>
                    <a:pt x="746" y="143"/>
                    <a:pt x="744" y="138"/>
                  </a:cubicBezTo>
                  <a:cubicBezTo>
                    <a:pt x="737" y="141"/>
                    <a:pt x="737" y="141"/>
                    <a:pt x="737" y="141"/>
                  </a:cubicBezTo>
                  <a:cubicBezTo>
                    <a:pt x="739" y="146"/>
                    <a:pt x="740" y="151"/>
                    <a:pt x="742" y="155"/>
                  </a:cubicBezTo>
                  <a:cubicBezTo>
                    <a:pt x="749" y="153"/>
                    <a:pt x="749" y="153"/>
                    <a:pt x="749" y="153"/>
                  </a:cubicBezTo>
                  <a:close/>
                  <a:moveTo>
                    <a:pt x="754" y="176"/>
                  </a:moveTo>
                  <a:cubicBezTo>
                    <a:pt x="753" y="171"/>
                    <a:pt x="752" y="166"/>
                    <a:pt x="751" y="161"/>
                  </a:cubicBezTo>
                  <a:cubicBezTo>
                    <a:pt x="744" y="163"/>
                    <a:pt x="744" y="163"/>
                    <a:pt x="744" y="163"/>
                  </a:cubicBezTo>
                  <a:cubicBezTo>
                    <a:pt x="745" y="167"/>
                    <a:pt x="746" y="172"/>
                    <a:pt x="747" y="177"/>
                  </a:cubicBezTo>
                  <a:cubicBezTo>
                    <a:pt x="754" y="176"/>
                    <a:pt x="754" y="176"/>
                    <a:pt x="754" y="176"/>
                  </a:cubicBezTo>
                  <a:close/>
                  <a:moveTo>
                    <a:pt x="757" y="199"/>
                  </a:moveTo>
                  <a:cubicBezTo>
                    <a:pt x="757" y="194"/>
                    <a:pt x="756" y="188"/>
                    <a:pt x="756" y="183"/>
                  </a:cubicBezTo>
                  <a:cubicBezTo>
                    <a:pt x="748" y="185"/>
                    <a:pt x="748" y="185"/>
                    <a:pt x="748" y="185"/>
                  </a:cubicBezTo>
                  <a:cubicBezTo>
                    <a:pt x="749" y="189"/>
                    <a:pt x="749" y="194"/>
                    <a:pt x="750" y="199"/>
                  </a:cubicBezTo>
                  <a:cubicBezTo>
                    <a:pt x="757" y="199"/>
                    <a:pt x="757" y="199"/>
                    <a:pt x="757" y="199"/>
                  </a:cubicBezTo>
                  <a:close/>
                  <a:moveTo>
                    <a:pt x="758" y="222"/>
                  </a:moveTo>
                  <a:cubicBezTo>
                    <a:pt x="758" y="214"/>
                    <a:pt x="758" y="214"/>
                    <a:pt x="758" y="214"/>
                  </a:cubicBezTo>
                  <a:cubicBezTo>
                    <a:pt x="758" y="212"/>
                    <a:pt x="758" y="209"/>
                    <a:pt x="758" y="207"/>
                  </a:cubicBezTo>
                  <a:cubicBezTo>
                    <a:pt x="750" y="207"/>
                    <a:pt x="750" y="207"/>
                    <a:pt x="750" y="207"/>
                  </a:cubicBezTo>
                  <a:cubicBezTo>
                    <a:pt x="750" y="209"/>
                    <a:pt x="750" y="212"/>
                    <a:pt x="750" y="214"/>
                  </a:cubicBezTo>
                  <a:cubicBezTo>
                    <a:pt x="750" y="222"/>
                    <a:pt x="750" y="222"/>
                    <a:pt x="750" y="222"/>
                  </a:cubicBezTo>
                  <a:cubicBezTo>
                    <a:pt x="758" y="222"/>
                    <a:pt x="758" y="222"/>
                    <a:pt x="758" y="222"/>
                  </a:cubicBezTo>
                  <a:close/>
                  <a:moveTo>
                    <a:pt x="757" y="245"/>
                  </a:moveTo>
                  <a:cubicBezTo>
                    <a:pt x="757" y="240"/>
                    <a:pt x="758" y="235"/>
                    <a:pt x="758" y="230"/>
                  </a:cubicBezTo>
                  <a:cubicBezTo>
                    <a:pt x="750" y="229"/>
                    <a:pt x="750" y="229"/>
                    <a:pt x="750" y="229"/>
                  </a:cubicBezTo>
                  <a:cubicBezTo>
                    <a:pt x="750" y="234"/>
                    <a:pt x="750" y="239"/>
                    <a:pt x="749" y="244"/>
                  </a:cubicBezTo>
                  <a:cubicBezTo>
                    <a:pt x="757" y="245"/>
                    <a:pt x="757" y="245"/>
                    <a:pt x="757" y="245"/>
                  </a:cubicBezTo>
                  <a:close/>
                  <a:moveTo>
                    <a:pt x="754" y="268"/>
                  </a:moveTo>
                  <a:cubicBezTo>
                    <a:pt x="755" y="263"/>
                    <a:pt x="756" y="258"/>
                    <a:pt x="756" y="253"/>
                  </a:cubicBezTo>
                  <a:cubicBezTo>
                    <a:pt x="749" y="252"/>
                    <a:pt x="749" y="252"/>
                    <a:pt x="749" y="252"/>
                  </a:cubicBezTo>
                  <a:cubicBezTo>
                    <a:pt x="748" y="257"/>
                    <a:pt x="747" y="262"/>
                    <a:pt x="746" y="266"/>
                  </a:cubicBezTo>
                  <a:cubicBezTo>
                    <a:pt x="754" y="268"/>
                    <a:pt x="754" y="268"/>
                    <a:pt x="754" y="268"/>
                  </a:cubicBezTo>
                  <a:close/>
                  <a:moveTo>
                    <a:pt x="748" y="291"/>
                  </a:moveTo>
                  <a:cubicBezTo>
                    <a:pt x="749" y="286"/>
                    <a:pt x="751" y="281"/>
                    <a:pt x="752" y="276"/>
                  </a:cubicBezTo>
                  <a:cubicBezTo>
                    <a:pt x="744" y="274"/>
                    <a:pt x="744" y="274"/>
                    <a:pt x="744" y="274"/>
                  </a:cubicBezTo>
                  <a:cubicBezTo>
                    <a:pt x="743" y="279"/>
                    <a:pt x="742" y="283"/>
                    <a:pt x="740" y="288"/>
                  </a:cubicBezTo>
                  <a:cubicBezTo>
                    <a:pt x="748" y="291"/>
                    <a:pt x="748" y="291"/>
                    <a:pt x="748" y="291"/>
                  </a:cubicBezTo>
                  <a:close/>
                  <a:moveTo>
                    <a:pt x="740" y="312"/>
                  </a:moveTo>
                  <a:cubicBezTo>
                    <a:pt x="742" y="308"/>
                    <a:pt x="744" y="303"/>
                    <a:pt x="745" y="298"/>
                  </a:cubicBezTo>
                  <a:cubicBezTo>
                    <a:pt x="738" y="295"/>
                    <a:pt x="738" y="295"/>
                    <a:pt x="738" y="295"/>
                  </a:cubicBezTo>
                  <a:cubicBezTo>
                    <a:pt x="736" y="300"/>
                    <a:pt x="735" y="305"/>
                    <a:pt x="733" y="309"/>
                  </a:cubicBezTo>
                  <a:cubicBezTo>
                    <a:pt x="740" y="312"/>
                    <a:pt x="740" y="312"/>
                    <a:pt x="740" y="312"/>
                  </a:cubicBezTo>
                  <a:close/>
                  <a:moveTo>
                    <a:pt x="729" y="333"/>
                  </a:moveTo>
                  <a:cubicBezTo>
                    <a:pt x="732" y="328"/>
                    <a:pt x="734" y="324"/>
                    <a:pt x="736" y="319"/>
                  </a:cubicBezTo>
                  <a:cubicBezTo>
                    <a:pt x="729" y="316"/>
                    <a:pt x="729" y="316"/>
                    <a:pt x="729" y="316"/>
                  </a:cubicBezTo>
                  <a:cubicBezTo>
                    <a:pt x="727" y="320"/>
                    <a:pt x="725" y="325"/>
                    <a:pt x="722" y="329"/>
                  </a:cubicBezTo>
                  <a:cubicBezTo>
                    <a:pt x="729" y="333"/>
                    <a:pt x="729" y="333"/>
                    <a:pt x="729" y="333"/>
                  </a:cubicBezTo>
                  <a:close/>
                  <a:moveTo>
                    <a:pt x="716" y="352"/>
                  </a:moveTo>
                  <a:cubicBezTo>
                    <a:pt x="719" y="348"/>
                    <a:pt x="722" y="344"/>
                    <a:pt x="725" y="339"/>
                  </a:cubicBezTo>
                  <a:cubicBezTo>
                    <a:pt x="719" y="335"/>
                    <a:pt x="719" y="335"/>
                    <a:pt x="719" y="335"/>
                  </a:cubicBezTo>
                  <a:cubicBezTo>
                    <a:pt x="716" y="340"/>
                    <a:pt x="713" y="344"/>
                    <a:pt x="710" y="348"/>
                  </a:cubicBezTo>
                  <a:cubicBezTo>
                    <a:pt x="716" y="352"/>
                    <a:pt x="716" y="352"/>
                    <a:pt x="716" y="352"/>
                  </a:cubicBezTo>
                  <a:close/>
                  <a:moveTo>
                    <a:pt x="702" y="370"/>
                  </a:moveTo>
                  <a:cubicBezTo>
                    <a:pt x="705" y="366"/>
                    <a:pt x="708" y="362"/>
                    <a:pt x="712" y="358"/>
                  </a:cubicBezTo>
                  <a:cubicBezTo>
                    <a:pt x="706" y="354"/>
                    <a:pt x="706" y="354"/>
                    <a:pt x="706" y="354"/>
                  </a:cubicBezTo>
                  <a:cubicBezTo>
                    <a:pt x="702" y="358"/>
                    <a:pt x="699" y="361"/>
                    <a:pt x="696" y="365"/>
                  </a:cubicBezTo>
                  <a:cubicBezTo>
                    <a:pt x="702" y="370"/>
                    <a:pt x="702" y="370"/>
                    <a:pt x="702" y="370"/>
                  </a:cubicBezTo>
                  <a:close/>
                  <a:moveTo>
                    <a:pt x="685" y="386"/>
                  </a:moveTo>
                  <a:cubicBezTo>
                    <a:pt x="689" y="383"/>
                    <a:pt x="693" y="380"/>
                    <a:pt x="696" y="376"/>
                  </a:cubicBezTo>
                  <a:cubicBezTo>
                    <a:pt x="691" y="370"/>
                    <a:pt x="691" y="370"/>
                    <a:pt x="691" y="370"/>
                  </a:cubicBezTo>
                  <a:cubicBezTo>
                    <a:pt x="687" y="374"/>
                    <a:pt x="684" y="377"/>
                    <a:pt x="680" y="381"/>
                  </a:cubicBezTo>
                  <a:cubicBezTo>
                    <a:pt x="685" y="386"/>
                    <a:pt x="685" y="386"/>
                    <a:pt x="685" y="386"/>
                  </a:cubicBezTo>
                  <a:close/>
                  <a:moveTo>
                    <a:pt x="667" y="401"/>
                  </a:moveTo>
                  <a:cubicBezTo>
                    <a:pt x="671" y="398"/>
                    <a:pt x="675" y="395"/>
                    <a:pt x="679" y="391"/>
                  </a:cubicBezTo>
                  <a:cubicBezTo>
                    <a:pt x="674" y="385"/>
                    <a:pt x="674" y="385"/>
                    <a:pt x="674" y="385"/>
                  </a:cubicBezTo>
                  <a:cubicBezTo>
                    <a:pt x="670" y="389"/>
                    <a:pt x="666" y="392"/>
                    <a:pt x="662" y="395"/>
                  </a:cubicBezTo>
                  <a:cubicBezTo>
                    <a:pt x="667" y="401"/>
                    <a:pt x="667" y="401"/>
                    <a:pt x="667" y="401"/>
                  </a:cubicBezTo>
                  <a:close/>
                  <a:moveTo>
                    <a:pt x="647" y="413"/>
                  </a:moveTo>
                  <a:cubicBezTo>
                    <a:pt x="652" y="411"/>
                    <a:pt x="656" y="408"/>
                    <a:pt x="660" y="405"/>
                  </a:cubicBezTo>
                  <a:cubicBezTo>
                    <a:pt x="656" y="399"/>
                    <a:pt x="656" y="399"/>
                    <a:pt x="656" y="399"/>
                  </a:cubicBezTo>
                  <a:cubicBezTo>
                    <a:pt x="652" y="401"/>
                    <a:pt x="648" y="404"/>
                    <a:pt x="643" y="406"/>
                  </a:cubicBezTo>
                  <a:cubicBezTo>
                    <a:pt x="647" y="413"/>
                    <a:pt x="647" y="413"/>
                    <a:pt x="647" y="413"/>
                  </a:cubicBezTo>
                  <a:close/>
                  <a:moveTo>
                    <a:pt x="626" y="423"/>
                  </a:moveTo>
                  <a:cubicBezTo>
                    <a:pt x="631" y="421"/>
                    <a:pt x="636" y="419"/>
                    <a:pt x="640" y="417"/>
                  </a:cubicBezTo>
                  <a:cubicBezTo>
                    <a:pt x="637" y="410"/>
                    <a:pt x="637" y="410"/>
                    <a:pt x="637" y="410"/>
                  </a:cubicBezTo>
                  <a:cubicBezTo>
                    <a:pt x="632" y="412"/>
                    <a:pt x="628" y="414"/>
                    <a:pt x="623" y="416"/>
                  </a:cubicBezTo>
                  <a:cubicBezTo>
                    <a:pt x="626" y="423"/>
                    <a:pt x="626" y="423"/>
                    <a:pt x="626" y="423"/>
                  </a:cubicBezTo>
                  <a:close/>
                  <a:moveTo>
                    <a:pt x="604" y="431"/>
                  </a:moveTo>
                  <a:cubicBezTo>
                    <a:pt x="609" y="430"/>
                    <a:pt x="614" y="428"/>
                    <a:pt x="619" y="426"/>
                  </a:cubicBezTo>
                  <a:cubicBezTo>
                    <a:pt x="616" y="419"/>
                    <a:pt x="616" y="419"/>
                    <a:pt x="616" y="419"/>
                  </a:cubicBezTo>
                  <a:cubicBezTo>
                    <a:pt x="612" y="421"/>
                    <a:pt x="607" y="422"/>
                    <a:pt x="602" y="424"/>
                  </a:cubicBezTo>
                  <a:lnTo>
                    <a:pt x="604" y="431"/>
                  </a:lnTo>
                  <a:close/>
                  <a:moveTo>
                    <a:pt x="582" y="437"/>
                  </a:moveTo>
                  <a:cubicBezTo>
                    <a:pt x="587" y="436"/>
                    <a:pt x="592" y="435"/>
                    <a:pt x="597" y="433"/>
                  </a:cubicBezTo>
                  <a:cubicBezTo>
                    <a:pt x="595" y="426"/>
                    <a:pt x="595" y="426"/>
                    <a:pt x="595" y="426"/>
                  </a:cubicBezTo>
                  <a:cubicBezTo>
                    <a:pt x="590" y="427"/>
                    <a:pt x="585" y="428"/>
                    <a:pt x="580" y="429"/>
                  </a:cubicBezTo>
                  <a:cubicBezTo>
                    <a:pt x="582" y="437"/>
                    <a:pt x="582" y="437"/>
                    <a:pt x="582" y="437"/>
                  </a:cubicBezTo>
                  <a:close/>
                  <a:moveTo>
                    <a:pt x="559" y="439"/>
                  </a:moveTo>
                  <a:cubicBezTo>
                    <a:pt x="564" y="439"/>
                    <a:pt x="569" y="438"/>
                    <a:pt x="574" y="438"/>
                  </a:cubicBezTo>
                  <a:cubicBezTo>
                    <a:pt x="573" y="430"/>
                    <a:pt x="573" y="430"/>
                    <a:pt x="573" y="430"/>
                  </a:cubicBezTo>
                  <a:cubicBezTo>
                    <a:pt x="568" y="431"/>
                    <a:pt x="563" y="431"/>
                    <a:pt x="558" y="432"/>
                  </a:cubicBezTo>
                  <a:cubicBezTo>
                    <a:pt x="559" y="439"/>
                    <a:pt x="559" y="439"/>
                    <a:pt x="559" y="439"/>
                  </a:cubicBezTo>
                  <a:close/>
                  <a:moveTo>
                    <a:pt x="535" y="440"/>
                  </a:moveTo>
                  <a:cubicBezTo>
                    <a:pt x="544" y="440"/>
                    <a:pt x="544" y="440"/>
                    <a:pt x="544" y="440"/>
                  </a:cubicBezTo>
                  <a:cubicBezTo>
                    <a:pt x="546" y="440"/>
                    <a:pt x="549" y="440"/>
                    <a:pt x="551" y="440"/>
                  </a:cubicBezTo>
                  <a:cubicBezTo>
                    <a:pt x="551" y="432"/>
                    <a:pt x="551" y="432"/>
                    <a:pt x="551" y="432"/>
                  </a:cubicBezTo>
                  <a:cubicBezTo>
                    <a:pt x="548" y="432"/>
                    <a:pt x="546" y="432"/>
                    <a:pt x="544" y="432"/>
                  </a:cubicBezTo>
                  <a:cubicBezTo>
                    <a:pt x="535" y="432"/>
                    <a:pt x="535" y="432"/>
                    <a:pt x="535" y="432"/>
                  </a:cubicBezTo>
                  <a:cubicBezTo>
                    <a:pt x="535" y="440"/>
                    <a:pt x="535" y="440"/>
                    <a:pt x="535" y="440"/>
                  </a:cubicBezTo>
                  <a:close/>
                  <a:moveTo>
                    <a:pt x="513" y="440"/>
                  </a:moveTo>
                  <a:cubicBezTo>
                    <a:pt x="528" y="440"/>
                    <a:pt x="528" y="440"/>
                    <a:pt x="528" y="440"/>
                  </a:cubicBezTo>
                  <a:cubicBezTo>
                    <a:pt x="528" y="432"/>
                    <a:pt x="528" y="432"/>
                    <a:pt x="528" y="432"/>
                  </a:cubicBezTo>
                  <a:cubicBezTo>
                    <a:pt x="513" y="432"/>
                    <a:pt x="513" y="432"/>
                    <a:pt x="513" y="432"/>
                  </a:cubicBezTo>
                  <a:lnTo>
                    <a:pt x="513" y="440"/>
                  </a:lnTo>
                  <a:close/>
                  <a:moveTo>
                    <a:pt x="490" y="440"/>
                  </a:moveTo>
                  <a:cubicBezTo>
                    <a:pt x="505" y="440"/>
                    <a:pt x="505" y="440"/>
                    <a:pt x="505" y="440"/>
                  </a:cubicBezTo>
                  <a:cubicBezTo>
                    <a:pt x="505" y="432"/>
                    <a:pt x="505" y="432"/>
                    <a:pt x="505" y="432"/>
                  </a:cubicBezTo>
                  <a:cubicBezTo>
                    <a:pt x="490" y="432"/>
                    <a:pt x="490" y="432"/>
                    <a:pt x="490" y="432"/>
                  </a:cubicBezTo>
                  <a:lnTo>
                    <a:pt x="490" y="440"/>
                  </a:lnTo>
                  <a:close/>
                  <a:moveTo>
                    <a:pt x="467" y="440"/>
                  </a:moveTo>
                  <a:cubicBezTo>
                    <a:pt x="482" y="440"/>
                    <a:pt x="482" y="440"/>
                    <a:pt x="482" y="440"/>
                  </a:cubicBezTo>
                  <a:cubicBezTo>
                    <a:pt x="482" y="432"/>
                    <a:pt x="482" y="432"/>
                    <a:pt x="482" y="432"/>
                  </a:cubicBezTo>
                  <a:cubicBezTo>
                    <a:pt x="467" y="432"/>
                    <a:pt x="467" y="432"/>
                    <a:pt x="467" y="432"/>
                  </a:cubicBezTo>
                  <a:lnTo>
                    <a:pt x="467" y="440"/>
                  </a:lnTo>
                  <a:close/>
                  <a:moveTo>
                    <a:pt x="444" y="440"/>
                  </a:moveTo>
                  <a:cubicBezTo>
                    <a:pt x="459" y="440"/>
                    <a:pt x="459" y="440"/>
                    <a:pt x="459" y="440"/>
                  </a:cubicBezTo>
                  <a:cubicBezTo>
                    <a:pt x="459" y="432"/>
                    <a:pt x="459" y="432"/>
                    <a:pt x="459" y="432"/>
                  </a:cubicBezTo>
                  <a:cubicBezTo>
                    <a:pt x="444" y="432"/>
                    <a:pt x="444" y="432"/>
                    <a:pt x="444" y="432"/>
                  </a:cubicBezTo>
                  <a:lnTo>
                    <a:pt x="444" y="440"/>
                  </a:lnTo>
                  <a:close/>
                  <a:moveTo>
                    <a:pt x="421" y="440"/>
                  </a:moveTo>
                  <a:cubicBezTo>
                    <a:pt x="437" y="440"/>
                    <a:pt x="437" y="440"/>
                    <a:pt x="437" y="440"/>
                  </a:cubicBezTo>
                  <a:cubicBezTo>
                    <a:pt x="437" y="432"/>
                    <a:pt x="437" y="432"/>
                    <a:pt x="437" y="432"/>
                  </a:cubicBezTo>
                  <a:cubicBezTo>
                    <a:pt x="421" y="432"/>
                    <a:pt x="421" y="432"/>
                    <a:pt x="421" y="432"/>
                  </a:cubicBezTo>
                  <a:lnTo>
                    <a:pt x="421" y="440"/>
                  </a:lnTo>
                  <a:close/>
                  <a:moveTo>
                    <a:pt x="399" y="440"/>
                  </a:moveTo>
                  <a:cubicBezTo>
                    <a:pt x="414" y="440"/>
                    <a:pt x="414" y="440"/>
                    <a:pt x="414" y="440"/>
                  </a:cubicBezTo>
                  <a:cubicBezTo>
                    <a:pt x="414" y="432"/>
                    <a:pt x="414" y="432"/>
                    <a:pt x="414" y="432"/>
                  </a:cubicBezTo>
                  <a:cubicBezTo>
                    <a:pt x="399" y="432"/>
                    <a:pt x="399" y="432"/>
                    <a:pt x="399" y="432"/>
                  </a:cubicBezTo>
                  <a:lnTo>
                    <a:pt x="399" y="440"/>
                  </a:lnTo>
                  <a:close/>
                  <a:moveTo>
                    <a:pt x="376" y="440"/>
                  </a:moveTo>
                  <a:cubicBezTo>
                    <a:pt x="391" y="440"/>
                    <a:pt x="391" y="440"/>
                    <a:pt x="391" y="440"/>
                  </a:cubicBezTo>
                  <a:cubicBezTo>
                    <a:pt x="391" y="432"/>
                    <a:pt x="391" y="432"/>
                    <a:pt x="391" y="432"/>
                  </a:cubicBezTo>
                  <a:cubicBezTo>
                    <a:pt x="376" y="432"/>
                    <a:pt x="376" y="432"/>
                    <a:pt x="376" y="432"/>
                  </a:cubicBezTo>
                  <a:lnTo>
                    <a:pt x="376" y="440"/>
                  </a:lnTo>
                  <a:close/>
                  <a:moveTo>
                    <a:pt x="353" y="440"/>
                  </a:moveTo>
                  <a:cubicBezTo>
                    <a:pt x="368" y="440"/>
                    <a:pt x="368" y="440"/>
                    <a:pt x="368" y="440"/>
                  </a:cubicBezTo>
                  <a:cubicBezTo>
                    <a:pt x="368" y="432"/>
                    <a:pt x="368" y="432"/>
                    <a:pt x="368" y="432"/>
                  </a:cubicBezTo>
                  <a:cubicBezTo>
                    <a:pt x="353" y="432"/>
                    <a:pt x="353" y="432"/>
                    <a:pt x="353" y="432"/>
                  </a:cubicBezTo>
                  <a:lnTo>
                    <a:pt x="353" y="440"/>
                  </a:lnTo>
                  <a:close/>
                  <a:moveTo>
                    <a:pt x="330" y="440"/>
                  </a:moveTo>
                  <a:cubicBezTo>
                    <a:pt x="345" y="440"/>
                    <a:pt x="345" y="440"/>
                    <a:pt x="345" y="440"/>
                  </a:cubicBezTo>
                  <a:cubicBezTo>
                    <a:pt x="345" y="432"/>
                    <a:pt x="345" y="432"/>
                    <a:pt x="345" y="432"/>
                  </a:cubicBezTo>
                  <a:cubicBezTo>
                    <a:pt x="330" y="432"/>
                    <a:pt x="330" y="432"/>
                    <a:pt x="330" y="432"/>
                  </a:cubicBezTo>
                  <a:lnTo>
                    <a:pt x="330" y="440"/>
                  </a:lnTo>
                  <a:close/>
                  <a:moveTo>
                    <a:pt x="307" y="440"/>
                  </a:moveTo>
                  <a:cubicBezTo>
                    <a:pt x="322" y="440"/>
                    <a:pt x="322" y="440"/>
                    <a:pt x="322" y="440"/>
                  </a:cubicBezTo>
                  <a:cubicBezTo>
                    <a:pt x="322" y="432"/>
                    <a:pt x="322" y="432"/>
                    <a:pt x="322" y="432"/>
                  </a:cubicBezTo>
                  <a:cubicBezTo>
                    <a:pt x="307" y="432"/>
                    <a:pt x="307" y="432"/>
                    <a:pt x="307" y="432"/>
                  </a:cubicBezTo>
                  <a:lnTo>
                    <a:pt x="307" y="440"/>
                  </a:lnTo>
                  <a:close/>
                  <a:moveTo>
                    <a:pt x="284" y="440"/>
                  </a:moveTo>
                  <a:cubicBezTo>
                    <a:pt x="300" y="440"/>
                    <a:pt x="300" y="440"/>
                    <a:pt x="300" y="440"/>
                  </a:cubicBezTo>
                  <a:cubicBezTo>
                    <a:pt x="300" y="432"/>
                    <a:pt x="300" y="432"/>
                    <a:pt x="300" y="432"/>
                  </a:cubicBezTo>
                  <a:cubicBezTo>
                    <a:pt x="284" y="432"/>
                    <a:pt x="284" y="432"/>
                    <a:pt x="284" y="432"/>
                  </a:cubicBezTo>
                  <a:lnTo>
                    <a:pt x="284" y="440"/>
                  </a:lnTo>
                  <a:close/>
                  <a:moveTo>
                    <a:pt x="262" y="440"/>
                  </a:moveTo>
                  <a:cubicBezTo>
                    <a:pt x="277" y="440"/>
                    <a:pt x="277" y="440"/>
                    <a:pt x="277" y="440"/>
                  </a:cubicBezTo>
                  <a:cubicBezTo>
                    <a:pt x="277" y="432"/>
                    <a:pt x="277" y="432"/>
                    <a:pt x="277" y="432"/>
                  </a:cubicBezTo>
                  <a:cubicBezTo>
                    <a:pt x="262" y="432"/>
                    <a:pt x="262" y="432"/>
                    <a:pt x="262" y="432"/>
                  </a:cubicBezTo>
                  <a:lnTo>
                    <a:pt x="262" y="440"/>
                  </a:lnTo>
                  <a:close/>
                  <a:moveTo>
                    <a:pt x="239" y="440"/>
                  </a:moveTo>
                  <a:cubicBezTo>
                    <a:pt x="254" y="440"/>
                    <a:pt x="254" y="440"/>
                    <a:pt x="254" y="440"/>
                  </a:cubicBezTo>
                  <a:cubicBezTo>
                    <a:pt x="254" y="432"/>
                    <a:pt x="254" y="432"/>
                    <a:pt x="254" y="432"/>
                  </a:cubicBezTo>
                  <a:cubicBezTo>
                    <a:pt x="239" y="432"/>
                    <a:pt x="239" y="432"/>
                    <a:pt x="239" y="432"/>
                  </a:cubicBezTo>
                  <a:lnTo>
                    <a:pt x="239" y="440"/>
                  </a:lnTo>
                  <a:close/>
                  <a:moveTo>
                    <a:pt x="216" y="440"/>
                  </a:moveTo>
                  <a:cubicBezTo>
                    <a:pt x="231" y="440"/>
                    <a:pt x="231" y="440"/>
                    <a:pt x="231" y="440"/>
                  </a:cubicBezTo>
                  <a:cubicBezTo>
                    <a:pt x="231" y="432"/>
                    <a:pt x="231" y="432"/>
                    <a:pt x="231" y="432"/>
                  </a:cubicBezTo>
                  <a:cubicBezTo>
                    <a:pt x="216" y="432"/>
                    <a:pt x="216" y="432"/>
                    <a:pt x="216" y="432"/>
                  </a:cubicBezTo>
                  <a:lnTo>
                    <a:pt x="216" y="440"/>
                  </a:lnTo>
                  <a:close/>
                  <a:moveTo>
                    <a:pt x="193" y="439"/>
                  </a:moveTo>
                  <a:cubicBezTo>
                    <a:pt x="198" y="439"/>
                    <a:pt x="203" y="440"/>
                    <a:pt x="208" y="440"/>
                  </a:cubicBezTo>
                  <a:cubicBezTo>
                    <a:pt x="208" y="432"/>
                    <a:pt x="208" y="432"/>
                    <a:pt x="208" y="432"/>
                  </a:cubicBezTo>
                  <a:cubicBezTo>
                    <a:pt x="203" y="432"/>
                    <a:pt x="198" y="432"/>
                    <a:pt x="194" y="431"/>
                  </a:cubicBezTo>
                  <a:lnTo>
                    <a:pt x="193" y="439"/>
                  </a:lnTo>
                  <a:close/>
                  <a:moveTo>
                    <a:pt x="170" y="435"/>
                  </a:moveTo>
                  <a:cubicBezTo>
                    <a:pt x="175" y="436"/>
                    <a:pt x="180" y="437"/>
                    <a:pt x="185" y="438"/>
                  </a:cubicBezTo>
                  <a:cubicBezTo>
                    <a:pt x="186" y="430"/>
                    <a:pt x="186" y="430"/>
                    <a:pt x="186" y="430"/>
                  </a:cubicBezTo>
                  <a:cubicBezTo>
                    <a:pt x="181" y="430"/>
                    <a:pt x="176" y="429"/>
                    <a:pt x="171" y="428"/>
                  </a:cubicBezTo>
                  <a:cubicBezTo>
                    <a:pt x="170" y="435"/>
                    <a:pt x="170" y="435"/>
                    <a:pt x="170" y="435"/>
                  </a:cubicBezTo>
                  <a:close/>
                  <a:moveTo>
                    <a:pt x="147" y="429"/>
                  </a:moveTo>
                  <a:cubicBezTo>
                    <a:pt x="152" y="431"/>
                    <a:pt x="157" y="432"/>
                    <a:pt x="162" y="434"/>
                  </a:cubicBezTo>
                  <a:cubicBezTo>
                    <a:pt x="164" y="426"/>
                    <a:pt x="164" y="426"/>
                    <a:pt x="164" y="426"/>
                  </a:cubicBezTo>
                  <a:cubicBezTo>
                    <a:pt x="159" y="425"/>
                    <a:pt x="155" y="423"/>
                    <a:pt x="150" y="422"/>
                  </a:cubicBezTo>
                  <a:lnTo>
                    <a:pt x="147" y="429"/>
                  </a:lnTo>
                  <a:close/>
                  <a:moveTo>
                    <a:pt x="126" y="421"/>
                  </a:moveTo>
                  <a:cubicBezTo>
                    <a:pt x="130" y="423"/>
                    <a:pt x="135" y="425"/>
                    <a:pt x="140" y="427"/>
                  </a:cubicBezTo>
                  <a:cubicBezTo>
                    <a:pt x="143" y="419"/>
                    <a:pt x="143" y="419"/>
                    <a:pt x="143" y="419"/>
                  </a:cubicBezTo>
                  <a:cubicBezTo>
                    <a:pt x="138" y="418"/>
                    <a:pt x="133" y="416"/>
                    <a:pt x="129" y="414"/>
                  </a:cubicBezTo>
                  <a:cubicBezTo>
                    <a:pt x="126" y="421"/>
                    <a:pt x="126" y="421"/>
                    <a:pt x="126" y="421"/>
                  </a:cubicBezTo>
                  <a:close/>
                  <a:moveTo>
                    <a:pt x="105" y="410"/>
                  </a:moveTo>
                  <a:cubicBezTo>
                    <a:pt x="110" y="413"/>
                    <a:pt x="114" y="415"/>
                    <a:pt x="119" y="417"/>
                  </a:cubicBezTo>
                  <a:cubicBezTo>
                    <a:pt x="122" y="410"/>
                    <a:pt x="122" y="410"/>
                    <a:pt x="122" y="410"/>
                  </a:cubicBezTo>
                  <a:cubicBezTo>
                    <a:pt x="118" y="408"/>
                    <a:pt x="113" y="406"/>
                    <a:pt x="109" y="403"/>
                  </a:cubicBezTo>
                  <a:lnTo>
                    <a:pt x="105" y="410"/>
                  </a:lnTo>
                  <a:close/>
                  <a:moveTo>
                    <a:pt x="86" y="397"/>
                  </a:moveTo>
                  <a:cubicBezTo>
                    <a:pt x="90" y="400"/>
                    <a:pt x="94" y="403"/>
                    <a:pt x="99" y="406"/>
                  </a:cubicBezTo>
                  <a:cubicBezTo>
                    <a:pt x="103" y="399"/>
                    <a:pt x="103" y="399"/>
                    <a:pt x="103" y="399"/>
                  </a:cubicBezTo>
                  <a:cubicBezTo>
                    <a:pt x="99" y="397"/>
                    <a:pt x="95" y="394"/>
                    <a:pt x="91" y="391"/>
                  </a:cubicBezTo>
                  <a:cubicBezTo>
                    <a:pt x="86" y="397"/>
                    <a:pt x="86" y="397"/>
                    <a:pt x="86" y="397"/>
                  </a:cubicBezTo>
                  <a:close/>
                  <a:moveTo>
                    <a:pt x="68" y="382"/>
                  </a:moveTo>
                  <a:cubicBezTo>
                    <a:pt x="72" y="386"/>
                    <a:pt x="76" y="389"/>
                    <a:pt x="80" y="392"/>
                  </a:cubicBezTo>
                  <a:cubicBezTo>
                    <a:pt x="85" y="386"/>
                    <a:pt x="85" y="386"/>
                    <a:pt x="85" y="386"/>
                  </a:cubicBezTo>
                  <a:cubicBezTo>
                    <a:pt x="81" y="383"/>
                    <a:pt x="77" y="380"/>
                    <a:pt x="73" y="376"/>
                  </a:cubicBezTo>
                  <a:cubicBezTo>
                    <a:pt x="68" y="382"/>
                    <a:pt x="68" y="382"/>
                    <a:pt x="68" y="382"/>
                  </a:cubicBezTo>
                  <a:close/>
                  <a:moveTo>
                    <a:pt x="52" y="365"/>
                  </a:moveTo>
                  <a:cubicBezTo>
                    <a:pt x="55" y="369"/>
                    <a:pt x="59" y="373"/>
                    <a:pt x="63" y="377"/>
                  </a:cubicBezTo>
                  <a:cubicBezTo>
                    <a:pt x="68" y="371"/>
                    <a:pt x="68" y="371"/>
                    <a:pt x="68" y="371"/>
                  </a:cubicBezTo>
                  <a:cubicBezTo>
                    <a:pt x="65" y="368"/>
                    <a:pt x="61" y="364"/>
                    <a:pt x="58" y="360"/>
                  </a:cubicBezTo>
                  <a:cubicBezTo>
                    <a:pt x="52" y="365"/>
                    <a:pt x="52" y="365"/>
                    <a:pt x="52" y="365"/>
                  </a:cubicBezTo>
                  <a:close/>
                  <a:moveTo>
                    <a:pt x="38" y="347"/>
                  </a:moveTo>
                  <a:cubicBezTo>
                    <a:pt x="41" y="351"/>
                    <a:pt x="44" y="355"/>
                    <a:pt x="47" y="359"/>
                  </a:cubicBezTo>
                  <a:cubicBezTo>
                    <a:pt x="53" y="355"/>
                    <a:pt x="53" y="355"/>
                    <a:pt x="53" y="355"/>
                  </a:cubicBezTo>
                  <a:cubicBezTo>
                    <a:pt x="50" y="351"/>
                    <a:pt x="47" y="347"/>
                    <a:pt x="44" y="343"/>
                  </a:cubicBezTo>
                  <a:cubicBezTo>
                    <a:pt x="38" y="347"/>
                    <a:pt x="38" y="347"/>
                    <a:pt x="38" y="347"/>
                  </a:cubicBezTo>
                  <a:close/>
                  <a:moveTo>
                    <a:pt x="26" y="327"/>
                  </a:moveTo>
                  <a:cubicBezTo>
                    <a:pt x="28" y="332"/>
                    <a:pt x="31" y="336"/>
                    <a:pt x="34" y="340"/>
                  </a:cubicBezTo>
                  <a:cubicBezTo>
                    <a:pt x="40" y="336"/>
                    <a:pt x="40" y="336"/>
                    <a:pt x="40" y="336"/>
                  </a:cubicBezTo>
                  <a:cubicBezTo>
                    <a:pt x="37" y="332"/>
                    <a:pt x="35" y="328"/>
                    <a:pt x="33" y="323"/>
                  </a:cubicBezTo>
                  <a:lnTo>
                    <a:pt x="26" y="327"/>
                  </a:lnTo>
                  <a:close/>
                  <a:moveTo>
                    <a:pt x="16" y="306"/>
                  </a:moveTo>
                  <a:cubicBezTo>
                    <a:pt x="18" y="311"/>
                    <a:pt x="20" y="316"/>
                    <a:pt x="22" y="320"/>
                  </a:cubicBezTo>
                  <a:cubicBezTo>
                    <a:pt x="29" y="317"/>
                    <a:pt x="29" y="317"/>
                    <a:pt x="29" y="317"/>
                  </a:cubicBezTo>
                  <a:cubicBezTo>
                    <a:pt x="27" y="312"/>
                    <a:pt x="25" y="308"/>
                    <a:pt x="23" y="303"/>
                  </a:cubicBezTo>
                  <a:cubicBezTo>
                    <a:pt x="16" y="306"/>
                    <a:pt x="16" y="306"/>
                    <a:pt x="16" y="306"/>
                  </a:cubicBezTo>
                  <a:close/>
                  <a:moveTo>
                    <a:pt x="8" y="284"/>
                  </a:moveTo>
                  <a:cubicBezTo>
                    <a:pt x="10" y="289"/>
                    <a:pt x="11" y="294"/>
                    <a:pt x="13" y="299"/>
                  </a:cubicBezTo>
                  <a:cubicBezTo>
                    <a:pt x="20" y="296"/>
                    <a:pt x="20" y="296"/>
                    <a:pt x="20" y="296"/>
                  </a:cubicBezTo>
                  <a:cubicBezTo>
                    <a:pt x="19" y="292"/>
                    <a:pt x="17" y="287"/>
                    <a:pt x="16" y="282"/>
                  </a:cubicBezTo>
                  <a:cubicBezTo>
                    <a:pt x="8" y="284"/>
                    <a:pt x="8" y="284"/>
                    <a:pt x="8" y="284"/>
                  </a:cubicBezTo>
                  <a:close/>
                  <a:moveTo>
                    <a:pt x="3" y="261"/>
                  </a:moveTo>
                  <a:cubicBezTo>
                    <a:pt x="4" y="267"/>
                    <a:pt x="5" y="272"/>
                    <a:pt x="6" y="277"/>
                  </a:cubicBezTo>
                  <a:cubicBezTo>
                    <a:pt x="14" y="275"/>
                    <a:pt x="14" y="275"/>
                    <a:pt x="14" y="275"/>
                  </a:cubicBezTo>
                  <a:cubicBezTo>
                    <a:pt x="13" y="270"/>
                    <a:pt x="12" y="265"/>
                    <a:pt x="11" y="260"/>
                  </a:cubicBezTo>
                  <a:cubicBezTo>
                    <a:pt x="3" y="261"/>
                    <a:pt x="3" y="261"/>
                    <a:pt x="3" y="261"/>
                  </a:cubicBezTo>
                  <a:close/>
                  <a:moveTo>
                    <a:pt x="0" y="238"/>
                  </a:moveTo>
                  <a:cubicBezTo>
                    <a:pt x="1" y="244"/>
                    <a:pt x="1" y="249"/>
                    <a:pt x="2" y="254"/>
                  </a:cubicBezTo>
                  <a:cubicBezTo>
                    <a:pt x="10" y="253"/>
                    <a:pt x="10" y="253"/>
                    <a:pt x="10" y="253"/>
                  </a:cubicBezTo>
                  <a:cubicBezTo>
                    <a:pt x="9" y="248"/>
                    <a:pt x="9" y="243"/>
                    <a:pt x="8" y="238"/>
                  </a:cubicBezTo>
                  <a:lnTo>
                    <a:pt x="0" y="238"/>
                  </a:lnTo>
                  <a:close/>
                  <a:moveTo>
                    <a:pt x="0" y="215"/>
                  </a:moveTo>
                  <a:cubicBezTo>
                    <a:pt x="0" y="226"/>
                    <a:pt x="0" y="226"/>
                    <a:pt x="0" y="226"/>
                  </a:cubicBezTo>
                  <a:cubicBezTo>
                    <a:pt x="0" y="228"/>
                    <a:pt x="0" y="229"/>
                    <a:pt x="0" y="231"/>
                  </a:cubicBezTo>
                  <a:cubicBezTo>
                    <a:pt x="8" y="230"/>
                    <a:pt x="8" y="230"/>
                    <a:pt x="8" y="230"/>
                  </a:cubicBezTo>
                  <a:cubicBezTo>
                    <a:pt x="8" y="229"/>
                    <a:pt x="8" y="227"/>
                    <a:pt x="8" y="226"/>
                  </a:cubicBezTo>
                  <a:cubicBezTo>
                    <a:pt x="8" y="215"/>
                    <a:pt x="8" y="215"/>
                    <a:pt x="8" y="215"/>
                  </a:cubicBezTo>
                  <a:cubicBezTo>
                    <a:pt x="0" y="215"/>
                    <a:pt x="0" y="215"/>
                    <a:pt x="0" y="215"/>
                  </a:cubicBezTo>
                  <a:close/>
                  <a:moveTo>
                    <a:pt x="1" y="192"/>
                  </a:moveTo>
                  <a:cubicBezTo>
                    <a:pt x="1" y="197"/>
                    <a:pt x="0" y="202"/>
                    <a:pt x="0" y="208"/>
                  </a:cubicBezTo>
                  <a:cubicBezTo>
                    <a:pt x="8" y="208"/>
                    <a:pt x="8" y="208"/>
                    <a:pt x="8" y="208"/>
                  </a:cubicBezTo>
                  <a:cubicBezTo>
                    <a:pt x="8" y="203"/>
                    <a:pt x="8" y="198"/>
                    <a:pt x="9" y="193"/>
                  </a:cubicBezTo>
                  <a:cubicBezTo>
                    <a:pt x="1" y="192"/>
                    <a:pt x="1" y="192"/>
                    <a:pt x="1" y="192"/>
                  </a:cubicBezTo>
                  <a:close/>
                  <a:moveTo>
                    <a:pt x="5" y="169"/>
                  </a:moveTo>
                  <a:cubicBezTo>
                    <a:pt x="4" y="174"/>
                    <a:pt x="3" y="179"/>
                    <a:pt x="2" y="184"/>
                  </a:cubicBezTo>
                  <a:cubicBezTo>
                    <a:pt x="10" y="186"/>
                    <a:pt x="10" y="186"/>
                    <a:pt x="10" y="186"/>
                  </a:cubicBezTo>
                  <a:cubicBezTo>
                    <a:pt x="11" y="181"/>
                    <a:pt x="11" y="176"/>
                    <a:pt x="13" y="171"/>
                  </a:cubicBezTo>
                  <a:cubicBezTo>
                    <a:pt x="5" y="169"/>
                    <a:pt x="5" y="169"/>
                    <a:pt x="5" y="169"/>
                  </a:cubicBezTo>
                  <a:close/>
                  <a:moveTo>
                    <a:pt x="11" y="147"/>
                  </a:moveTo>
                  <a:cubicBezTo>
                    <a:pt x="9" y="152"/>
                    <a:pt x="8" y="157"/>
                    <a:pt x="7" y="162"/>
                  </a:cubicBezTo>
                  <a:cubicBezTo>
                    <a:pt x="14" y="164"/>
                    <a:pt x="14" y="164"/>
                    <a:pt x="14" y="164"/>
                  </a:cubicBezTo>
                  <a:cubicBezTo>
                    <a:pt x="15" y="159"/>
                    <a:pt x="17" y="154"/>
                    <a:pt x="18" y="149"/>
                  </a:cubicBezTo>
                  <a:cubicBezTo>
                    <a:pt x="11" y="147"/>
                    <a:pt x="11" y="147"/>
                    <a:pt x="11" y="147"/>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7" name="Rectangle 107"/>
            <p:cNvSpPr>
              <a:spLocks noChangeArrowheads="1"/>
            </p:cNvSpPr>
            <p:nvPr/>
          </p:nvSpPr>
          <p:spPr bwMode="auto">
            <a:xfrm>
              <a:off x="7075488" y="3022601"/>
              <a:ext cx="106363"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Rectangle 108"/>
            <p:cNvSpPr>
              <a:spLocks noChangeArrowheads="1"/>
            </p:cNvSpPr>
            <p:nvPr/>
          </p:nvSpPr>
          <p:spPr bwMode="auto">
            <a:xfrm>
              <a:off x="7234238"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9" name="Rectangle 109"/>
            <p:cNvSpPr>
              <a:spLocks noChangeArrowheads="1"/>
            </p:cNvSpPr>
            <p:nvPr/>
          </p:nvSpPr>
          <p:spPr bwMode="auto">
            <a:xfrm>
              <a:off x="7396163" y="3022601"/>
              <a:ext cx="107950"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0" name="Rectangle 110"/>
            <p:cNvSpPr>
              <a:spLocks noChangeArrowheads="1"/>
            </p:cNvSpPr>
            <p:nvPr/>
          </p:nvSpPr>
          <p:spPr bwMode="auto">
            <a:xfrm>
              <a:off x="7556500" y="3022601"/>
              <a:ext cx="109538" cy="10795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1" name="Rectangle 111"/>
            <p:cNvSpPr>
              <a:spLocks noChangeArrowheads="1"/>
            </p:cNvSpPr>
            <p:nvPr/>
          </p:nvSpPr>
          <p:spPr bwMode="auto">
            <a:xfrm>
              <a:off x="7075488" y="3184526"/>
              <a:ext cx="106363"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Rectangle 112"/>
            <p:cNvSpPr>
              <a:spLocks noChangeArrowheads="1"/>
            </p:cNvSpPr>
            <p:nvPr/>
          </p:nvSpPr>
          <p:spPr bwMode="auto">
            <a:xfrm>
              <a:off x="7234238"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113"/>
            <p:cNvSpPr>
              <a:spLocks noChangeArrowheads="1"/>
            </p:cNvSpPr>
            <p:nvPr/>
          </p:nvSpPr>
          <p:spPr bwMode="auto">
            <a:xfrm>
              <a:off x="7396163" y="318452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Rectangle 114"/>
            <p:cNvSpPr>
              <a:spLocks noChangeArrowheads="1"/>
            </p:cNvSpPr>
            <p:nvPr/>
          </p:nvSpPr>
          <p:spPr bwMode="auto">
            <a:xfrm>
              <a:off x="7556500" y="3184526"/>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5" name="Rectangle 115"/>
            <p:cNvSpPr>
              <a:spLocks noChangeArrowheads="1"/>
            </p:cNvSpPr>
            <p:nvPr/>
          </p:nvSpPr>
          <p:spPr bwMode="auto">
            <a:xfrm>
              <a:off x="5859463" y="3130551"/>
              <a:ext cx="104775"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Rectangle 116"/>
            <p:cNvSpPr>
              <a:spLocks noChangeArrowheads="1"/>
            </p:cNvSpPr>
            <p:nvPr/>
          </p:nvSpPr>
          <p:spPr bwMode="auto">
            <a:xfrm>
              <a:off x="6099175" y="2976563"/>
              <a:ext cx="106363"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7" name="Rectangle 117"/>
            <p:cNvSpPr>
              <a:spLocks noChangeArrowheads="1"/>
            </p:cNvSpPr>
            <p:nvPr/>
          </p:nvSpPr>
          <p:spPr bwMode="auto">
            <a:xfrm>
              <a:off x="6205538" y="3176588"/>
              <a:ext cx="104775"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Rectangle 118"/>
            <p:cNvSpPr>
              <a:spLocks noChangeArrowheads="1"/>
            </p:cNvSpPr>
            <p:nvPr/>
          </p:nvSpPr>
          <p:spPr bwMode="auto">
            <a:xfrm>
              <a:off x="6340475" y="3025776"/>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Rectangle 119"/>
            <p:cNvSpPr>
              <a:spLocks noChangeArrowheads="1"/>
            </p:cNvSpPr>
            <p:nvPr/>
          </p:nvSpPr>
          <p:spPr bwMode="auto">
            <a:xfrm>
              <a:off x="5749925" y="3357563"/>
              <a:ext cx="109538"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20"/>
            <p:cNvSpPr>
              <a:spLocks noChangeArrowheads="1"/>
            </p:cNvSpPr>
            <p:nvPr/>
          </p:nvSpPr>
          <p:spPr bwMode="auto">
            <a:xfrm>
              <a:off x="6016625" y="3289301"/>
              <a:ext cx="109538" cy="109538"/>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Rectangle 121"/>
            <p:cNvSpPr>
              <a:spLocks noChangeArrowheads="1"/>
            </p:cNvSpPr>
            <p:nvPr/>
          </p:nvSpPr>
          <p:spPr bwMode="auto">
            <a:xfrm>
              <a:off x="6178550" y="3492501"/>
              <a:ext cx="109538" cy="10636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2" name="Rectangle 122"/>
            <p:cNvSpPr>
              <a:spLocks noChangeArrowheads="1"/>
            </p:cNvSpPr>
            <p:nvPr/>
          </p:nvSpPr>
          <p:spPr bwMode="auto">
            <a:xfrm>
              <a:off x="6340475" y="3357563"/>
              <a:ext cx="107950" cy="10477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23"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124"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Real-time stream processing </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586957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3"/>
          <p:cNvSpPr>
            <a:spLocks noChangeAspect="1" noChangeArrowheads="1" noTextEdit="1"/>
          </p:cNvSpPr>
          <p:nvPr/>
        </p:nvSpPr>
        <p:spPr bwMode="auto">
          <a:xfrm>
            <a:off x="2833688" y="2189046"/>
            <a:ext cx="6524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7207" name="Group 7206"/>
          <p:cNvGrpSpPr/>
          <p:nvPr/>
        </p:nvGrpSpPr>
        <p:grpSpPr>
          <a:xfrm>
            <a:off x="8277226" y="2203334"/>
            <a:ext cx="1050925" cy="1557338"/>
            <a:chOff x="8277226" y="2203334"/>
            <a:chExt cx="1050925" cy="1557338"/>
          </a:xfrm>
        </p:grpSpPr>
        <p:sp>
          <p:nvSpPr>
            <p:cNvPr id="12" name="Freeform 11"/>
            <p:cNvSpPr>
              <a:spLocks noEditPoints="1"/>
            </p:cNvSpPr>
            <p:nvPr/>
          </p:nvSpPr>
          <p:spPr bwMode="auto">
            <a:xfrm>
              <a:off x="8786813" y="3460634"/>
              <a:ext cx="30163" cy="300038"/>
            </a:xfrm>
            <a:custGeom>
              <a:avLst/>
              <a:gdLst>
                <a:gd name="T0" fmla="*/ 19 w 19"/>
                <a:gd name="T1" fmla="*/ 21 h 189"/>
                <a:gd name="T2" fmla="*/ 19 w 19"/>
                <a:gd name="T3" fmla="*/ 0 h 189"/>
                <a:gd name="T4" fmla="*/ 0 w 19"/>
                <a:gd name="T5" fmla="*/ 0 h 189"/>
                <a:gd name="T6" fmla="*/ 0 w 19"/>
                <a:gd name="T7" fmla="*/ 21 h 189"/>
                <a:gd name="T8" fmla="*/ 19 w 19"/>
                <a:gd name="T9" fmla="*/ 21 h 189"/>
                <a:gd name="T10" fmla="*/ 19 w 19"/>
                <a:gd name="T11" fmla="*/ 21 h 189"/>
                <a:gd name="T12" fmla="*/ 19 w 19"/>
                <a:gd name="T13" fmla="*/ 21 h 189"/>
                <a:gd name="T14" fmla="*/ 0 w 19"/>
                <a:gd name="T15" fmla="*/ 21 h 189"/>
                <a:gd name="T16" fmla="*/ 0 w 19"/>
                <a:gd name="T17" fmla="*/ 21 h 189"/>
                <a:gd name="T18" fmla="*/ 19 w 19"/>
                <a:gd name="T19" fmla="*/ 21 h 189"/>
                <a:gd name="T20" fmla="*/ 19 w 19"/>
                <a:gd name="T21" fmla="*/ 76 h 189"/>
                <a:gd name="T22" fmla="*/ 19 w 19"/>
                <a:gd name="T23" fmla="*/ 40 h 189"/>
                <a:gd name="T24" fmla="*/ 0 w 19"/>
                <a:gd name="T25" fmla="*/ 40 h 189"/>
                <a:gd name="T26" fmla="*/ 0 w 19"/>
                <a:gd name="T27" fmla="*/ 76 h 189"/>
                <a:gd name="T28" fmla="*/ 19 w 19"/>
                <a:gd name="T29" fmla="*/ 76 h 189"/>
                <a:gd name="T30" fmla="*/ 19 w 19"/>
                <a:gd name="T31" fmla="*/ 76 h 189"/>
                <a:gd name="T32" fmla="*/ 19 w 19"/>
                <a:gd name="T33" fmla="*/ 76 h 189"/>
                <a:gd name="T34" fmla="*/ 0 w 19"/>
                <a:gd name="T35" fmla="*/ 76 h 189"/>
                <a:gd name="T36" fmla="*/ 0 w 19"/>
                <a:gd name="T37" fmla="*/ 76 h 189"/>
                <a:gd name="T38" fmla="*/ 19 w 19"/>
                <a:gd name="T39" fmla="*/ 76 h 189"/>
                <a:gd name="T40" fmla="*/ 19 w 19"/>
                <a:gd name="T41" fmla="*/ 133 h 189"/>
                <a:gd name="T42" fmla="*/ 19 w 19"/>
                <a:gd name="T43" fmla="*/ 95 h 189"/>
                <a:gd name="T44" fmla="*/ 0 w 19"/>
                <a:gd name="T45" fmla="*/ 95 h 189"/>
                <a:gd name="T46" fmla="*/ 0 w 19"/>
                <a:gd name="T47" fmla="*/ 133 h 189"/>
                <a:gd name="T48" fmla="*/ 19 w 19"/>
                <a:gd name="T49" fmla="*/ 133 h 189"/>
                <a:gd name="T50" fmla="*/ 19 w 19"/>
                <a:gd name="T51" fmla="*/ 133 h 189"/>
                <a:gd name="T52" fmla="*/ 19 w 19"/>
                <a:gd name="T53" fmla="*/ 133 h 189"/>
                <a:gd name="T54" fmla="*/ 0 w 19"/>
                <a:gd name="T55" fmla="*/ 133 h 189"/>
                <a:gd name="T56" fmla="*/ 0 w 19"/>
                <a:gd name="T57" fmla="*/ 133 h 189"/>
                <a:gd name="T58" fmla="*/ 19 w 19"/>
                <a:gd name="T59" fmla="*/ 133 h 189"/>
                <a:gd name="T60" fmla="*/ 19 w 19"/>
                <a:gd name="T61" fmla="*/ 189 h 189"/>
                <a:gd name="T62" fmla="*/ 19 w 19"/>
                <a:gd name="T63" fmla="*/ 152 h 189"/>
                <a:gd name="T64" fmla="*/ 0 w 19"/>
                <a:gd name="T65" fmla="*/ 152 h 189"/>
                <a:gd name="T66" fmla="*/ 0 w 19"/>
                <a:gd name="T67" fmla="*/ 189 h 189"/>
                <a:gd name="T68" fmla="*/ 19 w 19"/>
                <a:gd name="T6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9">
                  <a:moveTo>
                    <a:pt x="19" y="21"/>
                  </a:moveTo>
                  <a:lnTo>
                    <a:pt x="19" y="0"/>
                  </a:lnTo>
                  <a:lnTo>
                    <a:pt x="0" y="0"/>
                  </a:lnTo>
                  <a:lnTo>
                    <a:pt x="0" y="21"/>
                  </a:lnTo>
                  <a:lnTo>
                    <a:pt x="19" y="21"/>
                  </a:lnTo>
                  <a:close/>
                  <a:moveTo>
                    <a:pt x="19" y="21"/>
                  </a:moveTo>
                  <a:lnTo>
                    <a:pt x="19" y="21"/>
                  </a:lnTo>
                  <a:lnTo>
                    <a:pt x="0" y="21"/>
                  </a:lnTo>
                  <a:lnTo>
                    <a:pt x="0" y="21"/>
                  </a:lnTo>
                  <a:lnTo>
                    <a:pt x="19" y="21"/>
                  </a:lnTo>
                  <a:close/>
                  <a:moveTo>
                    <a:pt x="19" y="76"/>
                  </a:moveTo>
                  <a:lnTo>
                    <a:pt x="19" y="40"/>
                  </a:lnTo>
                  <a:lnTo>
                    <a:pt x="0" y="40"/>
                  </a:lnTo>
                  <a:lnTo>
                    <a:pt x="0" y="76"/>
                  </a:lnTo>
                  <a:lnTo>
                    <a:pt x="19" y="76"/>
                  </a:lnTo>
                  <a:close/>
                  <a:moveTo>
                    <a:pt x="19" y="76"/>
                  </a:moveTo>
                  <a:lnTo>
                    <a:pt x="19" y="76"/>
                  </a:lnTo>
                  <a:lnTo>
                    <a:pt x="0" y="76"/>
                  </a:lnTo>
                  <a:lnTo>
                    <a:pt x="0" y="76"/>
                  </a:lnTo>
                  <a:lnTo>
                    <a:pt x="19" y="76"/>
                  </a:lnTo>
                  <a:close/>
                  <a:moveTo>
                    <a:pt x="19" y="133"/>
                  </a:moveTo>
                  <a:lnTo>
                    <a:pt x="19" y="95"/>
                  </a:lnTo>
                  <a:lnTo>
                    <a:pt x="0" y="95"/>
                  </a:lnTo>
                  <a:lnTo>
                    <a:pt x="0" y="133"/>
                  </a:lnTo>
                  <a:lnTo>
                    <a:pt x="19" y="133"/>
                  </a:lnTo>
                  <a:close/>
                  <a:moveTo>
                    <a:pt x="19" y="133"/>
                  </a:moveTo>
                  <a:lnTo>
                    <a:pt x="19" y="133"/>
                  </a:lnTo>
                  <a:lnTo>
                    <a:pt x="0" y="133"/>
                  </a:lnTo>
                  <a:lnTo>
                    <a:pt x="0" y="133"/>
                  </a:lnTo>
                  <a:lnTo>
                    <a:pt x="19" y="133"/>
                  </a:lnTo>
                  <a:close/>
                  <a:moveTo>
                    <a:pt x="19" y="189"/>
                  </a:moveTo>
                  <a:lnTo>
                    <a:pt x="19" y="152"/>
                  </a:lnTo>
                  <a:lnTo>
                    <a:pt x="0" y="152"/>
                  </a:lnTo>
                  <a:lnTo>
                    <a:pt x="0" y="189"/>
                  </a:lnTo>
                  <a:lnTo>
                    <a:pt x="19" y="18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a:spLocks/>
            </p:cNvSpPr>
            <p:nvPr/>
          </p:nvSpPr>
          <p:spPr bwMode="auto">
            <a:xfrm>
              <a:off x="8728076" y="3355859"/>
              <a:ext cx="149225" cy="127000"/>
            </a:xfrm>
            <a:custGeom>
              <a:avLst/>
              <a:gdLst>
                <a:gd name="T0" fmla="*/ 94 w 94"/>
                <a:gd name="T1" fmla="*/ 80 h 80"/>
                <a:gd name="T2" fmla="*/ 47 w 94"/>
                <a:gd name="T3" fmla="*/ 0 h 80"/>
                <a:gd name="T4" fmla="*/ 0 w 94"/>
                <a:gd name="T5" fmla="*/ 80 h 80"/>
                <a:gd name="T6" fmla="*/ 94 w 94"/>
                <a:gd name="T7" fmla="*/ 80 h 80"/>
              </a:gdLst>
              <a:ahLst/>
              <a:cxnLst>
                <a:cxn ang="0">
                  <a:pos x="T0" y="T1"/>
                </a:cxn>
                <a:cxn ang="0">
                  <a:pos x="T2" y="T3"/>
                </a:cxn>
                <a:cxn ang="0">
                  <a:pos x="T4" y="T5"/>
                </a:cxn>
                <a:cxn ang="0">
                  <a:pos x="T6" y="T7"/>
                </a:cxn>
              </a:cxnLst>
              <a:rect l="0" t="0" r="r" b="b"/>
              <a:pathLst>
                <a:path w="94" h="80">
                  <a:moveTo>
                    <a:pt x="94" y="80"/>
                  </a:moveTo>
                  <a:lnTo>
                    <a:pt x="47" y="0"/>
                  </a:lnTo>
                  <a:lnTo>
                    <a:pt x="0" y="80"/>
                  </a:lnTo>
                  <a:lnTo>
                    <a:pt x="94" y="8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28"/>
            <p:cNvSpPr>
              <a:spLocks/>
            </p:cNvSpPr>
            <p:nvPr/>
          </p:nvSpPr>
          <p:spPr bwMode="auto">
            <a:xfrm>
              <a:off x="8277226" y="2203334"/>
              <a:ext cx="1050925"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203" name="Group 7202"/>
          <p:cNvGrpSpPr/>
          <p:nvPr/>
        </p:nvGrpSpPr>
        <p:grpSpPr>
          <a:xfrm>
            <a:off x="2867026" y="2203334"/>
            <a:ext cx="1052513" cy="1054100"/>
            <a:chOff x="2867026" y="2203334"/>
            <a:chExt cx="1052513" cy="1054100"/>
          </a:xfrm>
        </p:grpSpPr>
        <p:sp>
          <p:nvSpPr>
            <p:cNvPr id="28" name="Freeform 27"/>
            <p:cNvSpPr>
              <a:spLocks/>
            </p:cNvSpPr>
            <p:nvPr/>
          </p:nvSpPr>
          <p:spPr bwMode="auto">
            <a:xfrm>
              <a:off x="2867026" y="2203334"/>
              <a:ext cx="1052513" cy="105410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9"/>
            <p:cNvSpPr>
              <a:spLocks noChangeArrowheads="1"/>
            </p:cNvSpPr>
            <p:nvPr/>
          </p:nvSpPr>
          <p:spPr bwMode="auto">
            <a:xfrm>
              <a:off x="3265488" y="2233496"/>
              <a:ext cx="56038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rPr>
                <a: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sp>
        <p:nvSpPr>
          <p:cNvPr id="34" name="Rectangle 33"/>
          <p:cNvSpPr>
            <a:spLocks noChangeArrowheads="1"/>
          </p:cNvSpPr>
          <p:nvPr/>
        </p:nvSpPr>
        <p:spPr bwMode="auto">
          <a:xfrm>
            <a:off x="8585201" y="2066809"/>
            <a:ext cx="766763"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300" b="1" i="0" u="none" strike="noStrike" kern="0" cap="none" spc="0" normalizeH="0" baseline="0" noProof="0">
                <a:ln>
                  <a:noFill/>
                </a:ln>
                <a:solidFill>
                  <a:srgbClr val="FFFFFF"/>
                </a:solidFill>
                <a:effectLst/>
                <a:uLnTx/>
                <a:uFillTx/>
                <a:latin typeface="Segoe UI" panose="020B0502040204020203" pitchFamily="34" charset="0"/>
              </a:rPr>
              <a: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nvGrpSpPr>
          <p:cNvPr id="7205" name="Group 7204"/>
          <p:cNvGrpSpPr/>
          <p:nvPr/>
        </p:nvGrpSpPr>
        <p:grpSpPr>
          <a:xfrm>
            <a:off x="4029076" y="3419359"/>
            <a:ext cx="3597275" cy="2014537"/>
            <a:chOff x="4029076" y="3419359"/>
            <a:chExt cx="3597275" cy="2014537"/>
          </a:xfrm>
        </p:grpSpPr>
        <p:sp>
          <p:nvSpPr>
            <p:cNvPr id="8" name="Freeform 7"/>
            <p:cNvSpPr>
              <a:spLocks noEditPoints="1"/>
            </p:cNvSpPr>
            <p:nvPr/>
          </p:nvSpPr>
          <p:spPr bwMode="auto">
            <a:xfrm>
              <a:off x="4029076" y="4227396"/>
              <a:ext cx="300038" cy="30163"/>
            </a:xfrm>
            <a:custGeom>
              <a:avLst/>
              <a:gdLst>
                <a:gd name="T0" fmla="*/ 168 w 189"/>
                <a:gd name="T1" fmla="*/ 19 h 19"/>
                <a:gd name="T2" fmla="*/ 189 w 189"/>
                <a:gd name="T3" fmla="*/ 19 h 19"/>
                <a:gd name="T4" fmla="*/ 189 w 189"/>
                <a:gd name="T5" fmla="*/ 0 h 19"/>
                <a:gd name="T6" fmla="*/ 168 w 189"/>
                <a:gd name="T7" fmla="*/ 0 h 19"/>
                <a:gd name="T8" fmla="*/ 168 w 189"/>
                <a:gd name="T9" fmla="*/ 19 h 19"/>
                <a:gd name="T10" fmla="*/ 168 w 189"/>
                <a:gd name="T11" fmla="*/ 19 h 19"/>
                <a:gd name="T12" fmla="*/ 168 w 189"/>
                <a:gd name="T13" fmla="*/ 19 h 19"/>
                <a:gd name="T14" fmla="*/ 168 w 189"/>
                <a:gd name="T15" fmla="*/ 0 h 19"/>
                <a:gd name="T16" fmla="*/ 168 w 189"/>
                <a:gd name="T17" fmla="*/ 0 h 19"/>
                <a:gd name="T18" fmla="*/ 168 w 189"/>
                <a:gd name="T19" fmla="*/ 19 h 19"/>
                <a:gd name="T20" fmla="*/ 111 w 189"/>
                <a:gd name="T21" fmla="*/ 19 h 19"/>
                <a:gd name="T22" fmla="*/ 149 w 189"/>
                <a:gd name="T23" fmla="*/ 19 h 19"/>
                <a:gd name="T24" fmla="*/ 149 w 189"/>
                <a:gd name="T25" fmla="*/ 0 h 19"/>
                <a:gd name="T26" fmla="*/ 111 w 189"/>
                <a:gd name="T27" fmla="*/ 0 h 19"/>
                <a:gd name="T28" fmla="*/ 111 w 189"/>
                <a:gd name="T29" fmla="*/ 19 h 19"/>
                <a:gd name="T30" fmla="*/ 111 w 189"/>
                <a:gd name="T31" fmla="*/ 19 h 19"/>
                <a:gd name="T32" fmla="*/ 111 w 189"/>
                <a:gd name="T33" fmla="*/ 19 h 19"/>
                <a:gd name="T34" fmla="*/ 111 w 189"/>
                <a:gd name="T35" fmla="*/ 0 h 19"/>
                <a:gd name="T36" fmla="*/ 111 w 189"/>
                <a:gd name="T37" fmla="*/ 0 h 19"/>
                <a:gd name="T38" fmla="*/ 111 w 189"/>
                <a:gd name="T39" fmla="*/ 19 h 19"/>
                <a:gd name="T40" fmla="*/ 56 w 189"/>
                <a:gd name="T41" fmla="*/ 19 h 19"/>
                <a:gd name="T42" fmla="*/ 94 w 189"/>
                <a:gd name="T43" fmla="*/ 19 h 19"/>
                <a:gd name="T44" fmla="*/ 94 w 189"/>
                <a:gd name="T45" fmla="*/ 0 h 19"/>
                <a:gd name="T46" fmla="*/ 56 w 189"/>
                <a:gd name="T47" fmla="*/ 0 h 19"/>
                <a:gd name="T48" fmla="*/ 56 w 189"/>
                <a:gd name="T49" fmla="*/ 19 h 19"/>
                <a:gd name="T50" fmla="*/ 56 w 189"/>
                <a:gd name="T51" fmla="*/ 19 h 19"/>
                <a:gd name="T52" fmla="*/ 56 w 189"/>
                <a:gd name="T53" fmla="*/ 19 h 19"/>
                <a:gd name="T54" fmla="*/ 56 w 189"/>
                <a:gd name="T55" fmla="*/ 0 h 19"/>
                <a:gd name="T56" fmla="*/ 56 w 189"/>
                <a:gd name="T57" fmla="*/ 0 h 19"/>
                <a:gd name="T58" fmla="*/ 56 w 189"/>
                <a:gd name="T59" fmla="*/ 19 h 19"/>
                <a:gd name="T60" fmla="*/ 0 w 189"/>
                <a:gd name="T61" fmla="*/ 19 h 19"/>
                <a:gd name="T62" fmla="*/ 37 w 189"/>
                <a:gd name="T63" fmla="*/ 19 h 19"/>
                <a:gd name="T64" fmla="*/ 37 w 189"/>
                <a:gd name="T65" fmla="*/ 0 h 19"/>
                <a:gd name="T66" fmla="*/ 0 w 189"/>
                <a:gd name="T67" fmla="*/ 0 h 19"/>
                <a:gd name="T68" fmla="*/ 0 w 189"/>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9">
                  <a:moveTo>
                    <a:pt x="168" y="19"/>
                  </a:moveTo>
                  <a:lnTo>
                    <a:pt x="189" y="19"/>
                  </a:lnTo>
                  <a:lnTo>
                    <a:pt x="189"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6" y="19"/>
                  </a:moveTo>
                  <a:lnTo>
                    <a:pt x="94" y="19"/>
                  </a:lnTo>
                  <a:lnTo>
                    <a:pt x="94" y="0"/>
                  </a:lnTo>
                  <a:lnTo>
                    <a:pt x="56" y="0"/>
                  </a:lnTo>
                  <a:lnTo>
                    <a:pt x="56" y="19"/>
                  </a:lnTo>
                  <a:close/>
                  <a:moveTo>
                    <a:pt x="56" y="19"/>
                  </a:moveTo>
                  <a:lnTo>
                    <a:pt x="56" y="19"/>
                  </a:lnTo>
                  <a:lnTo>
                    <a:pt x="56" y="0"/>
                  </a:lnTo>
                  <a:lnTo>
                    <a:pt x="56" y="0"/>
                  </a:lnTo>
                  <a:lnTo>
                    <a:pt x="56" y="19"/>
                  </a:lnTo>
                  <a:close/>
                  <a:moveTo>
                    <a:pt x="0" y="19"/>
                  </a:moveTo>
                  <a:lnTo>
                    <a:pt x="37" y="19"/>
                  </a:lnTo>
                  <a:lnTo>
                    <a:pt x="37"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8"/>
            <p:cNvSpPr>
              <a:spLocks/>
            </p:cNvSpPr>
            <p:nvPr/>
          </p:nvSpPr>
          <p:spPr bwMode="auto">
            <a:xfrm>
              <a:off x="4306888" y="4167071"/>
              <a:ext cx="127000" cy="150813"/>
            </a:xfrm>
            <a:custGeom>
              <a:avLst/>
              <a:gdLst>
                <a:gd name="T0" fmla="*/ 0 w 80"/>
                <a:gd name="T1" fmla="*/ 95 h 95"/>
                <a:gd name="T2" fmla="*/ 80 w 80"/>
                <a:gd name="T3" fmla="*/ 48 h 95"/>
                <a:gd name="T4" fmla="*/ 0 w 80"/>
                <a:gd name="T5" fmla="*/ 0 h 95"/>
                <a:gd name="T6" fmla="*/ 0 w 80"/>
                <a:gd name="T7" fmla="*/ 95 h 95"/>
              </a:gdLst>
              <a:ahLst/>
              <a:cxnLst>
                <a:cxn ang="0">
                  <a:pos x="T0" y="T1"/>
                </a:cxn>
                <a:cxn ang="0">
                  <a:pos x="T2" y="T3"/>
                </a:cxn>
                <a:cxn ang="0">
                  <a:pos x="T4" y="T5"/>
                </a:cxn>
                <a:cxn ang="0">
                  <a:pos x="T6" y="T7"/>
                </a:cxn>
              </a:cxnLst>
              <a:rect l="0" t="0" r="r" b="b"/>
              <a:pathLst>
                <a:path w="80" h="95">
                  <a:moveTo>
                    <a:pt x="0" y="95"/>
                  </a:moveTo>
                  <a:lnTo>
                    <a:pt x="80"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a:spLocks noEditPoints="1"/>
            </p:cNvSpPr>
            <p:nvPr/>
          </p:nvSpPr>
          <p:spPr bwMode="auto">
            <a:xfrm>
              <a:off x="6083301"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4"/>
            <p:cNvSpPr>
              <a:spLocks/>
            </p:cNvSpPr>
            <p:nvPr/>
          </p:nvSpPr>
          <p:spPr bwMode="auto">
            <a:xfrm>
              <a:off x="6357938"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5"/>
            <p:cNvSpPr>
              <a:spLocks/>
            </p:cNvSpPr>
            <p:nvPr/>
          </p:nvSpPr>
          <p:spPr bwMode="auto">
            <a:xfrm>
              <a:off x="5054601" y="3546359"/>
              <a:ext cx="223838" cy="400050"/>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6"/>
            <p:cNvSpPr>
              <a:spLocks/>
            </p:cNvSpPr>
            <p:nvPr/>
          </p:nvSpPr>
          <p:spPr bwMode="auto">
            <a:xfrm>
              <a:off x="4584701" y="3546359"/>
              <a:ext cx="220663" cy="400050"/>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7"/>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8"/>
            <p:cNvSpPr>
              <a:spLocks/>
            </p:cNvSpPr>
            <p:nvPr/>
          </p:nvSpPr>
          <p:spPr bwMode="auto">
            <a:xfrm>
              <a:off x="4775201" y="3430471"/>
              <a:ext cx="327025" cy="639763"/>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0"/>
            <p:cNvSpPr>
              <a:spLocks/>
            </p:cNvSpPr>
            <p:nvPr/>
          </p:nvSpPr>
          <p:spPr bwMode="auto">
            <a:xfrm>
              <a:off x="4805363" y="3430471"/>
              <a:ext cx="296863" cy="639763"/>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p:cNvSpPr>
              <a:spLocks noChangeArrowheads="1"/>
            </p:cNvSpPr>
            <p:nvPr/>
          </p:nvSpPr>
          <p:spPr bwMode="auto">
            <a:xfrm>
              <a:off x="4733926" y="5129096"/>
              <a:ext cx="327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Co</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3" name="Rectangle 22"/>
            <p:cNvSpPr>
              <a:spLocks noChangeArrowheads="1"/>
            </p:cNvSpPr>
            <p:nvPr/>
          </p:nvSpPr>
          <p:spPr bwMode="auto">
            <a:xfrm>
              <a:off x="494823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4" name="Rectangle 23"/>
            <p:cNvSpPr>
              <a:spLocks noChangeArrowheads="1"/>
            </p:cNvSpPr>
            <p:nvPr/>
          </p:nvSpPr>
          <p:spPr bwMode="auto">
            <a:xfrm>
              <a:off x="5016501" y="5129096"/>
              <a:ext cx="1762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tana Analytics answe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5" name="Rectangle 24"/>
            <p:cNvSpPr>
              <a:spLocks noChangeArrowheads="1"/>
            </p:cNvSpPr>
            <p:nvPr/>
          </p:nvSpPr>
          <p:spPr bwMode="auto">
            <a:xfrm>
              <a:off x="6567488" y="5129096"/>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6" name="Rectangle 25"/>
            <p:cNvSpPr>
              <a:spLocks noChangeArrowheads="1"/>
            </p:cNvSpPr>
            <p:nvPr/>
          </p:nvSpPr>
          <p:spPr bwMode="auto">
            <a:xfrm>
              <a:off x="6630988" y="5129096"/>
              <a:ext cx="995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ABEC"/>
                  </a:solidFill>
                  <a:effectLst/>
                  <a:uLnTx/>
                  <a:uFillTx/>
                  <a:latin typeface="Segoe UI Light" panose="020B0502040204020203" pitchFamily="34" charset="0"/>
                </a:rPr>
                <a:t>s questions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27" name="Freeform 26"/>
            <p:cNvSpPr>
              <a:spLocks noEditPoints="1"/>
            </p:cNvSpPr>
            <p:nvPr/>
          </p:nvSpPr>
          <p:spPr bwMode="auto">
            <a:xfrm>
              <a:off x="4606926" y="3419359"/>
              <a:ext cx="2982913" cy="1651000"/>
            </a:xfrm>
            <a:custGeom>
              <a:avLst/>
              <a:gdLst>
                <a:gd name="T0" fmla="*/ 162 w 794"/>
                <a:gd name="T1" fmla="*/ 6 h 439"/>
                <a:gd name="T2" fmla="*/ 201 w 794"/>
                <a:gd name="T3" fmla="*/ 8 h 439"/>
                <a:gd name="T4" fmla="*/ 223 w 794"/>
                <a:gd name="T5" fmla="*/ 7 h 439"/>
                <a:gd name="T6" fmla="*/ 269 w 794"/>
                <a:gd name="T7" fmla="*/ 0 h 439"/>
                <a:gd name="T8" fmla="*/ 277 w 794"/>
                <a:gd name="T9" fmla="*/ 7 h 439"/>
                <a:gd name="T10" fmla="*/ 315 w 794"/>
                <a:gd name="T11" fmla="*/ 0 h 439"/>
                <a:gd name="T12" fmla="*/ 345 w 794"/>
                <a:gd name="T13" fmla="*/ 0 h 439"/>
                <a:gd name="T14" fmla="*/ 383 w 794"/>
                <a:gd name="T15" fmla="*/ 7 h 439"/>
                <a:gd name="T16" fmla="*/ 429 w 794"/>
                <a:gd name="T17" fmla="*/ 0 h 439"/>
                <a:gd name="T18" fmla="*/ 436 w 794"/>
                <a:gd name="T19" fmla="*/ 7 h 439"/>
                <a:gd name="T20" fmla="*/ 474 w 794"/>
                <a:gd name="T21" fmla="*/ 0 h 439"/>
                <a:gd name="T22" fmla="*/ 505 w 794"/>
                <a:gd name="T23" fmla="*/ 0 h 439"/>
                <a:gd name="T24" fmla="*/ 543 w 794"/>
                <a:gd name="T25" fmla="*/ 7 h 439"/>
                <a:gd name="T26" fmla="*/ 589 w 794"/>
                <a:gd name="T27" fmla="*/ 0 h 439"/>
                <a:gd name="T28" fmla="*/ 612 w 794"/>
                <a:gd name="T29" fmla="*/ 2 h 439"/>
                <a:gd name="T30" fmla="*/ 618 w 794"/>
                <a:gd name="T31" fmla="*/ 11 h 439"/>
                <a:gd name="T32" fmla="*/ 657 w 794"/>
                <a:gd name="T33" fmla="*/ 14 h 439"/>
                <a:gd name="T34" fmla="*/ 685 w 794"/>
                <a:gd name="T35" fmla="*/ 27 h 439"/>
                <a:gd name="T36" fmla="*/ 711 w 794"/>
                <a:gd name="T37" fmla="*/ 55 h 439"/>
                <a:gd name="T38" fmla="*/ 749 w 794"/>
                <a:gd name="T39" fmla="*/ 82 h 439"/>
                <a:gd name="T40" fmla="*/ 747 w 794"/>
                <a:gd name="T41" fmla="*/ 93 h 439"/>
                <a:gd name="T42" fmla="*/ 773 w 794"/>
                <a:gd name="T43" fmla="*/ 122 h 439"/>
                <a:gd name="T44" fmla="*/ 784 w 794"/>
                <a:gd name="T45" fmla="*/ 151 h 439"/>
                <a:gd name="T46" fmla="*/ 785 w 794"/>
                <a:gd name="T47" fmla="*/ 189 h 439"/>
                <a:gd name="T48" fmla="*/ 794 w 794"/>
                <a:gd name="T49" fmla="*/ 235 h 439"/>
                <a:gd name="T50" fmla="*/ 791 w 794"/>
                <a:gd name="T51" fmla="*/ 258 h 439"/>
                <a:gd name="T52" fmla="*/ 783 w 794"/>
                <a:gd name="T53" fmla="*/ 264 h 439"/>
                <a:gd name="T54" fmla="*/ 779 w 794"/>
                <a:gd name="T55" fmla="*/ 303 h 439"/>
                <a:gd name="T56" fmla="*/ 766 w 794"/>
                <a:gd name="T57" fmla="*/ 330 h 439"/>
                <a:gd name="T58" fmla="*/ 738 w 794"/>
                <a:gd name="T59" fmla="*/ 357 h 439"/>
                <a:gd name="T60" fmla="*/ 711 w 794"/>
                <a:gd name="T61" fmla="*/ 394 h 439"/>
                <a:gd name="T62" fmla="*/ 700 w 794"/>
                <a:gd name="T63" fmla="*/ 393 h 439"/>
                <a:gd name="T64" fmla="*/ 671 w 794"/>
                <a:gd name="T65" fmla="*/ 419 h 439"/>
                <a:gd name="T66" fmla="*/ 642 w 794"/>
                <a:gd name="T67" fmla="*/ 430 h 439"/>
                <a:gd name="T68" fmla="*/ 604 w 794"/>
                <a:gd name="T69" fmla="*/ 430 h 439"/>
                <a:gd name="T70" fmla="*/ 558 w 794"/>
                <a:gd name="T71" fmla="*/ 439 h 439"/>
                <a:gd name="T72" fmla="*/ 551 w 794"/>
                <a:gd name="T73" fmla="*/ 432 h 439"/>
                <a:gd name="T74" fmla="*/ 513 w 794"/>
                <a:gd name="T75" fmla="*/ 439 h 439"/>
                <a:gd name="T76" fmla="*/ 482 w 794"/>
                <a:gd name="T77" fmla="*/ 439 h 439"/>
                <a:gd name="T78" fmla="*/ 444 w 794"/>
                <a:gd name="T79" fmla="*/ 432 h 439"/>
                <a:gd name="T80" fmla="*/ 399 w 794"/>
                <a:gd name="T81" fmla="*/ 439 h 439"/>
                <a:gd name="T82" fmla="*/ 391 w 794"/>
                <a:gd name="T83" fmla="*/ 432 h 439"/>
                <a:gd name="T84" fmla="*/ 353 w 794"/>
                <a:gd name="T85" fmla="*/ 439 h 439"/>
                <a:gd name="T86" fmla="*/ 323 w 794"/>
                <a:gd name="T87" fmla="*/ 439 h 439"/>
                <a:gd name="T88" fmla="*/ 284 w 794"/>
                <a:gd name="T89" fmla="*/ 432 h 439"/>
                <a:gd name="T90" fmla="*/ 239 w 794"/>
                <a:gd name="T91" fmla="*/ 439 h 439"/>
                <a:gd name="T92" fmla="*/ 231 w 794"/>
                <a:gd name="T93" fmla="*/ 432 h 439"/>
                <a:gd name="T94" fmla="*/ 193 w 794"/>
                <a:gd name="T95" fmla="*/ 438 h 439"/>
                <a:gd name="T96" fmla="*/ 162 w 794"/>
                <a:gd name="T97" fmla="*/ 433 h 439"/>
                <a:gd name="T98" fmla="*/ 129 w 794"/>
                <a:gd name="T99" fmla="*/ 413 h 439"/>
                <a:gd name="T100" fmla="*/ 86 w 794"/>
                <a:gd name="T101" fmla="*/ 396 h 439"/>
                <a:gd name="T102" fmla="*/ 85 w 794"/>
                <a:gd name="T103" fmla="*/ 386 h 439"/>
                <a:gd name="T104" fmla="*/ 52 w 794"/>
                <a:gd name="T105" fmla="*/ 365 h 439"/>
                <a:gd name="T106" fmla="*/ 34 w 794"/>
                <a:gd name="T107" fmla="*/ 340 h 439"/>
                <a:gd name="T108" fmla="*/ 23 w 794"/>
                <a:gd name="T109" fmla="*/ 303 h 439"/>
                <a:gd name="T110" fmla="*/ 3 w 794"/>
                <a:gd name="T111" fmla="*/ 261 h 439"/>
                <a:gd name="T112" fmla="*/ 10 w 794"/>
                <a:gd name="T113" fmla="*/ 252 h 439"/>
                <a:gd name="T114" fmla="*/ 8 w 794"/>
                <a:gd name="T115" fmla="*/ 225 h 439"/>
                <a:gd name="T116" fmla="*/ 1 w 794"/>
                <a:gd name="T117" fmla="*/ 192 h 439"/>
                <a:gd name="T118" fmla="*/ 7 w 794"/>
                <a:gd name="T119" fmla="*/ 16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4" h="439">
                  <a:moveTo>
                    <a:pt x="155" y="8"/>
                  </a:moveTo>
                  <a:cubicBezTo>
                    <a:pt x="153" y="9"/>
                    <a:pt x="151" y="9"/>
                    <a:pt x="149" y="10"/>
                  </a:cubicBezTo>
                  <a:cubicBezTo>
                    <a:pt x="151" y="17"/>
                    <a:pt x="151" y="17"/>
                    <a:pt x="151" y="17"/>
                  </a:cubicBezTo>
                  <a:cubicBezTo>
                    <a:pt x="153" y="17"/>
                    <a:pt x="155" y="16"/>
                    <a:pt x="157" y="15"/>
                  </a:cubicBezTo>
                  <a:cubicBezTo>
                    <a:pt x="155" y="8"/>
                    <a:pt x="155" y="8"/>
                    <a:pt x="155" y="8"/>
                  </a:cubicBezTo>
                  <a:close/>
                  <a:moveTo>
                    <a:pt x="177" y="3"/>
                  </a:moveTo>
                  <a:cubicBezTo>
                    <a:pt x="172" y="4"/>
                    <a:pt x="167" y="5"/>
                    <a:pt x="162" y="6"/>
                  </a:cubicBezTo>
                  <a:cubicBezTo>
                    <a:pt x="164" y="14"/>
                    <a:pt x="164" y="14"/>
                    <a:pt x="164" y="14"/>
                  </a:cubicBezTo>
                  <a:cubicBezTo>
                    <a:pt x="169" y="12"/>
                    <a:pt x="174" y="11"/>
                    <a:pt x="179" y="10"/>
                  </a:cubicBezTo>
                  <a:cubicBezTo>
                    <a:pt x="177" y="3"/>
                    <a:pt x="177" y="3"/>
                    <a:pt x="177" y="3"/>
                  </a:cubicBezTo>
                  <a:close/>
                  <a:moveTo>
                    <a:pt x="200" y="0"/>
                  </a:moveTo>
                  <a:cubicBezTo>
                    <a:pt x="195" y="0"/>
                    <a:pt x="190" y="1"/>
                    <a:pt x="185" y="2"/>
                  </a:cubicBezTo>
                  <a:cubicBezTo>
                    <a:pt x="186" y="9"/>
                    <a:pt x="186" y="9"/>
                    <a:pt x="186" y="9"/>
                  </a:cubicBezTo>
                  <a:cubicBezTo>
                    <a:pt x="191" y="9"/>
                    <a:pt x="196" y="8"/>
                    <a:pt x="201" y="8"/>
                  </a:cubicBezTo>
                  <a:cubicBezTo>
                    <a:pt x="200" y="0"/>
                    <a:pt x="200" y="0"/>
                    <a:pt x="200" y="0"/>
                  </a:cubicBezTo>
                  <a:close/>
                  <a:moveTo>
                    <a:pt x="223" y="0"/>
                  </a:moveTo>
                  <a:cubicBezTo>
                    <a:pt x="214" y="0"/>
                    <a:pt x="214" y="0"/>
                    <a:pt x="214" y="0"/>
                  </a:cubicBezTo>
                  <a:cubicBezTo>
                    <a:pt x="212" y="0"/>
                    <a:pt x="210" y="0"/>
                    <a:pt x="208" y="0"/>
                  </a:cubicBezTo>
                  <a:cubicBezTo>
                    <a:pt x="208" y="7"/>
                    <a:pt x="208" y="7"/>
                    <a:pt x="208" y="7"/>
                  </a:cubicBezTo>
                  <a:cubicBezTo>
                    <a:pt x="210" y="7"/>
                    <a:pt x="212" y="7"/>
                    <a:pt x="214" y="7"/>
                  </a:cubicBezTo>
                  <a:cubicBezTo>
                    <a:pt x="223" y="7"/>
                    <a:pt x="223" y="7"/>
                    <a:pt x="223" y="7"/>
                  </a:cubicBezTo>
                  <a:cubicBezTo>
                    <a:pt x="223" y="0"/>
                    <a:pt x="223" y="0"/>
                    <a:pt x="223" y="0"/>
                  </a:cubicBezTo>
                  <a:close/>
                  <a:moveTo>
                    <a:pt x="246" y="0"/>
                  </a:moveTo>
                  <a:cubicBezTo>
                    <a:pt x="231" y="0"/>
                    <a:pt x="231" y="0"/>
                    <a:pt x="231" y="0"/>
                  </a:cubicBezTo>
                  <a:cubicBezTo>
                    <a:pt x="231" y="7"/>
                    <a:pt x="231" y="7"/>
                    <a:pt x="231" y="7"/>
                  </a:cubicBezTo>
                  <a:cubicBezTo>
                    <a:pt x="246" y="7"/>
                    <a:pt x="246" y="7"/>
                    <a:pt x="246" y="7"/>
                  </a:cubicBezTo>
                  <a:lnTo>
                    <a:pt x="246" y="0"/>
                  </a:lnTo>
                  <a:close/>
                  <a:moveTo>
                    <a:pt x="269" y="0"/>
                  </a:moveTo>
                  <a:cubicBezTo>
                    <a:pt x="254" y="0"/>
                    <a:pt x="254" y="0"/>
                    <a:pt x="254" y="0"/>
                  </a:cubicBezTo>
                  <a:cubicBezTo>
                    <a:pt x="254" y="7"/>
                    <a:pt x="254" y="7"/>
                    <a:pt x="254" y="7"/>
                  </a:cubicBezTo>
                  <a:cubicBezTo>
                    <a:pt x="269" y="7"/>
                    <a:pt x="269" y="7"/>
                    <a:pt x="269" y="7"/>
                  </a:cubicBezTo>
                  <a:lnTo>
                    <a:pt x="269" y="0"/>
                  </a:lnTo>
                  <a:close/>
                  <a:moveTo>
                    <a:pt x="292" y="0"/>
                  </a:moveTo>
                  <a:cubicBezTo>
                    <a:pt x="277" y="0"/>
                    <a:pt x="277" y="0"/>
                    <a:pt x="277" y="0"/>
                  </a:cubicBezTo>
                  <a:cubicBezTo>
                    <a:pt x="277" y="7"/>
                    <a:pt x="277" y="7"/>
                    <a:pt x="277" y="7"/>
                  </a:cubicBezTo>
                  <a:cubicBezTo>
                    <a:pt x="292" y="7"/>
                    <a:pt x="292" y="7"/>
                    <a:pt x="292" y="7"/>
                  </a:cubicBezTo>
                  <a:lnTo>
                    <a:pt x="292" y="0"/>
                  </a:lnTo>
                  <a:close/>
                  <a:moveTo>
                    <a:pt x="315" y="0"/>
                  </a:moveTo>
                  <a:cubicBezTo>
                    <a:pt x="299" y="0"/>
                    <a:pt x="299" y="0"/>
                    <a:pt x="299" y="0"/>
                  </a:cubicBezTo>
                  <a:cubicBezTo>
                    <a:pt x="299" y="7"/>
                    <a:pt x="299" y="7"/>
                    <a:pt x="299" y="7"/>
                  </a:cubicBezTo>
                  <a:cubicBezTo>
                    <a:pt x="315" y="7"/>
                    <a:pt x="315" y="7"/>
                    <a:pt x="315" y="7"/>
                  </a:cubicBezTo>
                  <a:lnTo>
                    <a:pt x="315" y="0"/>
                  </a:lnTo>
                  <a:close/>
                  <a:moveTo>
                    <a:pt x="337" y="0"/>
                  </a:moveTo>
                  <a:cubicBezTo>
                    <a:pt x="322" y="0"/>
                    <a:pt x="322" y="0"/>
                    <a:pt x="322" y="0"/>
                  </a:cubicBezTo>
                  <a:cubicBezTo>
                    <a:pt x="322" y="7"/>
                    <a:pt x="322" y="7"/>
                    <a:pt x="322" y="7"/>
                  </a:cubicBezTo>
                  <a:cubicBezTo>
                    <a:pt x="337" y="7"/>
                    <a:pt x="337" y="7"/>
                    <a:pt x="337" y="7"/>
                  </a:cubicBezTo>
                  <a:lnTo>
                    <a:pt x="337" y="0"/>
                  </a:lnTo>
                  <a:close/>
                  <a:moveTo>
                    <a:pt x="360" y="0"/>
                  </a:moveTo>
                  <a:cubicBezTo>
                    <a:pt x="345" y="0"/>
                    <a:pt x="345" y="0"/>
                    <a:pt x="345" y="0"/>
                  </a:cubicBezTo>
                  <a:cubicBezTo>
                    <a:pt x="345" y="7"/>
                    <a:pt x="345" y="7"/>
                    <a:pt x="345" y="7"/>
                  </a:cubicBezTo>
                  <a:cubicBezTo>
                    <a:pt x="360" y="7"/>
                    <a:pt x="360" y="7"/>
                    <a:pt x="360" y="7"/>
                  </a:cubicBezTo>
                  <a:lnTo>
                    <a:pt x="360" y="0"/>
                  </a:lnTo>
                  <a:close/>
                  <a:moveTo>
                    <a:pt x="383" y="0"/>
                  </a:moveTo>
                  <a:cubicBezTo>
                    <a:pt x="368" y="0"/>
                    <a:pt x="368" y="0"/>
                    <a:pt x="368" y="0"/>
                  </a:cubicBezTo>
                  <a:cubicBezTo>
                    <a:pt x="368" y="7"/>
                    <a:pt x="368" y="7"/>
                    <a:pt x="368" y="7"/>
                  </a:cubicBezTo>
                  <a:cubicBezTo>
                    <a:pt x="383" y="7"/>
                    <a:pt x="383" y="7"/>
                    <a:pt x="383" y="7"/>
                  </a:cubicBezTo>
                  <a:lnTo>
                    <a:pt x="383" y="0"/>
                  </a:lnTo>
                  <a:close/>
                  <a:moveTo>
                    <a:pt x="406" y="0"/>
                  </a:moveTo>
                  <a:cubicBezTo>
                    <a:pt x="391" y="0"/>
                    <a:pt x="391" y="0"/>
                    <a:pt x="391" y="0"/>
                  </a:cubicBezTo>
                  <a:cubicBezTo>
                    <a:pt x="391" y="7"/>
                    <a:pt x="391" y="7"/>
                    <a:pt x="391" y="7"/>
                  </a:cubicBezTo>
                  <a:cubicBezTo>
                    <a:pt x="406" y="7"/>
                    <a:pt x="406" y="7"/>
                    <a:pt x="406" y="7"/>
                  </a:cubicBezTo>
                  <a:lnTo>
                    <a:pt x="406" y="0"/>
                  </a:lnTo>
                  <a:close/>
                  <a:moveTo>
                    <a:pt x="429" y="0"/>
                  </a:moveTo>
                  <a:cubicBezTo>
                    <a:pt x="414" y="0"/>
                    <a:pt x="414" y="0"/>
                    <a:pt x="414" y="0"/>
                  </a:cubicBezTo>
                  <a:cubicBezTo>
                    <a:pt x="414" y="7"/>
                    <a:pt x="414" y="7"/>
                    <a:pt x="414" y="7"/>
                  </a:cubicBezTo>
                  <a:cubicBezTo>
                    <a:pt x="429" y="7"/>
                    <a:pt x="429" y="7"/>
                    <a:pt x="429" y="7"/>
                  </a:cubicBezTo>
                  <a:lnTo>
                    <a:pt x="429" y="0"/>
                  </a:lnTo>
                  <a:close/>
                  <a:moveTo>
                    <a:pt x="452" y="0"/>
                  </a:moveTo>
                  <a:cubicBezTo>
                    <a:pt x="436" y="0"/>
                    <a:pt x="436" y="0"/>
                    <a:pt x="436" y="0"/>
                  </a:cubicBezTo>
                  <a:cubicBezTo>
                    <a:pt x="436" y="7"/>
                    <a:pt x="436" y="7"/>
                    <a:pt x="436" y="7"/>
                  </a:cubicBezTo>
                  <a:cubicBezTo>
                    <a:pt x="452" y="7"/>
                    <a:pt x="452" y="7"/>
                    <a:pt x="452" y="7"/>
                  </a:cubicBezTo>
                  <a:lnTo>
                    <a:pt x="452" y="0"/>
                  </a:lnTo>
                  <a:close/>
                  <a:moveTo>
                    <a:pt x="474" y="0"/>
                  </a:moveTo>
                  <a:cubicBezTo>
                    <a:pt x="459" y="0"/>
                    <a:pt x="459" y="0"/>
                    <a:pt x="459" y="0"/>
                  </a:cubicBezTo>
                  <a:cubicBezTo>
                    <a:pt x="459" y="7"/>
                    <a:pt x="459" y="7"/>
                    <a:pt x="459" y="7"/>
                  </a:cubicBezTo>
                  <a:cubicBezTo>
                    <a:pt x="474" y="7"/>
                    <a:pt x="474" y="7"/>
                    <a:pt x="474" y="7"/>
                  </a:cubicBezTo>
                  <a:lnTo>
                    <a:pt x="474" y="0"/>
                  </a:lnTo>
                  <a:close/>
                  <a:moveTo>
                    <a:pt x="497" y="0"/>
                  </a:moveTo>
                  <a:cubicBezTo>
                    <a:pt x="482" y="0"/>
                    <a:pt x="482" y="0"/>
                    <a:pt x="482" y="0"/>
                  </a:cubicBezTo>
                  <a:cubicBezTo>
                    <a:pt x="482" y="7"/>
                    <a:pt x="482" y="7"/>
                    <a:pt x="482" y="7"/>
                  </a:cubicBezTo>
                  <a:cubicBezTo>
                    <a:pt x="497" y="7"/>
                    <a:pt x="497" y="7"/>
                    <a:pt x="497" y="7"/>
                  </a:cubicBezTo>
                  <a:lnTo>
                    <a:pt x="497" y="0"/>
                  </a:lnTo>
                  <a:close/>
                  <a:moveTo>
                    <a:pt x="520" y="0"/>
                  </a:moveTo>
                  <a:cubicBezTo>
                    <a:pt x="505" y="0"/>
                    <a:pt x="505" y="0"/>
                    <a:pt x="505" y="0"/>
                  </a:cubicBezTo>
                  <a:cubicBezTo>
                    <a:pt x="505" y="7"/>
                    <a:pt x="505" y="7"/>
                    <a:pt x="505" y="7"/>
                  </a:cubicBezTo>
                  <a:cubicBezTo>
                    <a:pt x="520" y="7"/>
                    <a:pt x="520" y="7"/>
                    <a:pt x="520" y="7"/>
                  </a:cubicBezTo>
                  <a:lnTo>
                    <a:pt x="520" y="0"/>
                  </a:lnTo>
                  <a:close/>
                  <a:moveTo>
                    <a:pt x="543" y="0"/>
                  </a:moveTo>
                  <a:cubicBezTo>
                    <a:pt x="528" y="0"/>
                    <a:pt x="528" y="0"/>
                    <a:pt x="528" y="0"/>
                  </a:cubicBezTo>
                  <a:cubicBezTo>
                    <a:pt x="528" y="7"/>
                    <a:pt x="528" y="7"/>
                    <a:pt x="528" y="7"/>
                  </a:cubicBezTo>
                  <a:cubicBezTo>
                    <a:pt x="543" y="7"/>
                    <a:pt x="543" y="7"/>
                    <a:pt x="543" y="7"/>
                  </a:cubicBezTo>
                  <a:lnTo>
                    <a:pt x="543" y="0"/>
                  </a:lnTo>
                  <a:close/>
                  <a:moveTo>
                    <a:pt x="566" y="0"/>
                  </a:moveTo>
                  <a:cubicBezTo>
                    <a:pt x="551" y="0"/>
                    <a:pt x="551" y="0"/>
                    <a:pt x="551" y="0"/>
                  </a:cubicBezTo>
                  <a:cubicBezTo>
                    <a:pt x="551" y="7"/>
                    <a:pt x="551" y="7"/>
                    <a:pt x="551" y="7"/>
                  </a:cubicBezTo>
                  <a:cubicBezTo>
                    <a:pt x="566" y="7"/>
                    <a:pt x="566" y="7"/>
                    <a:pt x="566" y="7"/>
                  </a:cubicBezTo>
                  <a:lnTo>
                    <a:pt x="566" y="0"/>
                  </a:lnTo>
                  <a:close/>
                  <a:moveTo>
                    <a:pt x="589" y="0"/>
                  </a:moveTo>
                  <a:cubicBezTo>
                    <a:pt x="586" y="0"/>
                    <a:pt x="583" y="0"/>
                    <a:pt x="580" y="0"/>
                  </a:cubicBezTo>
                  <a:cubicBezTo>
                    <a:pt x="573" y="0"/>
                    <a:pt x="573" y="0"/>
                    <a:pt x="573" y="0"/>
                  </a:cubicBezTo>
                  <a:cubicBezTo>
                    <a:pt x="573" y="7"/>
                    <a:pt x="573" y="7"/>
                    <a:pt x="573" y="7"/>
                  </a:cubicBezTo>
                  <a:cubicBezTo>
                    <a:pt x="580" y="7"/>
                    <a:pt x="580" y="7"/>
                    <a:pt x="580" y="7"/>
                  </a:cubicBezTo>
                  <a:cubicBezTo>
                    <a:pt x="583" y="7"/>
                    <a:pt x="586" y="7"/>
                    <a:pt x="588" y="7"/>
                  </a:cubicBezTo>
                  <a:cubicBezTo>
                    <a:pt x="589" y="0"/>
                    <a:pt x="589" y="0"/>
                    <a:pt x="589" y="0"/>
                  </a:cubicBezTo>
                  <a:close/>
                  <a:moveTo>
                    <a:pt x="612" y="2"/>
                  </a:moveTo>
                  <a:cubicBezTo>
                    <a:pt x="607" y="1"/>
                    <a:pt x="602" y="1"/>
                    <a:pt x="596" y="0"/>
                  </a:cubicBezTo>
                  <a:cubicBezTo>
                    <a:pt x="596" y="8"/>
                    <a:pt x="596" y="8"/>
                    <a:pt x="596" y="8"/>
                  </a:cubicBezTo>
                  <a:cubicBezTo>
                    <a:pt x="601" y="8"/>
                    <a:pt x="606" y="9"/>
                    <a:pt x="611" y="10"/>
                  </a:cubicBezTo>
                  <a:cubicBezTo>
                    <a:pt x="612" y="2"/>
                    <a:pt x="612" y="2"/>
                    <a:pt x="612" y="2"/>
                  </a:cubicBezTo>
                  <a:close/>
                  <a:moveTo>
                    <a:pt x="635" y="7"/>
                  </a:moveTo>
                  <a:cubicBezTo>
                    <a:pt x="630" y="5"/>
                    <a:pt x="625" y="4"/>
                    <a:pt x="619" y="3"/>
                  </a:cubicBezTo>
                  <a:cubicBezTo>
                    <a:pt x="618" y="11"/>
                    <a:pt x="618" y="11"/>
                    <a:pt x="618" y="11"/>
                  </a:cubicBezTo>
                  <a:cubicBezTo>
                    <a:pt x="623" y="12"/>
                    <a:pt x="628" y="13"/>
                    <a:pt x="633" y="14"/>
                  </a:cubicBezTo>
                  <a:cubicBezTo>
                    <a:pt x="635" y="7"/>
                    <a:pt x="635" y="7"/>
                    <a:pt x="635" y="7"/>
                  </a:cubicBezTo>
                  <a:close/>
                  <a:moveTo>
                    <a:pt x="657" y="14"/>
                  </a:moveTo>
                  <a:cubicBezTo>
                    <a:pt x="652" y="12"/>
                    <a:pt x="647" y="10"/>
                    <a:pt x="642" y="9"/>
                  </a:cubicBezTo>
                  <a:cubicBezTo>
                    <a:pt x="640" y="16"/>
                    <a:pt x="640" y="16"/>
                    <a:pt x="640" y="16"/>
                  </a:cubicBezTo>
                  <a:cubicBezTo>
                    <a:pt x="645" y="18"/>
                    <a:pt x="649" y="19"/>
                    <a:pt x="654" y="21"/>
                  </a:cubicBezTo>
                  <a:cubicBezTo>
                    <a:pt x="657" y="14"/>
                    <a:pt x="657" y="14"/>
                    <a:pt x="657" y="14"/>
                  </a:cubicBezTo>
                  <a:close/>
                  <a:moveTo>
                    <a:pt x="678" y="23"/>
                  </a:moveTo>
                  <a:cubicBezTo>
                    <a:pt x="673" y="21"/>
                    <a:pt x="669" y="19"/>
                    <a:pt x="664" y="17"/>
                  </a:cubicBezTo>
                  <a:cubicBezTo>
                    <a:pt x="661" y="24"/>
                    <a:pt x="661" y="24"/>
                    <a:pt x="661" y="24"/>
                  </a:cubicBezTo>
                  <a:cubicBezTo>
                    <a:pt x="665" y="26"/>
                    <a:pt x="670" y="28"/>
                    <a:pt x="674" y="30"/>
                  </a:cubicBezTo>
                  <a:cubicBezTo>
                    <a:pt x="678" y="23"/>
                    <a:pt x="678" y="23"/>
                    <a:pt x="678" y="23"/>
                  </a:cubicBezTo>
                  <a:close/>
                  <a:moveTo>
                    <a:pt x="698" y="35"/>
                  </a:moveTo>
                  <a:cubicBezTo>
                    <a:pt x="694" y="32"/>
                    <a:pt x="689" y="30"/>
                    <a:pt x="685" y="27"/>
                  </a:cubicBezTo>
                  <a:cubicBezTo>
                    <a:pt x="681" y="34"/>
                    <a:pt x="681" y="34"/>
                    <a:pt x="681" y="34"/>
                  </a:cubicBezTo>
                  <a:cubicBezTo>
                    <a:pt x="685" y="36"/>
                    <a:pt x="689" y="39"/>
                    <a:pt x="694" y="42"/>
                  </a:cubicBezTo>
                  <a:lnTo>
                    <a:pt x="698" y="35"/>
                  </a:lnTo>
                  <a:close/>
                  <a:moveTo>
                    <a:pt x="716" y="49"/>
                  </a:moveTo>
                  <a:cubicBezTo>
                    <a:pt x="712" y="46"/>
                    <a:pt x="708" y="42"/>
                    <a:pt x="704" y="39"/>
                  </a:cubicBezTo>
                  <a:cubicBezTo>
                    <a:pt x="700" y="46"/>
                    <a:pt x="700" y="46"/>
                    <a:pt x="700" y="46"/>
                  </a:cubicBezTo>
                  <a:cubicBezTo>
                    <a:pt x="704" y="49"/>
                    <a:pt x="708" y="52"/>
                    <a:pt x="711" y="55"/>
                  </a:cubicBezTo>
                  <a:cubicBezTo>
                    <a:pt x="716" y="49"/>
                    <a:pt x="716" y="49"/>
                    <a:pt x="716" y="49"/>
                  </a:cubicBezTo>
                  <a:close/>
                  <a:moveTo>
                    <a:pt x="733" y="65"/>
                  </a:moveTo>
                  <a:cubicBezTo>
                    <a:pt x="730" y="61"/>
                    <a:pt x="726" y="57"/>
                    <a:pt x="722" y="54"/>
                  </a:cubicBezTo>
                  <a:cubicBezTo>
                    <a:pt x="717" y="60"/>
                    <a:pt x="717" y="60"/>
                    <a:pt x="717" y="60"/>
                  </a:cubicBezTo>
                  <a:cubicBezTo>
                    <a:pt x="721" y="63"/>
                    <a:pt x="724" y="67"/>
                    <a:pt x="728" y="70"/>
                  </a:cubicBezTo>
                  <a:lnTo>
                    <a:pt x="733" y="65"/>
                  </a:lnTo>
                  <a:close/>
                  <a:moveTo>
                    <a:pt x="749" y="82"/>
                  </a:moveTo>
                  <a:cubicBezTo>
                    <a:pt x="746" y="78"/>
                    <a:pt x="742" y="74"/>
                    <a:pt x="739" y="70"/>
                  </a:cubicBezTo>
                  <a:cubicBezTo>
                    <a:pt x="733" y="76"/>
                    <a:pt x="733" y="76"/>
                    <a:pt x="733" y="76"/>
                  </a:cubicBezTo>
                  <a:cubicBezTo>
                    <a:pt x="736" y="79"/>
                    <a:pt x="740" y="83"/>
                    <a:pt x="743" y="87"/>
                  </a:cubicBezTo>
                  <a:cubicBezTo>
                    <a:pt x="749" y="82"/>
                    <a:pt x="749" y="82"/>
                    <a:pt x="749" y="82"/>
                  </a:cubicBezTo>
                  <a:close/>
                  <a:moveTo>
                    <a:pt x="762" y="101"/>
                  </a:moveTo>
                  <a:cubicBezTo>
                    <a:pt x="759" y="97"/>
                    <a:pt x="756" y="93"/>
                    <a:pt x="753" y="88"/>
                  </a:cubicBezTo>
                  <a:cubicBezTo>
                    <a:pt x="747" y="93"/>
                    <a:pt x="747" y="93"/>
                    <a:pt x="747" y="93"/>
                  </a:cubicBezTo>
                  <a:cubicBezTo>
                    <a:pt x="750" y="97"/>
                    <a:pt x="753" y="101"/>
                    <a:pt x="755" y="105"/>
                  </a:cubicBezTo>
                  <a:cubicBezTo>
                    <a:pt x="762" y="101"/>
                    <a:pt x="762" y="101"/>
                    <a:pt x="762" y="101"/>
                  </a:cubicBezTo>
                  <a:close/>
                  <a:moveTo>
                    <a:pt x="773" y="122"/>
                  </a:moveTo>
                  <a:cubicBezTo>
                    <a:pt x="771" y="117"/>
                    <a:pt x="769" y="112"/>
                    <a:pt x="766" y="108"/>
                  </a:cubicBezTo>
                  <a:cubicBezTo>
                    <a:pt x="759" y="112"/>
                    <a:pt x="759" y="112"/>
                    <a:pt x="759" y="112"/>
                  </a:cubicBezTo>
                  <a:cubicBezTo>
                    <a:pt x="762" y="116"/>
                    <a:pt x="764" y="121"/>
                    <a:pt x="766" y="125"/>
                  </a:cubicBezTo>
                  <a:cubicBezTo>
                    <a:pt x="773" y="122"/>
                    <a:pt x="773" y="122"/>
                    <a:pt x="773" y="122"/>
                  </a:cubicBezTo>
                  <a:close/>
                  <a:moveTo>
                    <a:pt x="782" y="143"/>
                  </a:moveTo>
                  <a:cubicBezTo>
                    <a:pt x="780" y="138"/>
                    <a:pt x="778" y="133"/>
                    <a:pt x="776" y="129"/>
                  </a:cubicBezTo>
                  <a:cubicBezTo>
                    <a:pt x="769" y="132"/>
                    <a:pt x="769" y="132"/>
                    <a:pt x="769" y="132"/>
                  </a:cubicBezTo>
                  <a:cubicBezTo>
                    <a:pt x="771" y="136"/>
                    <a:pt x="773" y="141"/>
                    <a:pt x="775" y="146"/>
                  </a:cubicBezTo>
                  <a:cubicBezTo>
                    <a:pt x="782" y="143"/>
                    <a:pt x="782" y="143"/>
                    <a:pt x="782" y="143"/>
                  </a:cubicBezTo>
                  <a:close/>
                  <a:moveTo>
                    <a:pt x="789" y="166"/>
                  </a:moveTo>
                  <a:cubicBezTo>
                    <a:pt x="787" y="160"/>
                    <a:pt x="786" y="155"/>
                    <a:pt x="784" y="151"/>
                  </a:cubicBezTo>
                  <a:cubicBezTo>
                    <a:pt x="777" y="153"/>
                    <a:pt x="777" y="153"/>
                    <a:pt x="777" y="153"/>
                  </a:cubicBezTo>
                  <a:cubicBezTo>
                    <a:pt x="779" y="158"/>
                    <a:pt x="780" y="162"/>
                    <a:pt x="781" y="167"/>
                  </a:cubicBezTo>
                  <a:cubicBezTo>
                    <a:pt x="789" y="166"/>
                    <a:pt x="789" y="166"/>
                    <a:pt x="789" y="166"/>
                  </a:cubicBezTo>
                  <a:close/>
                  <a:moveTo>
                    <a:pt x="792" y="188"/>
                  </a:moveTo>
                  <a:cubicBezTo>
                    <a:pt x="792" y="183"/>
                    <a:pt x="791" y="178"/>
                    <a:pt x="790" y="173"/>
                  </a:cubicBezTo>
                  <a:cubicBezTo>
                    <a:pt x="783" y="175"/>
                    <a:pt x="783" y="175"/>
                    <a:pt x="783" y="175"/>
                  </a:cubicBezTo>
                  <a:cubicBezTo>
                    <a:pt x="783" y="179"/>
                    <a:pt x="784" y="184"/>
                    <a:pt x="785" y="189"/>
                  </a:cubicBezTo>
                  <a:cubicBezTo>
                    <a:pt x="792" y="188"/>
                    <a:pt x="792" y="188"/>
                    <a:pt x="792" y="188"/>
                  </a:cubicBezTo>
                  <a:close/>
                  <a:moveTo>
                    <a:pt x="794" y="212"/>
                  </a:moveTo>
                  <a:cubicBezTo>
                    <a:pt x="794" y="206"/>
                    <a:pt x="794" y="201"/>
                    <a:pt x="793" y="196"/>
                  </a:cubicBezTo>
                  <a:cubicBezTo>
                    <a:pt x="786" y="197"/>
                    <a:pt x="786" y="197"/>
                    <a:pt x="786" y="197"/>
                  </a:cubicBezTo>
                  <a:cubicBezTo>
                    <a:pt x="786" y="202"/>
                    <a:pt x="786" y="207"/>
                    <a:pt x="786" y="212"/>
                  </a:cubicBezTo>
                  <a:cubicBezTo>
                    <a:pt x="794" y="212"/>
                    <a:pt x="794" y="212"/>
                    <a:pt x="794" y="212"/>
                  </a:cubicBezTo>
                  <a:close/>
                  <a:moveTo>
                    <a:pt x="794" y="235"/>
                  </a:moveTo>
                  <a:cubicBezTo>
                    <a:pt x="794" y="232"/>
                    <a:pt x="794" y="228"/>
                    <a:pt x="794" y="225"/>
                  </a:cubicBezTo>
                  <a:cubicBezTo>
                    <a:pt x="794" y="219"/>
                    <a:pt x="794" y="219"/>
                    <a:pt x="794" y="219"/>
                  </a:cubicBezTo>
                  <a:cubicBezTo>
                    <a:pt x="786" y="219"/>
                    <a:pt x="786" y="219"/>
                    <a:pt x="786" y="219"/>
                  </a:cubicBezTo>
                  <a:cubicBezTo>
                    <a:pt x="786" y="225"/>
                    <a:pt x="786" y="225"/>
                    <a:pt x="786" y="225"/>
                  </a:cubicBezTo>
                  <a:cubicBezTo>
                    <a:pt x="786" y="228"/>
                    <a:pt x="786" y="231"/>
                    <a:pt x="786" y="234"/>
                  </a:cubicBezTo>
                  <a:lnTo>
                    <a:pt x="794" y="235"/>
                  </a:lnTo>
                  <a:close/>
                  <a:moveTo>
                    <a:pt x="791" y="258"/>
                  </a:moveTo>
                  <a:cubicBezTo>
                    <a:pt x="792" y="253"/>
                    <a:pt x="793" y="248"/>
                    <a:pt x="793" y="242"/>
                  </a:cubicBezTo>
                  <a:cubicBezTo>
                    <a:pt x="786" y="242"/>
                    <a:pt x="786" y="242"/>
                    <a:pt x="786" y="242"/>
                  </a:cubicBezTo>
                  <a:cubicBezTo>
                    <a:pt x="785" y="247"/>
                    <a:pt x="785" y="252"/>
                    <a:pt x="784" y="257"/>
                  </a:cubicBezTo>
                  <a:lnTo>
                    <a:pt x="791" y="258"/>
                  </a:lnTo>
                  <a:close/>
                  <a:moveTo>
                    <a:pt x="787" y="280"/>
                  </a:moveTo>
                  <a:cubicBezTo>
                    <a:pt x="788" y="276"/>
                    <a:pt x="789" y="270"/>
                    <a:pt x="790" y="265"/>
                  </a:cubicBezTo>
                  <a:cubicBezTo>
                    <a:pt x="783" y="264"/>
                    <a:pt x="783" y="264"/>
                    <a:pt x="783" y="264"/>
                  </a:cubicBezTo>
                  <a:cubicBezTo>
                    <a:pt x="782" y="269"/>
                    <a:pt x="780" y="274"/>
                    <a:pt x="779" y="278"/>
                  </a:cubicBezTo>
                  <a:cubicBezTo>
                    <a:pt x="787" y="280"/>
                    <a:pt x="787" y="280"/>
                    <a:pt x="787" y="280"/>
                  </a:cubicBezTo>
                  <a:close/>
                  <a:moveTo>
                    <a:pt x="779" y="303"/>
                  </a:moveTo>
                  <a:cubicBezTo>
                    <a:pt x="781" y="298"/>
                    <a:pt x="783" y="293"/>
                    <a:pt x="785" y="288"/>
                  </a:cubicBezTo>
                  <a:cubicBezTo>
                    <a:pt x="777" y="286"/>
                    <a:pt x="777" y="286"/>
                    <a:pt x="777" y="286"/>
                  </a:cubicBezTo>
                  <a:cubicBezTo>
                    <a:pt x="776" y="290"/>
                    <a:pt x="774" y="295"/>
                    <a:pt x="772" y="300"/>
                  </a:cubicBezTo>
                  <a:lnTo>
                    <a:pt x="779" y="303"/>
                  </a:lnTo>
                  <a:close/>
                  <a:moveTo>
                    <a:pt x="770" y="324"/>
                  </a:moveTo>
                  <a:cubicBezTo>
                    <a:pt x="772" y="319"/>
                    <a:pt x="774" y="314"/>
                    <a:pt x="777" y="310"/>
                  </a:cubicBezTo>
                  <a:cubicBezTo>
                    <a:pt x="769" y="307"/>
                    <a:pt x="769" y="307"/>
                    <a:pt x="769" y="307"/>
                  </a:cubicBezTo>
                  <a:cubicBezTo>
                    <a:pt x="767" y="311"/>
                    <a:pt x="765" y="316"/>
                    <a:pt x="763" y="320"/>
                  </a:cubicBezTo>
                  <a:cubicBezTo>
                    <a:pt x="770" y="324"/>
                    <a:pt x="770" y="324"/>
                    <a:pt x="770" y="324"/>
                  </a:cubicBezTo>
                  <a:close/>
                  <a:moveTo>
                    <a:pt x="758" y="344"/>
                  </a:moveTo>
                  <a:cubicBezTo>
                    <a:pt x="761" y="339"/>
                    <a:pt x="764" y="335"/>
                    <a:pt x="766" y="330"/>
                  </a:cubicBezTo>
                  <a:cubicBezTo>
                    <a:pt x="759" y="327"/>
                    <a:pt x="759" y="327"/>
                    <a:pt x="759" y="327"/>
                  </a:cubicBezTo>
                  <a:cubicBezTo>
                    <a:pt x="757" y="331"/>
                    <a:pt x="754" y="335"/>
                    <a:pt x="752" y="339"/>
                  </a:cubicBezTo>
                  <a:cubicBezTo>
                    <a:pt x="758" y="344"/>
                    <a:pt x="758" y="344"/>
                    <a:pt x="758" y="344"/>
                  </a:cubicBezTo>
                  <a:close/>
                  <a:moveTo>
                    <a:pt x="744" y="362"/>
                  </a:moveTo>
                  <a:cubicBezTo>
                    <a:pt x="747" y="358"/>
                    <a:pt x="751" y="354"/>
                    <a:pt x="754" y="350"/>
                  </a:cubicBezTo>
                  <a:cubicBezTo>
                    <a:pt x="747" y="345"/>
                    <a:pt x="747" y="345"/>
                    <a:pt x="747" y="345"/>
                  </a:cubicBezTo>
                  <a:cubicBezTo>
                    <a:pt x="744" y="349"/>
                    <a:pt x="741" y="353"/>
                    <a:pt x="738" y="357"/>
                  </a:cubicBezTo>
                  <a:cubicBezTo>
                    <a:pt x="744" y="362"/>
                    <a:pt x="744" y="362"/>
                    <a:pt x="744" y="362"/>
                  </a:cubicBezTo>
                  <a:close/>
                  <a:moveTo>
                    <a:pt x="728" y="379"/>
                  </a:moveTo>
                  <a:cubicBezTo>
                    <a:pt x="732" y="376"/>
                    <a:pt x="736" y="372"/>
                    <a:pt x="739" y="368"/>
                  </a:cubicBezTo>
                  <a:cubicBezTo>
                    <a:pt x="733" y="363"/>
                    <a:pt x="733" y="363"/>
                    <a:pt x="733" y="363"/>
                  </a:cubicBezTo>
                  <a:cubicBezTo>
                    <a:pt x="730" y="367"/>
                    <a:pt x="727" y="370"/>
                    <a:pt x="723" y="374"/>
                  </a:cubicBezTo>
                  <a:lnTo>
                    <a:pt x="728" y="379"/>
                  </a:lnTo>
                  <a:close/>
                  <a:moveTo>
                    <a:pt x="711" y="394"/>
                  </a:moveTo>
                  <a:cubicBezTo>
                    <a:pt x="715" y="391"/>
                    <a:pt x="719" y="388"/>
                    <a:pt x="723" y="384"/>
                  </a:cubicBezTo>
                  <a:cubicBezTo>
                    <a:pt x="717" y="379"/>
                    <a:pt x="717" y="379"/>
                    <a:pt x="717" y="379"/>
                  </a:cubicBezTo>
                  <a:cubicBezTo>
                    <a:pt x="714" y="382"/>
                    <a:pt x="710" y="385"/>
                    <a:pt x="706" y="388"/>
                  </a:cubicBezTo>
                  <a:cubicBezTo>
                    <a:pt x="711" y="394"/>
                    <a:pt x="711" y="394"/>
                    <a:pt x="711" y="394"/>
                  </a:cubicBezTo>
                  <a:close/>
                  <a:moveTo>
                    <a:pt x="692" y="408"/>
                  </a:moveTo>
                  <a:cubicBezTo>
                    <a:pt x="696" y="405"/>
                    <a:pt x="700" y="402"/>
                    <a:pt x="705" y="399"/>
                  </a:cubicBezTo>
                  <a:cubicBezTo>
                    <a:pt x="700" y="393"/>
                    <a:pt x="700" y="393"/>
                    <a:pt x="700" y="393"/>
                  </a:cubicBezTo>
                  <a:cubicBezTo>
                    <a:pt x="696" y="396"/>
                    <a:pt x="692" y="398"/>
                    <a:pt x="688" y="401"/>
                  </a:cubicBezTo>
                  <a:cubicBezTo>
                    <a:pt x="692" y="408"/>
                    <a:pt x="692" y="408"/>
                    <a:pt x="692" y="408"/>
                  </a:cubicBezTo>
                  <a:close/>
                  <a:moveTo>
                    <a:pt x="671" y="419"/>
                  </a:moveTo>
                  <a:cubicBezTo>
                    <a:pt x="676" y="417"/>
                    <a:pt x="680" y="414"/>
                    <a:pt x="685" y="412"/>
                  </a:cubicBezTo>
                  <a:cubicBezTo>
                    <a:pt x="681" y="405"/>
                    <a:pt x="681" y="405"/>
                    <a:pt x="681" y="405"/>
                  </a:cubicBezTo>
                  <a:cubicBezTo>
                    <a:pt x="677" y="407"/>
                    <a:pt x="672" y="410"/>
                    <a:pt x="668" y="412"/>
                  </a:cubicBezTo>
                  <a:lnTo>
                    <a:pt x="671" y="419"/>
                  </a:lnTo>
                  <a:close/>
                  <a:moveTo>
                    <a:pt x="650" y="428"/>
                  </a:moveTo>
                  <a:cubicBezTo>
                    <a:pt x="655" y="426"/>
                    <a:pt x="659" y="424"/>
                    <a:pt x="664" y="422"/>
                  </a:cubicBezTo>
                  <a:cubicBezTo>
                    <a:pt x="661" y="415"/>
                    <a:pt x="661" y="415"/>
                    <a:pt x="661" y="415"/>
                  </a:cubicBezTo>
                  <a:cubicBezTo>
                    <a:pt x="656" y="417"/>
                    <a:pt x="652" y="419"/>
                    <a:pt x="647" y="420"/>
                  </a:cubicBezTo>
                  <a:cubicBezTo>
                    <a:pt x="650" y="428"/>
                    <a:pt x="650" y="428"/>
                    <a:pt x="650" y="428"/>
                  </a:cubicBezTo>
                  <a:close/>
                  <a:moveTo>
                    <a:pt x="627" y="434"/>
                  </a:moveTo>
                  <a:cubicBezTo>
                    <a:pt x="632" y="433"/>
                    <a:pt x="637" y="431"/>
                    <a:pt x="642" y="430"/>
                  </a:cubicBezTo>
                  <a:cubicBezTo>
                    <a:pt x="640" y="423"/>
                    <a:pt x="640" y="423"/>
                    <a:pt x="640" y="423"/>
                  </a:cubicBezTo>
                  <a:cubicBezTo>
                    <a:pt x="635" y="424"/>
                    <a:pt x="630" y="425"/>
                    <a:pt x="626" y="426"/>
                  </a:cubicBezTo>
                  <a:lnTo>
                    <a:pt x="627" y="434"/>
                  </a:lnTo>
                  <a:close/>
                  <a:moveTo>
                    <a:pt x="604" y="438"/>
                  </a:moveTo>
                  <a:cubicBezTo>
                    <a:pt x="610" y="437"/>
                    <a:pt x="615" y="437"/>
                    <a:pt x="620" y="436"/>
                  </a:cubicBezTo>
                  <a:cubicBezTo>
                    <a:pt x="618" y="428"/>
                    <a:pt x="618" y="428"/>
                    <a:pt x="618" y="428"/>
                  </a:cubicBezTo>
                  <a:cubicBezTo>
                    <a:pt x="613" y="429"/>
                    <a:pt x="609" y="430"/>
                    <a:pt x="604" y="430"/>
                  </a:cubicBezTo>
                  <a:cubicBezTo>
                    <a:pt x="604" y="438"/>
                    <a:pt x="604" y="438"/>
                    <a:pt x="604" y="438"/>
                  </a:cubicBezTo>
                  <a:close/>
                  <a:moveTo>
                    <a:pt x="581" y="439"/>
                  </a:moveTo>
                  <a:cubicBezTo>
                    <a:pt x="586" y="439"/>
                    <a:pt x="592" y="439"/>
                    <a:pt x="597" y="439"/>
                  </a:cubicBezTo>
                  <a:cubicBezTo>
                    <a:pt x="596" y="431"/>
                    <a:pt x="596" y="431"/>
                    <a:pt x="596" y="431"/>
                  </a:cubicBezTo>
                  <a:cubicBezTo>
                    <a:pt x="591" y="431"/>
                    <a:pt x="586" y="431"/>
                    <a:pt x="581" y="432"/>
                  </a:cubicBezTo>
                  <a:lnTo>
                    <a:pt x="581" y="439"/>
                  </a:lnTo>
                  <a:close/>
                  <a:moveTo>
                    <a:pt x="558" y="439"/>
                  </a:moveTo>
                  <a:cubicBezTo>
                    <a:pt x="574" y="439"/>
                    <a:pt x="574" y="439"/>
                    <a:pt x="574" y="439"/>
                  </a:cubicBezTo>
                  <a:cubicBezTo>
                    <a:pt x="574" y="432"/>
                    <a:pt x="574" y="432"/>
                    <a:pt x="574" y="432"/>
                  </a:cubicBezTo>
                  <a:cubicBezTo>
                    <a:pt x="558" y="432"/>
                    <a:pt x="558" y="432"/>
                    <a:pt x="558" y="432"/>
                  </a:cubicBezTo>
                  <a:lnTo>
                    <a:pt x="558" y="439"/>
                  </a:lnTo>
                  <a:close/>
                  <a:moveTo>
                    <a:pt x="536" y="439"/>
                  </a:moveTo>
                  <a:cubicBezTo>
                    <a:pt x="551" y="439"/>
                    <a:pt x="551" y="439"/>
                    <a:pt x="551" y="439"/>
                  </a:cubicBezTo>
                  <a:cubicBezTo>
                    <a:pt x="551" y="432"/>
                    <a:pt x="551" y="432"/>
                    <a:pt x="551" y="432"/>
                  </a:cubicBezTo>
                  <a:cubicBezTo>
                    <a:pt x="536" y="432"/>
                    <a:pt x="536" y="432"/>
                    <a:pt x="536" y="432"/>
                  </a:cubicBezTo>
                  <a:lnTo>
                    <a:pt x="536" y="439"/>
                  </a:lnTo>
                  <a:close/>
                  <a:moveTo>
                    <a:pt x="513" y="439"/>
                  </a:moveTo>
                  <a:cubicBezTo>
                    <a:pt x="528" y="439"/>
                    <a:pt x="528" y="439"/>
                    <a:pt x="528" y="439"/>
                  </a:cubicBezTo>
                  <a:cubicBezTo>
                    <a:pt x="528" y="432"/>
                    <a:pt x="528" y="432"/>
                    <a:pt x="528" y="432"/>
                  </a:cubicBezTo>
                  <a:cubicBezTo>
                    <a:pt x="513" y="432"/>
                    <a:pt x="513" y="432"/>
                    <a:pt x="513" y="432"/>
                  </a:cubicBezTo>
                  <a:lnTo>
                    <a:pt x="513" y="439"/>
                  </a:lnTo>
                  <a:close/>
                  <a:moveTo>
                    <a:pt x="490" y="439"/>
                  </a:moveTo>
                  <a:cubicBezTo>
                    <a:pt x="505" y="439"/>
                    <a:pt x="505" y="439"/>
                    <a:pt x="505" y="439"/>
                  </a:cubicBezTo>
                  <a:cubicBezTo>
                    <a:pt x="505" y="432"/>
                    <a:pt x="505" y="432"/>
                    <a:pt x="505" y="432"/>
                  </a:cubicBezTo>
                  <a:cubicBezTo>
                    <a:pt x="490" y="432"/>
                    <a:pt x="490" y="432"/>
                    <a:pt x="490" y="432"/>
                  </a:cubicBezTo>
                  <a:lnTo>
                    <a:pt x="490" y="439"/>
                  </a:lnTo>
                  <a:close/>
                  <a:moveTo>
                    <a:pt x="467" y="439"/>
                  </a:moveTo>
                  <a:cubicBezTo>
                    <a:pt x="482" y="439"/>
                    <a:pt x="482" y="439"/>
                    <a:pt x="482" y="439"/>
                  </a:cubicBezTo>
                  <a:cubicBezTo>
                    <a:pt x="482" y="432"/>
                    <a:pt x="482" y="432"/>
                    <a:pt x="482" y="432"/>
                  </a:cubicBezTo>
                  <a:cubicBezTo>
                    <a:pt x="467" y="432"/>
                    <a:pt x="467" y="432"/>
                    <a:pt x="467" y="432"/>
                  </a:cubicBezTo>
                  <a:lnTo>
                    <a:pt x="467" y="439"/>
                  </a:lnTo>
                  <a:close/>
                  <a:moveTo>
                    <a:pt x="444" y="439"/>
                  </a:moveTo>
                  <a:cubicBezTo>
                    <a:pt x="459" y="439"/>
                    <a:pt x="459" y="439"/>
                    <a:pt x="459" y="439"/>
                  </a:cubicBezTo>
                  <a:cubicBezTo>
                    <a:pt x="459" y="432"/>
                    <a:pt x="459" y="432"/>
                    <a:pt x="459" y="432"/>
                  </a:cubicBezTo>
                  <a:cubicBezTo>
                    <a:pt x="444" y="432"/>
                    <a:pt x="444" y="432"/>
                    <a:pt x="444" y="432"/>
                  </a:cubicBezTo>
                  <a:lnTo>
                    <a:pt x="444" y="439"/>
                  </a:lnTo>
                  <a:close/>
                  <a:moveTo>
                    <a:pt x="421" y="439"/>
                  </a:moveTo>
                  <a:cubicBezTo>
                    <a:pt x="437" y="439"/>
                    <a:pt x="437" y="439"/>
                    <a:pt x="437" y="439"/>
                  </a:cubicBezTo>
                  <a:cubicBezTo>
                    <a:pt x="437" y="432"/>
                    <a:pt x="437" y="432"/>
                    <a:pt x="437" y="432"/>
                  </a:cubicBezTo>
                  <a:cubicBezTo>
                    <a:pt x="421" y="432"/>
                    <a:pt x="421" y="432"/>
                    <a:pt x="421" y="432"/>
                  </a:cubicBezTo>
                  <a:lnTo>
                    <a:pt x="421" y="439"/>
                  </a:lnTo>
                  <a:close/>
                  <a:moveTo>
                    <a:pt x="399" y="439"/>
                  </a:moveTo>
                  <a:cubicBezTo>
                    <a:pt x="414" y="439"/>
                    <a:pt x="414" y="439"/>
                    <a:pt x="414" y="439"/>
                  </a:cubicBezTo>
                  <a:cubicBezTo>
                    <a:pt x="414" y="432"/>
                    <a:pt x="414" y="432"/>
                    <a:pt x="414" y="432"/>
                  </a:cubicBezTo>
                  <a:cubicBezTo>
                    <a:pt x="399" y="432"/>
                    <a:pt x="399" y="432"/>
                    <a:pt x="399" y="432"/>
                  </a:cubicBezTo>
                  <a:lnTo>
                    <a:pt x="399" y="439"/>
                  </a:lnTo>
                  <a:close/>
                  <a:moveTo>
                    <a:pt x="376" y="439"/>
                  </a:moveTo>
                  <a:cubicBezTo>
                    <a:pt x="391" y="439"/>
                    <a:pt x="391" y="439"/>
                    <a:pt x="391" y="439"/>
                  </a:cubicBezTo>
                  <a:cubicBezTo>
                    <a:pt x="391" y="432"/>
                    <a:pt x="391" y="432"/>
                    <a:pt x="391" y="432"/>
                  </a:cubicBezTo>
                  <a:cubicBezTo>
                    <a:pt x="376" y="432"/>
                    <a:pt x="376" y="432"/>
                    <a:pt x="376" y="432"/>
                  </a:cubicBezTo>
                  <a:lnTo>
                    <a:pt x="376" y="439"/>
                  </a:lnTo>
                  <a:close/>
                  <a:moveTo>
                    <a:pt x="353" y="439"/>
                  </a:moveTo>
                  <a:cubicBezTo>
                    <a:pt x="368" y="439"/>
                    <a:pt x="368" y="439"/>
                    <a:pt x="368" y="439"/>
                  </a:cubicBezTo>
                  <a:cubicBezTo>
                    <a:pt x="368" y="432"/>
                    <a:pt x="368" y="432"/>
                    <a:pt x="368" y="432"/>
                  </a:cubicBezTo>
                  <a:cubicBezTo>
                    <a:pt x="353" y="432"/>
                    <a:pt x="353" y="432"/>
                    <a:pt x="353" y="432"/>
                  </a:cubicBezTo>
                  <a:lnTo>
                    <a:pt x="353" y="439"/>
                  </a:lnTo>
                  <a:close/>
                  <a:moveTo>
                    <a:pt x="330" y="439"/>
                  </a:moveTo>
                  <a:cubicBezTo>
                    <a:pt x="345" y="439"/>
                    <a:pt x="345" y="439"/>
                    <a:pt x="345" y="439"/>
                  </a:cubicBezTo>
                  <a:cubicBezTo>
                    <a:pt x="345" y="432"/>
                    <a:pt x="345" y="432"/>
                    <a:pt x="345" y="432"/>
                  </a:cubicBezTo>
                  <a:cubicBezTo>
                    <a:pt x="330" y="432"/>
                    <a:pt x="330" y="432"/>
                    <a:pt x="330" y="432"/>
                  </a:cubicBezTo>
                  <a:lnTo>
                    <a:pt x="330" y="439"/>
                  </a:lnTo>
                  <a:close/>
                  <a:moveTo>
                    <a:pt x="307" y="439"/>
                  </a:moveTo>
                  <a:cubicBezTo>
                    <a:pt x="323" y="439"/>
                    <a:pt x="323" y="439"/>
                    <a:pt x="323" y="439"/>
                  </a:cubicBezTo>
                  <a:cubicBezTo>
                    <a:pt x="323" y="432"/>
                    <a:pt x="323" y="432"/>
                    <a:pt x="323" y="432"/>
                  </a:cubicBezTo>
                  <a:cubicBezTo>
                    <a:pt x="307" y="432"/>
                    <a:pt x="307" y="432"/>
                    <a:pt x="307" y="432"/>
                  </a:cubicBezTo>
                  <a:lnTo>
                    <a:pt x="307" y="439"/>
                  </a:lnTo>
                  <a:close/>
                  <a:moveTo>
                    <a:pt x="284" y="439"/>
                  </a:moveTo>
                  <a:cubicBezTo>
                    <a:pt x="300" y="439"/>
                    <a:pt x="300" y="439"/>
                    <a:pt x="300" y="439"/>
                  </a:cubicBezTo>
                  <a:cubicBezTo>
                    <a:pt x="300" y="432"/>
                    <a:pt x="300" y="432"/>
                    <a:pt x="300" y="432"/>
                  </a:cubicBezTo>
                  <a:cubicBezTo>
                    <a:pt x="284" y="432"/>
                    <a:pt x="284" y="432"/>
                    <a:pt x="284" y="432"/>
                  </a:cubicBezTo>
                  <a:lnTo>
                    <a:pt x="284" y="439"/>
                  </a:lnTo>
                  <a:close/>
                  <a:moveTo>
                    <a:pt x="262" y="439"/>
                  </a:moveTo>
                  <a:cubicBezTo>
                    <a:pt x="277" y="439"/>
                    <a:pt x="277" y="439"/>
                    <a:pt x="277" y="439"/>
                  </a:cubicBezTo>
                  <a:cubicBezTo>
                    <a:pt x="277" y="432"/>
                    <a:pt x="277" y="432"/>
                    <a:pt x="277" y="432"/>
                  </a:cubicBezTo>
                  <a:cubicBezTo>
                    <a:pt x="262" y="432"/>
                    <a:pt x="262" y="432"/>
                    <a:pt x="262" y="432"/>
                  </a:cubicBezTo>
                  <a:lnTo>
                    <a:pt x="262" y="439"/>
                  </a:lnTo>
                  <a:close/>
                  <a:moveTo>
                    <a:pt x="239" y="439"/>
                  </a:moveTo>
                  <a:cubicBezTo>
                    <a:pt x="254" y="439"/>
                    <a:pt x="254" y="439"/>
                    <a:pt x="254" y="439"/>
                  </a:cubicBezTo>
                  <a:cubicBezTo>
                    <a:pt x="254" y="432"/>
                    <a:pt x="254" y="432"/>
                    <a:pt x="254" y="432"/>
                  </a:cubicBezTo>
                  <a:cubicBezTo>
                    <a:pt x="239" y="432"/>
                    <a:pt x="239" y="432"/>
                    <a:pt x="239" y="432"/>
                  </a:cubicBezTo>
                  <a:lnTo>
                    <a:pt x="239" y="439"/>
                  </a:lnTo>
                  <a:close/>
                  <a:moveTo>
                    <a:pt x="216" y="439"/>
                  </a:moveTo>
                  <a:cubicBezTo>
                    <a:pt x="231" y="439"/>
                    <a:pt x="231" y="439"/>
                    <a:pt x="231" y="439"/>
                  </a:cubicBezTo>
                  <a:cubicBezTo>
                    <a:pt x="231" y="432"/>
                    <a:pt x="231" y="432"/>
                    <a:pt x="231" y="432"/>
                  </a:cubicBezTo>
                  <a:cubicBezTo>
                    <a:pt x="216" y="432"/>
                    <a:pt x="216" y="432"/>
                    <a:pt x="216" y="432"/>
                  </a:cubicBezTo>
                  <a:lnTo>
                    <a:pt x="216" y="439"/>
                  </a:lnTo>
                  <a:close/>
                  <a:moveTo>
                    <a:pt x="193" y="438"/>
                  </a:moveTo>
                  <a:cubicBezTo>
                    <a:pt x="198" y="439"/>
                    <a:pt x="203" y="439"/>
                    <a:pt x="208" y="439"/>
                  </a:cubicBezTo>
                  <a:cubicBezTo>
                    <a:pt x="208" y="431"/>
                    <a:pt x="208" y="431"/>
                    <a:pt x="208" y="431"/>
                  </a:cubicBezTo>
                  <a:cubicBezTo>
                    <a:pt x="203" y="431"/>
                    <a:pt x="199" y="431"/>
                    <a:pt x="194" y="430"/>
                  </a:cubicBezTo>
                  <a:lnTo>
                    <a:pt x="193" y="438"/>
                  </a:lnTo>
                  <a:close/>
                  <a:moveTo>
                    <a:pt x="170" y="435"/>
                  </a:moveTo>
                  <a:cubicBezTo>
                    <a:pt x="175" y="436"/>
                    <a:pt x="180" y="437"/>
                    <a:pt x="185" y="437"/>
                  </a:cubicBezTo>
                  <a:cubicBezTo>
                    <a:pt x="186" y="430"/>
                    <a:pt x="186" y="430"/>
                    <a:pt x="186" y="430"/>
                  </a:cubicBezTo>
                  <a:cubicBezTo>
                    <a:pt x="181" y="429"/>
                    <a:pt x="176" y="428"/>
                    <a:pt x="171" y="427"/>
                  </a:cubicBezTo>
                  <a:lnTo>
                    <a:pt x="170" y="435"/>
                  </a:lnTo>
                  <a:close/>
                  <a:moveTo>
                    <a:pt x="147" y="429"/>
                  </a:moveTo>
                  <a:cubicBezTo>
                    <a:pt x="152" y="430"/>
                    <a:pt x="157" y="432"/>
                    <a:pt x="162" y="433"/>
                  </a:cubicBezTo>
                  <a:cubicBezTo>
                    <a:pt x="164" y="425"/>
                    <a:pt x="164" y="425"/>
                    <a:pt x="164" y="425"/>
                  </a:cubicBezTo>
                  <a:cubicBezTo>
                    <a:pt x="159" y="424"/>
                    <a:pt x="155" y="423"/>
                    <a:pt x="150" y="421"/>
                  </a:cubicBezTo>
                  <a:cubicBezTo>
                    <a:pt x="147" y="429"/>
                    <a:pt x="147" y="429"/>
                    <a:pt x="147" y="429"/>
                  </a:cubicBezTo>
                  <a:close/>
                  <a:moveTo>
                    <a:pt x="126" y="420"/>
                  </a:moveTo>
                  <a:cubicBezTo>
                    <a:pt x="131" y="422"/>
                    <a:pt x="135" y="424"/>
                    <a:pt x="140" y="426"/>
                  </a:cubicBezTo>
                  <a:cubicBezTo>
                    <a:pt x="143" y="419"/>
                    <a:pt x="143" y="419"/>
                    <a:pt x="143" y="419"/>
                  </a:cubicBezTo>
                  <a:cubicBezTo>
                    <a:pt x="138" y="417"/>
                    <a:pt x="134" y="415"/>
                    <a:pt x="129" y="413"/>
                  </a:cubicBezTo>
                  <a:cubicBezTo>
                    <a:pt x="126" y="420"/>
                    <a:pt x="126" y="420"/>
                    <a:pt x="126" y="420"/>
                  </a:cubicBezTo>
                  <a:close/>
                  <a:moveTo>
                    <a:pt x="105" y="409"/>
                  </a:moveTo>
                  <a:cubicBezTo>
                    <a:pt x="110" y="412"/>
                    <a:pt x="114" y="414"/>
                    <a:pt x="119" y="417"/>
                  </a:cubicBezTo>
                  <a:cubicBezTo>
                    <a:pt x="122" y="410"/>
                    <a:pt x="122" y="410"/>
                    <a:pt x="122" y="410"/>
                  </a:cubicBezTo>
                  <a:cubicBezTo>
                    <a:pt x="118" y="408"/>
                    <a:pt x="114" y="405"/>
                    <a:pt x="109" y="403"/>
                  </a:cubicBezTo>
                  <a:cubicBezTo>
                    <a:pt x="105" y="409"/>
                    <a:pt x="105" y="409"/>
                    <a:pt x="105" y="409"/>
                  </a:cubicBezTo>
                  <a:close/>
                  <a:moveTo>
                    <a:pt x="86" y="396"/>
                  </a:moveTo>
                  <a:cubicBezTo>
                    <a:pt x="90" y="400"/>
                    <a:pt x="94" y="402"/>
                    <a:pt x="99" y="405"/>
                  </a:cubicBezTo>
                  <a:cubicBezTo>
                    <a:pt x="103" y="399"/>
                    <a:pt x="103" y="399"/>
                    <a:pt x="103" y="399"/>
                  </a:cubicBezTo>
                  <a:cubicBezTo>
                    <a:pt x="99" y="396"/>
                    <a:pt x="95" y="393"/>
                    <a:pt x="91" y="390"/>
                  </a:cubicBezTo>
                  <a:cubicBezTo>
                    <a:pt x="86" y="396"/>
                    <a:pt x="86" y="396"/>
                    <a:pt x="86" y="396"/>
                  </a:cubicBezTo>
                  <a:close/>
                  <a:moveTo>
                    <a:pt x="68" y="381"/>
                  </a:moveTo>
                  <a:cubicBezTo>
                    <a:pt x="72" y="385"/>
                    <a:pt x="76" y="388"/>
                    <a:pt x="80" y="392"/>
                  </a:cubicBezTo>
                  <a:cubicBezTo>
                    <a:pt x="85" y="386"/>
                    <a:pt x="85" y="386"/>
                    <a:pt x="85" y="386"/>
                  </a:cubicBezTo>
                  <a:cubicBezTo>
                    <a:pt x="81" y="382"/>
                    <a:pt x="77" y="379"/>
                    <a:pt x="74" y="376"/>
                  </a:cubicBezTo>
                  <a:lnTo>
                    <a:pt x="68" y="381"/>
                  </a:lnTo>
                  <a:close/>
                  <a:moveTo>
                    <a:pt x="52" y="365"/>
                  </a:moveTo>
                  <a:cubicBezTo>
                    <a:pt x="55" y="369"/>
                    <a:pt x="59" y="372"/>
                    <a:pt x="63" y="376"/>
                  </a:cubicBezTo>
                  <a:cubicBezTo>
                    <a:pt x="68" y="371"/>
                    <a:pt x="68" y="371"/>
                    <a:pt x="68" y="371"/>
                  </a:cubicBezTo>
                  <a:cubicBezTo>
                    <a:pt x="65" y="367"/>
                    <a:pt x="61" y="363"/>
                    <a:pt x="58" y="360"/>
                  </a:cubicBezTo>
                  <a:cubicBezTo>
                    <a:pt x="52" y="365"/>
                    <a:pt x="52" y="365"/>
                    <a:pt x="52" y="365"/>
                  </a:cubicBezTo>
                  <a:close/>
                  <a:moveTo>
                    <a:pt x="38" y="346"/>
                  </a:moveTo>
                  <a:cubicBezTo>
                    <a:pt x="41" y="351"/>
                    <a:pt x="44" y="355"/>
                    <a:pt x="47" y="359"/>
                  </a:cubicBezTo>
                  <a:cubicBezTo>
                    <a:pt x="53" y="354"/>
                    <a:pt x="53" y="354"/>
                    <a:pt x="53" y="354"/>
                  </a:cubicBezTo>
                  <a:cubicBezTo>
                    <a:pt x="50" y="350"/>
                    <a:pt x="47" y="346"/>
                    <a:pt x="44" y="342"/>
                  </a:cubicBezTo>
                  <a:cubicBezTo>
                    <a:pt x="38" y="346"/>
                    <a:pt x="38" y="346"/>
                    <a:pt x="38" y="346"/>
                  </a:cubicBezTo>
                  <a:close/>
                  <a:moveTo>
                    <a:pt x="26" y="327"/>
                  </a:moveTo>
                  <a:cubicBezTo>
                    <a:pt x="28" y="331"/>
                    <a:pt x="31" y="336"/>
                    <a:pt x="34" y="340"/>
                  </a:cubicBezTo>
                  <a:cubicBezTo>
                    <a:pt x="40" y="336"/>
                    <a:pt x="40" y="336"/>
                    <a:pt x="40" y="336"/>
                  </a:cubicBezTo>
                  <a:cubicBezTo>
                    <a:pt x="37" y="332"/>
                    <a:pt x="35" y="327"/>
                    <a:pt x="33" y="323"/>
                  </a:cubicBezTo>
                  <a:lnTo>
                    <a:pt x="26" y="327"/>
                  </a:lnTo>
                  <a:close/>
                  <a:moveTo>
                    <a:pt x="16" y="305"/>
                  </a:moveTo>
                  <a:cubicBezTo>
                    <a:pt x="18" y="310"/>
                    <a:pt x="20" y="315"/>
                    <a:pt x="22" y="320"/>
                  </a:cubicBezTo>
                  <a:cubicBezTo>
                    <a:pt x="29" y="316"/>
                    <a:pt x="29" y="316"/>
                    <a:pt x="29" y="316"/>
                  </a:cubicBezTo>
                  <a:cubicBezTo>
                    <a:pt x="27" y="312"/>
                    <a:pt x="25" y="307"/>
                    <a:pt x="23" y="303"/>
                  </a:cubicBezTo>
                  <a:cubicBezTo>
                    <a:pt x="16" y="305"/>
                    <a:pt x="16" y="305"/>
                    <a:pt x="16" y="305"/>
                  </a:cubicBezTo>
                  <a:close/>
                  <a:moveTo>
                    <a:pt x="8" y="283"/>
                  </a:moveTo>
                  <a:cubicBezTo>
                    <a:pt x="10" y="288"/>
                    <a:pt x="11" y="293"/>
                    <a:pt x="13" y="298"/>
                  </a:cubicBezTo>
                  <a:cubicBezTo>
                    <a:pt x="20" y="296"/>
                    <a:pt x="20" y="296"/>
                    <a:pt x="20" y="296"/>
                  </a:cubicBezTo>
                  <a:cubicBezTo>
                    <a:pt x="19" y="291"/>
                    <a:pt x="17" y="286"/>
                    <a:pt x="16" y="281"/>
                  </a:cubicBezTo>
                  <a:cubicBezTo>
                    <a:pt x="8" y="283"/>
                    <a:pt x="8" y="283"/>
                    <a:pt x="8" y="283"/>
                  </a:cubicBezTo>
                  <a:close/>
                  <a:moveTo>
                    <a:pt x="3" y="261"/>
                  </a:moveTo>
                  <a:cubicBezTo>
                    <a:pt x="4" y="266"/>
                    <a:pt x="5" y="271"/>
                    <a:pt x="6" y="276"/>
                  </a:cubicBezTo>
                  <a:cubicBezTo>
                    <a:pt x="14" y="274"/>
                    <a:pt x="14" y="274"/>
                    <a:pt x="14" y="274"/>
                  </a:cubicBezTo>
                  <a:cubicBezTo>
                    <a:pt x="13" y="269"/>
                    <a:pt x="12" y="264"/>
                    <a:pt x="11" y="260"/>
                  </a:cubicBezTo>
                  <a:cubicBezTo>
                    <a:pt x="3" y="261"/>
                    <a:pt x="3" y="261"/>
                    <a:pt x="3" y="261"/>
                  </a:cubicBezTo>
                  <a:close/>
                  <a:moveTo>
                    <a:pt x="1" y="238"/>
                  </a:moveTo>
                  <a:cubicBezTo>
                    <a:pt x="1" y="243"/>
                    <a:pt x="1" y="248"/>
                    <a:pt x="2" y="253"/>
                  </a:cubicBezTo>
                  <a:cubicBezTo>
                    <a:pt x="10" y="252"/>
                    <a:pt x="10" y="252"/>
                    <a:pt x="10" y="252"/>
                  </a:cubicBezTo>
                  <a:cubicBezTo>
                    <a:pt x="9" y="247"/>
                    <a:pt x="9" y="242"/>
                    <a:pt x="8" y="237"/>
                  </a:cubicBezTo>
                  <a:lnTo>
                    <a:pt x="1" y="238"/>
                  </a:lnTo>
                  <a:close/>
                  <a:moveTo>
                    <a:pt x="0" y="215"/>
                  </a:moveTo>
                  <a:cubicBezTo>
                    <a:pt x="0" y="225"/>
                    <a:pt x="0" y="225"/>
                    <a:pt x="0" y="225"/>
                  </a:cubicBezTo>
                  <a:cubicBezTo>
                    <a:pt x="0" y="227"/>
                    <a:pt x="0" y="228"/>
                    <a:pt x="0" y="230"/>
                  </a:cubicBezTo>
                  <a:cubicBezTo>
                    <a:pt x="8" y="230"/>
                    <a:pt x="8" y="230"/>
                    <a:pt x="8" y="230"/>
                  </a:cubicBezTo>
                  <a:cubicBezTo>
                    <a:pt x="8" y="228"/>
                    <a:pt x="8" y="227"/>
                    <a:pt x="8" y="225"/>
                  </a:cubicBezTo>
                  <a:cubicBezTo>
                    <a:pt x="8" y="215"/>
                    <a:pt x="8" y="215"/>
                    <a:pt x="8" y="215"/>
                  </a:cubicBezTo>
                  <a:cubicBezTo>
                    <a:pt x="0" y="215"/>
                    <a:pt x="0" y="215"/>
                    <a:pt x="0" y="215"/>
                  </a:cubicBezTo>
                  <a:close/>
                  <a:moveTo>
                    <a:pt x="1" y="192"/>
                  </a:moveTo>
                  <a:cubicBezTo>
                    <a:pt x="1" y="197"/>
                    <a:pt x="0" y="202"/>
                    <a:pt x="0" y="207"/>
                  </a:cubicBezTo>
                  <a:cubicBezTo>
                    <a:pt x="8" y="207"/>
                    <a:pt x="8" y="207"/>
                    <a:pt x="8" y="207"/>
                  </a:cubicBezTo>
                  <a:cubicBezTo>
                    <a:pt x="8" y="202"/>
                    <a:pt x="9" y="197"/>
                    <a:pt x="9" y="192"/>
                  </a:cubicBezTo>
                  <a:cubicBezTo>
                    <a:pt x="1" y="192"/>
                    <a:pt x="1" y="192"/>
                    <a:pt x="1" y="192"/>
                  </a:cubicBezTo>
                  <a:close/>
                  <a:moveTo>
                    <a:pt x="5" y="169"/>
                  </a:moveTo>
                  <a:cubicBezTo>
                    <a:pt x="4" y="174"/>
                    <a:pt x="3" y="179"/>
                    <a:pt x="2" y="184"/>
                  </a:cubicBezTo>
                  <a:cubicBezTo>
                    <a:pt x="10" y="185"/>
                    <a:pt x="10" y="185"/>
                    <a:pt x="10" y="185"/>
                  </a:cubicBezTo>
                  <a:cubicBezTo>
                    <a:pt x="11" y="180"/>
                    <a:pt x="12" y="175"/>
                    <a:pt x="13" y="170"/>
                  </a:cubicBezTo>
                  <a:cubicBezTo>
                    <a:pt x="5" y="169"/>
                    <a:pt x="5" y="169"/>
                    <a:pt x="5" y="169"/>
                  </a:cubicBezTo>
                  <a:close/>
                  <a:moveTo>
                    <a:pt x="11" y="146"/>
                  </a:moveTo>
                  <a:cubicBezTo>
                    <a:pt x="10" y="151"/>
                    <a:pt x="8" y="156"/>
                    <a:pt x="7" y="161"/>
                  </a:cubicBezTo>
                  <a:cubicBezTo>
                    <a:pt x="14" y="163"/>
                    <a:pt x="14" y="163"/>
                    <a:pt x="14" y="163"/>
                  </a:cubicBezTo>
                  <a:cubicBezTo>
                    <a:pt x="16" y="158"/>
                    <a:pt x="17" y="153"/>
                    <a:pt x="18" y="149"/>
                  </a:cubicBezTo>
                  <a:cubicBezTo>
                    <a:pt x="11" y="146"/>
                    <a:pt x="11" y="146"/>
                    <a:pt x="11" y="14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0"/>
            <p:cNvSpPr>
              <a:spLocks/>
            </p:cNvSpPr>
            <p:nvPr/>
          </p:nvSpPr>
          <p:spPr bwMode="auto">
            <a:xfrm>
              <a:off x="5165726" y="4114684"/>
              <a:ext cx="180975" cy="274638"/>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1"/>
            <p:cNvSpPr>
              <a:spLocks noEditPoints="1"/>
            </p:cNvSpPr>
            <p:nvPr/>
          </p:nvSpPr>
          <p:spPr bwMode="auto">
            <a:xfrm>
              <a:off x="5429251" y="4035309"/>
              <a:ext cx="211138" cy="392113"/>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2"/>
            <p:cNvSpPr>
              <a:spLocks/>
            </p:cNvSpPr>
            <p:nvPr/>
          </p:nvSpPr>
          <p:spPr bwMode="auto">
            <a:xfrm>
              <a:off x="5718176" y="4111509"/>
              <a:ext cx="180975" cy="274638"/>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7202" name="Picture 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4638" y="3957521"/>
              <a:ext cx="5746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08" name="Group 7207"/>
          <p:cNvGrpSpPr/>
          <p:nvPr/>
        </p:nvGrpSpPr>
        <p:grpSpPr>
          <a:xfrm>
            <a:off x="2836863" y="3359034"/>
            <a:ext cx="1244600" cy="2293937"/>
            <a:chOff x="2836863" y="3359034"/>
            <a:chExt cx="1244600" cy="2293937"/>
          </a:xfrm>
        </p:grpSpPr>
        <p:sp>
          <p:nvSpPr>
            <p:cNvPr id="50" name="Rectangle 50"/>
            <p:cNvSpPr>
              <a:spLocks noChangeArrowheads="1"/>
            </p:cNvSpPr>
            <p:nvPr/>
          </p:nvSpPr>
          <p:spPr bwMode="auto">
            <a:xfrm>
              <a:off x="2890838" y="5133859"/>
              <a:ext cx="1190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Message sent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6" name="Freeform 5"/>
            <p:cNvSpPr>
              <a:spLocks noEditPoints="1"/>
            </p:cNvSpPr>
            <p:nvPr/>
          </p:nvSpPr>
          <p:spPr bwMode="auto">
            <a:xfrm>
              <a:off x="3378201" y="3359034"/>
              <a:ext cx="30163" cy="296863"/>
            </a:xfrm>
            <a:custGeom>
              <a:avLst/>
              <a:gdLst>
                <a:gd name="T0" fmla="*/ 0 w 19"/>
                <a:gd name="T1" fmla="*/ 166 h 187"/>
                <a:gd name="T2" fmla="*/ 0 w 19"/>
                <a:gd name="T3" fmla="*/ 187 h 187"/>
                <a:gd name="T4" fmla="*/ 19 w 19"/>
                <a:gd name="T5" fmla="*/ 187 h 187"/>
                <a:gd name="T6" fmla="*/ 19 w 19"/>
                <a:gd name="T7" fmla="*/ 166 h 187"/>
                <a:gd name="T8" fmla="*/ 0 w 19"/>
                <a:gd name="T9" fmla="*/ 166 h 187"/>
                <a:gd name="T10" fmla="*/ 0 w 19"/>
                <a:gd name="T11" fmla="*/ 166 h 187"/>
                <a:gd name="T12" fmla="*/ 0 w 19"/>
                <a:gd name="T13" fmla="*/ 166 h 187"/>
                <a:gd name="T14" fmla="*/ 19 w 19"/>
                <a:gd name="T15" fmla="*/ 166 h 187"/>
                <a:gd name="T16" fmla="*/ 19 w 19"/>
                <a:gd name="T17" fmla="*/ 166 h 187"/>
                <a:gd name="T18" fmla="*/ 0 w 19"/>
                <a:gd name="T19" fmla="*/ 166 h 187"/>
                <a:gd name="T20" fmla="*/ 0 w 19"/>
                <a:gd name="T21" fmla="*/ 111 h 187"/>
                <a:gd name="T22" fmla="*/ 0 w 19"/>
                <a:gd name="T23" fmla="*/ 147 h 187"/>
                <a:gd name="T24" fmla="*/ 19 w 19"/>
                <a:gd name="T25" fmla="*/ 147 h 187"/>
                <a:gd name="T26" fmla="*/ 19 w 19"/>
                <a:gd name="T27" fmla="*/ 111 h 187"/>
                <a:gd name="T28" fmla="*/ 0 w 19"/>
                <a:gd name="T29" fmla="*/ 111 h 187"/>
                <a:gd name="T30" fmla="*/ 0 w 19"/>
                <a:gd name="T31" fmla="*/ 111 h 187"/>
                <a:gd name="T32" fmla="*/ 0 w 19"/>
                <a:gd name="T33" fmla="*/ 111 h 187"/>
                <a:gd name="T34" fmla="*/ 19 w 19"/>
                <a:gd name="T35" fmla="*/ 111 h 187"/>
                <a:gd name="T36" fmla="*/ 19 w 19"/>
                <a:gd name="T37" fmla="*/ 111 h 187"/>
                <a:gd name="T38" fmla="*/ 0 w 19"/>
                <a:gd name="T39" fmla="*/ 111 h 187"/>
                <a:gd name="T40" fmla="*/ 0 w 19"/>
                <a:gd name="T41" fmla="*/ 54 h 187"/>
                <a:gd name="T42" fmla="*/ 0 w 19"/>
                <a:gd name="T43" fmla="*/ 92 h 187"/>
                <a:gd name="T44" fmla="*/ 19 w 19"/>
                <a:gd name="T45" fmla="*/ 92 h 187"/>
                <a:gd name="T46" fmla="*/ 19 w 19"/>
                <a:gd name="T47" fmla="*/ 54 h 187"/>
                <a:gd name="T48" fmla="*/ 0 w 19"/>
                <a:gd name="T49" fmla="*/ 54 h 187"/>
                <a:gd name="T50" fmla="*/ 0 w 19"/>
                <a:gd name="T51" fmla="*/ 54 h 187"/>
                <a:gd name="T52" fmla="*/ 0 w 19"/>
                <a:gd name="T53" fmla="*/ 54 h 187"/>
                <a:gd name="T54" fmla="*/ 19 w 19"/>
                <a:gd name="T55" fmla="*/ 54 h 187"/>
                <a:gd name="T56" fmla="*/ 19 w 19"/>
                <a:gd name="T57" fmla="*/ 54 h 187"/>
                <a:gd name="T58" fmla="*/ 0 w 19"/>
                <a:gd name="T59" fmla="*/ 54 h 187"/>
                <a:gd name="T60" fmla="*/ 0 w 19"/>
                <a:gd name="T61" fmla="*/ 0 h 187"/>
                <a:gd name="T62" fmla="*/ 0 w 19"/>
                <a:gd name="T63" fmla="*/ 35 h 187"/>
                <a:gd name="T64" fmla="*/ 19 w 19"/>
                <a:gd name="T65" fmla="*/ 35 h 187"/>
                <a:gd name="T66" fmla="*/ 19 w 19"/>
                <a:gd name="T67" fmla="*/ 0 h 187"/>
                <a:gd name="T68" fmla="*/ 0 w 19"/>
                <a:gd name="T6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87">
                  <a:moveTo>
                    <a:pt x="0" y="166"/>
                  </a:moveTo>
                  <a:lnTo>
                    <a:pt x="0" y="187"/>
                  </a:lnTo>
                  <a:lnTo>
                    <a:pt x="19" y="187"/>
                  </a:lnTo>
                  <a:lnTo>
                    <a:pt x="19" y="166"/>
                  </a:lnTo>
                  <a:lnTo>
                    <a:pt x="0" y="166"/>
                  </a:lnTo>
                  <a:close/>
                  <a:moveTo>
                    <a:pt x="0" y="166"/>
                  </a:moveTo>
                  <a:lnTo>
                    <a:pt x="0" y="166"/>
                  </a:lnTo>
                  <a:lnTo>
                    <a:pt x="19" y="166"/>
                  </a:lnTo>
                  <a:lnTo>
                    <a:pt x="19" y="166"/>
                  </a:lnTo>
                  <a:lnTo>
                    <a:pt x="0" y="166"/>
                  </a:lnTo>
                  <a:close/>
                  <a:moveTo>
                    <a:pt x="0" y="111"/>
                  </a:moveTo>
                  <a:lnTo>
                    <a:pt x="0" y="147"/>
                  </a:lnTo>
                  <a:lnTo>
                    <a:pt x="19" y="147"/>
                  </a:lnTo>
                  <a:lnTo>
                    <a:pt x="19" y="111"/>
                  </a:lnTo>
                  <a:lnTo>
                    <a:pt x="0" y="111"/>
                  </a:lnTo>
                  <a:close/>
                  <a:moveTo>
                    <a:pt x="0" y="111"/>
                  </a:moveTo>
                  <a:lnTo>
                    <a:pt x="0" y="111"/>
                  </a:lnTo>
                  <a:lnTo>
                    <a:pt x="19" y="111"/>
                  </a:lnTo>
                  <a:lnTo>
                    <a:pt x="19" y="111"/>
                  </a:lnTo>
                  <a:lnTo>
                    <a:pt x="0" y="111"/>
                  </a:lnTo>
                  <a:close/>
                  <a:moveTo>
                    <a:pt x="0" y="54"/>
                  </a:moveTo>
                  <a:lnTo>
                    <a:pt x="0" y="92"/>
                  </a:lnTo>
                  <a:lnTo>
                    <a:pt x="19" y="92"/>
                  </a:lnTo>
                  <a:lnTo>
                    <a:pt x="19" y="54"/>
                  </a:lnTo>
                  <a:lnTo>
                    <a:pt x="0" y="54"/>
                  </a:lnTo>
                  <a:close/>
                  <a:moveTo>
                    <a:pt x="0" y="54"/>
                  </a:moveTo>
                  <a:lnTo>
                    <a:pt x="0" y="54"/>
                  </a:lnTo>
                  <a:lnTo>
                    <a:pt x="19" y="54"/>
                  </a:lnTo>
                  <a:lnTo>
                    <a:pt x="19" y="54"/>
                  </a:lnTo>
                  <a:lnTo>
                    <a:pt x="0" y="54"/>
                  </a:lnTo>
                  <a:close/>
                  <a:moveTo>
                    <a:pt x="0" y="0"/>
                  </a:moveTo>
                  <a:lnTo>
                    <a:pt x="0" y="35"/>
                  </a:lnTo>
                  <a:lnTo>
                    <a:pt x="19" y="35"/>
                  </a:lnTo>
                  <a:lnTo>
                    <a:pt x="19"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6"/>
            <p:cNvSpPr>
              <a:spLocks/>
            </p:cNvSpPr>
            <p:nvPr/>
          </p:nvSpPr>
          <p:spPr bwMode="auto">
            <a:xfrm>
              <a:off x="3317876" y="3633671"/>
              <a:ext cx="150813" cy="131763"/>
            </a:xfrm>
            <a:custGeom>
              <a:avLst/>
              <a:gdLst>
                <a:gd name="T0" fmla="*/ 0 w 95"/>
                <a:gd name="T1" fmla="*/ 0 h 83"/>
                <a:gd name="T2" fmla="*/ 48 w 95"/>
                <a:gd name="T3" fmla="*/ 83 h 83"/>
                <a:gd name="T4" fmla="*/ 95 w 95"/>
                <a:gd name="T5" fmla="*/ 0 h 83"/>
                <a:gd name="T6" fmla="*/ 0 w 95"/>
                <a:gd name="T7" fmla="*/ 0 h 83"/>
              </a:gdLst>
              <a:ahLst/>
              <a:cxnLst>
                <a:cxn ang="0">
                  <a:pos x="T0" y="T1"/>
                </a:cxn>
                <a:cxn ang="0">
                  <a:pos x="T2" y="T3"/>
                </a:cxn>
                <a:cxn ang="0">
                  <a:pos x="T4" y="T5"/>
                </a:cxn>
                <a:cxn ang="0">
                  <a:pos x="T6" y="T7"/>
                </a:cxn>
              </a:cxnLst>
              <a:rect l="0" t="0" r="r" b="b"/>
              <a:pathLst>
                <a:path w="95" h="83">
                  <a:moveTo>
                    <a:pt x="0" y="0"/>
                  </a:moveTo>
                  <a:lnTo>
                    <a:pt x="48" y="83"/>
                  </a:lnTo>
                  <a:lnTo>
                    <a:pt x="95" y="0"/>
                  </a:lnTo>
                  <a:lnTo>
                    <a:pt x="0"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Rectangle 35"/>
            <p:cNvSpPr>
              <a:spLocks noChangeArrowheads="1"/>
            </p:cNvSpPr>
            <p:nvPr/>
          </p:nvSpPr>
          <p:spPr bwMode="auto">
            <a:xfrm>
              <a:off x="28908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6"/>
            <p:cNvSpPr>
              <a:spLocks noChangeArrowheads="1"/>
            </p:cNvSpPr>
            <p:nvPr/>
          </p:nvSpPr>
          <p:spPr bwMode="auto">
            <a:xfrm>
              <a:off x="3856038"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7"/>
            <p:cNvSpPr>
              <a:spLocks noChangeArrowheads="1"/>
            </p:cNvSpPr>
            <p:nvPr/>
          </p:nvSpPr>
          <p:spPr bwMode="auto">
            <a:xfrm>
              <a:off x="2992438"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Oval 38"/>
            <p:cNvSpPr>
              <a:spLocks noChangeArrowheads="1"/>
            </p:cNvSpPr>
            <p:nvPr/>
          </p:nvSpPr>
          <p:spPr bwMode="auto">
            <a:xfrm>
              <a:off x="30622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Oval 39"/>
            <p:cNvSpPr>
              <a:spLocks noChangeArrowheads="1"/>
            </p:cNvSpPr>
            <p:nvPr/>
          </p:nvSpPr>
          <p:spPr bwMode="auto">
            <a:xfrm>
              <a:off x="3130551"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40"/>
            <p:cNvSpPr>
              <a:spLocks noChangeArrowheads="1"/>
            </p:cNvSpPr>
            <p:nvPr/>
          </p:nvSpPr>
          <p:spPr bwMode="auto">
            <a:xfrm>
              <a:off x="3430588" y="4028959"/>
              <a:ext cx="293688"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1"/>
            <p:cNvSpPr>
              <a:spLocks noChangeArrowheads="1"/>
            </p:cNvSpPr>
            <p:nvPr/>
          </p:nvSpPr>
          <p:spPr bwMode="auto">
            <a:xfrm>
              <a:off x="3495676" y="4092459"/>
              <a:ext cx="160338"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2"/>
            <p:cNvSpPr>
              <a:spLocks/>
            </p:cNvSpPr>
            <p:nvPr/>
          </p:nvSpPr>
          <p:spPr bwMode="auto">
            <a:xfrm>
              <a:off x="3062288" y="4457584"/>
              <a:ext cx="661988" cy="90488"/>
            </a:xfrm>
            <a:custGeom>
              <a:avLst/>
              <a:gdLst>
                <a:gd name="T0" fmla="*/ 164 w 176"/>
                <a:gd name="T1" fmla="*/ 24 h 24"/>
                <a:gd name="T2" fmla="*/ 12 w 176"/>
                <a:gd name="T3" fmla="*/ 24 h 24"/>
                <a:gd name="T4" fmla="*/ 0 w 176"/>
                <a:gd name="T5" fmla="*/ 12 h 24"/>
                <a:gd name="T6" fmla="*/ 12 w 176"/>
                <a:gd name="T7" fmla="*/ 0 h 24"/>
                <a:gd name="T8" fmla="*/ 164 w 176"/>
                <a:gd name="T9" fmla="*/ 0 h 24"/>
                <a:gd name="T10" fmla="*/ 176 w 176"/>
                <a:gd name="T11" fmla="*/ 12 h 24"/>
                <a:gd name="T12" fmla="*/ 164 w 176"/>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76" h="24">
                  <a:moveTo>
                    <a:pt x="164" y="24"/>
                  </a:moveTo>
                  <a:cubicBezTo>
                    <a:pt x="12" y="24"/>
                    <a:pt x="12" y="24"/>
                    <a:pt x="12" y="24"/>
                  </a:cubicBezTo>
                  <a:cubicBezTo>
                    <a:pt x="6" y="24"/>
                    <a:pt x="0" y="19"/>
                    <a:pt x="0" y="12"/>
                  </a:cubicBezTo>
                  <a:cubicBezTo>
                    <a:pt x="0" y="5"/>
                    <a:pt x="6" y="0"/>
                    <a:pt x="12" y="0"/>
                  </a:cubicBezTo>
                  <a:cubicBezTo>
                    <a:pt x="164" y="0"/>
                    <a:pt x="164" y="0"/>
                    <a:pt x="164" y="0"/>
                  </a:cubicBezTo>
                  <a:cubicBezTo>
                    <a:pt x="170" y="0"/>
                    <a:pt x="176" y="5"/>
                    <a:pt x="176" y="12"/>
                  </a:cubicBezTo>
                  <a:cubicBezTo>
                    <a:pt x="176" y="19"/>
                    <a:pt x="170" y="24"/>
                    <a:pt x="164" y="2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43"/>
            <p:cNvSpPr>
              <a:spLocks/>
            </p:cNvSpPr>
            <p:nvPr/>
          </p:nvSpPr>
          <p:spPr bwMode="auto">
            <a:xfrm>
              <a:off x="2844801"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Oval 44"/>
            <p:cNvSpPr>
              <a:spLocks noChangeArrowheads="1"/>
            </p:cNvSpPr>
            <p:nvPr/>
          </p:nvSpPr>
          <p:spPr bwMode="auto">
            <a:xfrm>
              <a:off x="2836863" y="3693996"/>
              <a:ext cx="147638"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5"/>
            <p:cNvSpPr>
              <a:spLocks/>
            </p:cNvSpPr>
            <p:nvPr/>
          </p:nvSpPr>
          <p:spPr bwMode="auto">
            <a:xfrm>
              <a:off x="3795713"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Oval 46"/>
            <p:cNvSpPr>
              <a:spLocks noChangeArrowheads="1"/>
            </p:cNvSpPr>
            <p:nvPr/>
          </p:nvSpPr>
          <p:spPr bwMode="auto">
            <a:xfrm>
              <a:off x="3803651"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Rectangle 51"/>
            <p:cNvSpPr>
              <a:spLocks noChangeArrowheads="1"/>
            </p:cNvSpPr>
            <p:nvPr/>
          </p:nvSpPr>
          <p:spPr bwMode="auto">
            <a:xfrm>
              <a:off x="2995613" y="5348171"/>
              <a:ext cx="96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to </a:t>
              </a:r>
              <a:r>
                <a:rPr kumimoji="0" lang="en-US" altLang="en-US" sz="1400" b="0" i="0" u="none" strike="noStrike" kern="0" cap="none" spc="0" normalizeH="0" baseline="0" noProof="0" err="1">
                  <a:ln>
                    <a:noFill/>
                  </a:ln>
                  <a:solidFill>
                    <a:srgbClr val="505050"/>
                  </a:solidFill>
                  <a:effectLst/>
                  <a:uLnTx/>
                  <a:uFillTx/>
                  <a:latin typeface="Segoe UI Light" panose="020B0502040204020203" pitchFamily="34" charset="0"/>
                </a:rPr>
                <a:t>Chatbot</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grpSp>
      <p:grpSp>
        <p:nvGrpSpPr>
          <p:cNvPr id="7206" name="Group 7205"/>
          <p:cNvGrpSpPr/>
          <p:nvPr/>
        </p:nvGrpSpPr>
        <p:grpSpPr>
          <a:xfrm>
            <a:off x="7735888" y="3693996"/>
            <a:ext cx="1789113" cy="1958975"/>
            <a:chOff x="7735888" y="3693996"/>
            <a:chExt cx="1789113" cy="1958975"/>
          </a:xfrm>
        </p:grpSpPr>
        <p:sp>
          <p:nvSpPr>
            <p:cNvPr id="10" name="Freeform 9"/>
            <p:cNvSpPr>
              <a:spLocks noEditPoints="1"/>
            </p:cNvSpPr>
            <p:nvPr/>
          </p:nvSpPr>
          <p:spPr bwMode="auto">
            <a:xfrm>
              <a:off x="7735888" y="4227396"/>
              <a:ext cx="296863" cy="30163"/>
            </a:xfrm>
            <a:custGeom>
              <a:avLst/>
              <a:gdLst>
                <a:gd name="T0" fmla="*/ 168 w 187"/>
                <a:gd name="T1" fmla="*/ 19 h 19"/>
                <a:gd name="T2" fmla="*/ 187 w 187"/>
                <a:gd name="T3" fmla="*/ 19 h 19"/>
                <a:gd name="T4" fmla="*/ 187 w 187"/>
                <a:gd name="T5" fmla="*/ 0 h 19"/>
                <a:gd name="T6" fmla="*/ 168 w 187"/>
                <a:gd name="T7" fmla="*/ 0 h 19"/>
                <a:gd name="T8" fmla="*/ 168 w 187"/>
                <a:gd name="T9" fmla="*/ 19 h 19"/>
                <a:gd name="T10" fmla="*/ 168 w 187"/>
                <a:gd name="T11" fmla="*/ 19 h 19"/>
                <a:gd name="T12" fmla="*/ 168 w 187"/>
                <a:gd name="T13" fmla="*/ 19 h 19"/>
                <a:gd name="T14" fmla="*/ 168 w 187"/>
                <a:gd name="T15" fmla="*/ 0 h 19"/>
                <a:gd name="T16" fmla="*/ 168 w 187"/>
                <a:gd name="T17" fmla="*/ 0 h 19"/>
                <a:gd name="T18" fmla="*/ 168 w 187"/>
                <a:gd name="T19" fmla="*/ 19 h 19"/>
                <a:gd name="T20" fmla="*/ 111 w 187"/>
                <a:gd name="T21" fmla="*/ 19 h 19"/>
                <a:gd name="T22" fmla="*/ 149 w 187"/>
                <a:gd name="T23" fmla="*/ 19 h 19"/>
                <a:gd name="T24" fmla="*/ 149 w 187"/>
                <a:gd name="T25" fmla="*/ 0 h 19"/>
                <a:gd name="T26" fmla="*/ 111 w 187"/>
                <a:gd name="T27" fmla="*/ 0 h 19"/>
                <a:gd name="T28" fmla="*/ 111 w 187"/>
                <a:gd name="T29" fmla="*/ 19 h 19"/>
                <a:gd name="T30" fmla="*/ 111 w 187"/>
                <a:gd name="T31" fmla="*/ 19 h 19"/>
                <a:gd name="T32" fmla="*/ 111 w 187"/>
                <a:gd name="T33" fmla="*/ 19 h 19"/>
                <a:gd name="T34" fmla="*/ 111 w 187"/>
                <a:gd name="T35" fmla="*/ 0 h 19"/>
                <a:gd name="T36" fmla="*/ 111 w 187"/>
                <a:gd name="T37" fmla="*/ 0 h 19"/>
                <a:gd name="T38" fmla="*/ 111 w 187"/>
                <a:gd name="T39" fmla="*/ 19 h 19"/>
                <a:gd name="T40" fmla="*/ 57 w 187"/>
                <a:gd name="T41" fmla="*/ 19 h 19"/>
                <a:gd name="T42" fmla="*/ 92 w 187"/>
                <a:gd name="T43" fmla="*/ 19 h 19"/>
                <a:gd name="T44" fmla="*/ 92 w 187"/>
                <a:gd name="T45" fmla="*/ 0 h 19"/>
                <a:gd name="T46" fmla="*/ 57 w 187"/>
                <a:gd name="T47" fmla="*/ 0 h 19"/>
                <a:gd name="T48" fmla="*/ 57 w 187"/>
                <a:gd name="T49" fmla="*/ 19 h 19"/>
                <a:gd name="T50" fmla="*/ 57 w 187"/>
                <a:gd name="T51" fmla="*/ 19 h 19"/>
                <a:gd name="T52" fmla="*/ 57 w 187"/>
                <a:gd name="T53" fmla="*/ 19 h 19"/>
                <a:gd name="T54" fmla="*/ 57 w 187"/>
                <a:gd name="T55" fmla="*/ 0 h 19"/>
                <a:gd name="T56" fmla="*/ 57 w 187"/>
                <a:gd name="T57" fmla="*/ 0 h 19"/>
                <a:gd name="T58" fmla="*/ 57 w 187"/>
                <a:gd name="T59" fmla="*/ 19 h 19"/>
                <a:gd name="T60" fmla="*/ 0 w 187"/>
                <a:gd name="T61" fmla="*/ 19 h 19"/>
                <a:gd name="T62" fmla="*/ 38 w 187"/>
                <a:gd name="T63" fmla="*/ 19 h 19"/>
                <a:gd name="T64" fmla="*/ 38 w 187"/>
                <a:gd name="T65" fmla="*/ 0 h 19"/>
                <a:gd name="T66" fmla="*/ 0 w 187"/>
                <a:gd name="T67" fmla="*/ 0 h 19"/>
                <a:gd name="T68" fmla="*/ 0 w 187"/>
                <a:gd name="T6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 h="19">
                  <a:moveTo>
                    <a:pt x="168" y="19"/>
                  </a:moveTo>
                  <a:lnTo>
                    <a:pt x="187" y="19"/>
                  </a:lnTo>
                  <a:lnTo>
                    <a:pt x="187" y="0"/>
                  </a:lnTo>
                  <a:lnTo>
                    <a:pt x="168" y="0"/>
                  </a:lnTo>
                  <a:lnTo>
                    <a:pt x="168" y="19"/>
                  </a:lnTo>
                  <a:close/>
                  <a:moveTo>
                    <a:pt x="168" y="19"/>
                  </a:moveTo>
                  <a:lnTo>
                    <a:pt x="168" y="19"/>
                  </a:lnTo>
                  <a:lnTo>
                    <a:pt x="168" y="0"/>
                  </a:lnTo>
                  <a:lnTo>
                    <a:pt x="168" y="0"/>
                  </a:lnTo>
                  <a:lnTo>
                    <a:pt x="168" y="19"/>
                  </a:lnTo>
                  <a:close/>
                  <a:moveTo>
                    <a:pt x="111" y="19"/>
                  </a:moveTo>
                  <a:lnTo>
                    <a:pt x="149" y="19"/>
                  </a:lnTo>
                  <a:lnTo>
                    <a:pt x="149" y="0"/>
                  </a:lnTo>
                  <a:lnTo>
                    <a:pt x="111" y="0"/>
                  </a:lnTo>
                  <a:lnTo>
                    <a:pt x="111" y="19"/>
                  </a:lnTo>
                  <a:close/>
                  <a:moveTo>
                    <a:pt x="111" y="19"/>
                  </a:moveTo>
                  <a:lnTo>
                    <a:pt x="111" y="19"/>
                  </a:lnTo>
                  <a:lnTo>
                    <a:pt x="111" y="0"/>
                  </a:lnTo>
                  <a:lnTo>
                    <a:pt x="111" y="0"/>
                  </a:lnTo>
                  <a:lnTo>
                    <a:pt x="111" y="19"/>
                  </a:lnTo>
                  <a:close/>
                  <a:moveTo>
                    <a:pt x="57" y="19"/>
                  </a:moveTo>
                  <a:lnTo>
                    <a:pt x="92" y="19"/>
                  </a:lnTo>
                  <a:lnTo>
                    <a:pt x="92" y="0"/>
                  </a:lnTo>
                  <a:lnTo>
                    <a:pt x="57" y="0"/>
                  </a:lnTo>
                  <a:lnTo>
                    <a:pt x="57" y="19"/>
                  </a:lnTo>
                  <a:close/>
                  <a:moveTo>
                    <a:pt x="57" y="19"/>
                  </a:moveTo>
                  <a:lnTo>
                    <a:pt x="57" y="19"/>
                  </a:lnTo>
                  <a:lnTo>
                    <a:pt x="57" y="0"/>
                  </a:lnTo>
                  <a:lnTo>
                    <a:pt x="57" y="0"/>
                  </a:lnTo>
                  <a:lnTo>
                    <a:pt x="57" y="19"/>
                  </a:lnTo>
                  <a:close/>
                  <a:moveTo>
                    <a:pt x="0" y="19"/>
                  </a:moveTo>
                  <a:lnTo>
                    <a:pt x="38" y="19"/>
                  </a:lnTo>
                  <a:lnTo>
                    <a:pt x="38" y="0"/>
                  </a:lnTo>
                  <a:lnTo>
                    <a:pt x="0" y="0"/>
                  </a:lnTo>
                  <a:lnTo>
                    <a:pt x="0" y="19"/>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8010526" y="4167071"/>
              <a:ext cx="130175" cy="150813"/>
            </a:xfrm>
            <a:custGeom>
              <a:avLst/>
              <a:gdLst>
                <a:gd name="T0" fmla="*/ 0 w 82"/>
                <a:gd name="T1" fmla="*/ 95 h 95"/>
                <a:gd name="T2" fmla="*/ 82 w 82"/>
                <a:gd name="T3" fmla="*/ 48 h 95"/>
                <a:gd name="T4" fmla="*/ 0 w 82"/>
                <a:gd name="T5" fmla="*/ 0 h 95"/>
                <a:gd name="T6" fmla="*/ 0 w 82"/>
                <a:gd name="T7" fmla="*/ 95 h 95"/>
              </a:gdLst>
              <a:ahLst/>
              <a:cxnLst>
                <a:cxn ang="0">
                  <a:pos x="T0" y="T1"/>
                </a:cxn>
                <a:cxn ang="0">
                  <a:pos x="T2" y="T3"/>
                </a:cxn>
                <a:cxn ang="0">
                  <a:pos x="T4" y="T5"/>
                </a:cxn>
                <a:cxn ang="0">
                  <a:pos x="T6" y="T7"/>
                </a:cxn>
              </a:cxnLst>
              <a:rect l="0" t="0" r="r" b="b"/>
              <a:pathLst>
                <a:path w="82" h="95">
                  <a:moveTo>
                    <a:pt x="0" y="95"/>
                  </a:moveTo>
                  <a:lnTo>
                    <a:pt x="82" y="48"/>
                  </a:lnTo>
                  <a:lnTo>
                    <a:pt x="0" y="0"/>
                  </a:lnTo>
                  <a:lnTo>
                    <a:pt x="0" y="95"/>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Rectangle 47"/>
            <p:cNvSpPr>
              <a:spLocks noChangeArrowheads="1"/>
            </p:cNvSpPr>
            <p:nvPr/>
          </p:nvSpPr>
          <p:spPr bwMode="auto">
            <a:xfrm>
              <a:off x="8266113" y="5133859"/>
              <a:ext cx="1258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Chatbot sends</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8" name="Rectangle 48"/>
            <p:cNvSpPr>
              <a:spLocks noChangeArrowheads="1"/>
            </p:cNvSpPr>
            <p:nvPr/>
          </p:nvSpPr>
          <p:spPr bwMode="auto">
            <a:xfrm>
              <a:off x="8467726" y="5348171"/>
              <a:ext cx="165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r</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49" name="Rectangle 49"/>
            <p:cNvSpPr>
              <a:spLocks noChangeArrowheads="1"/>
            </p:cNvSpPr>
            <p:nvPr/>
          </p:nvSpPr>
          <p:spPr bwMode="auto">
            <a:xfrm>
              <a:off x="8524876" y="5348171"/>
              <a:ext cx="763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505050"/>
                  </a:solidFill>
                  <a:effectLst/>
                  <a:uLnTx/>
                  <a:uFillTx/>
                  <a:latin typeface="Segoe UI Light" panose="020B0502040204020203" pitchFamily="34" charset="0"/>
                </a:rPr>
                <a:t>esponse</a:t>
              </a:r>
              <a:endParaRPr kumimoji="0" lang="en-US" altLang="en-US" sz="1800" b="0" i="0" u="none" strike="noStrike" kern="0" cap="none" spc="0" normalizeH="0" baseline="0" noProof="0">
                <a:ln>
                  <a:noFill/>
                </a:ln>
                <a:solidFill>
                  <a:schemeClr val="tx1"/>
                </a:solidFill>
                <a:effectLst/>
                <a:uLnTx/>
                <a:uFillTx/>
                <a:latin typeface="Arial" panose="020B0604020202020204" pitchFamily="34" charset="0"/>
              </a:endParaRPr>
            </a:p>
          </p:txBody>
        </p:sp>
        <p:sp>
          <p:nvSpPr>
            <p:cNvPr id="52" name="Rectangle 52"/>
            <p:cNvSpPr>
              <a:spLocks noChangeArrowheads="1"/>
            </p:cNvSpPr>
            <p:nvPr/>
          </p:nvSpPr>
          <p:spPr bwMode="auto">
            <a:xfrm>
              <a:off x="82994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Rectangle 53"/>
            <p:cNvSpPr>
              <a:spLocks noChangeArrowheads="1"/>
            </p:cNvSpPr>
            <p:nvPr/>
          </p:nvSpPr>
          <p:spPr bwMode="auto">
            <a:xfrm>
              <a:off x="9264651" y="3817821"/>
              <a:ext cx="41275" cy="34290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Rectangle 54"/>
            <p:cNvSpPr>
              <a:spLocks noChangeArrowheads="1"/>
            </p:cNvSpPr>
            <p:nvPr/>
          </p:nvSpPr>
          <p:spPr bwMode="auto">
            <a:xfrm>
              <a:off x="8401051" y="3908309"/>
              <a:ext cx="803275" cy="804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Oval 55"/>
            <p:cNvSpPr>
              <a:spLocks noChangeArrowheads="1"/>
            </p:cNvSpPr>
            <p:nvPr/>
          </p:nvSpPr>
          <p:spPr bwMode="auto">
            <a:xfrm>
              <a:off x="84724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Oval 56"/>
            <p:cNvSpPr>
              <a:spLocks noChangeArrowheads="1"/>
            </p:cNvSpPr>
            <p:nvPr/>
          </p:nvSpPr>
          <p:spPr bwMode="auto">
            <a:xfrm>
              <a:off x="8539163"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Oval 57"/>
            <p:cNvSpPr>
              <a:spLocks noChangeArrowheads="1"/>
            </p:cNvSpPr>
            <p:nvPr/>
          </p:nvSpPr>
          <p:spPr bwMode="auto">
            <a:xfrm>
              <a:off x="8840788" y="4028959"/>
              <a:ext cx="292100" cy="288925"/>
            </a:xfrm>
            <a:prstGeom prst="ellipse">
              <a:avLst/>
            </a:pr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Oval 58"/>
            <p:cNvSpPr>
              <a:spLocks noChangeArrowheads="1"/>
            </p:cNvSpPr>
            <p:nvPr/>
          </p:nvSpPr>
          <p:spPr bwMode="auto">
            <a:xfrm>
              <a:off x="8904288" y="4092459"/>
              <a:ext cx="161925" cy="16192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59"/>
            <p:cNvSpPr>
              <a:spLocks/>
            </p:cNvSpPr>
            <p:nvPr/>
          </p:nvSpPr>
          <p:spPr bwMode="auto">
            <a:xfrm>
              <a:off x="8472488" y="4394084"/>
              <a:ext cx="660400" cy="217488"/>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60"/>
            <p:cNvSpPr>
              <a:spLocks/>
            </p:cNvSpPr>
            <p:nvPr/>
          </p:nvSpPr>
          <p:spPr bwMode="auto">
            <a:xfrm>
              <a:off x="8253413" y="4100396"/>
              <a:ext cx="147638" cy="365125"/>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1" name="Oval 61"/>
            <p:cNvSpPr>
              <a:spLocks noChangeArrowheads="1"/>
            </p:cNvSpPr>
            <p:nvPr/>
          </p:nvSpPr>
          <p:spPr bwMode="auto">
            <a:xfrm>
              <a:off x="82470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2" name="Freeform 62"/>
            <p:cNvSpPr>
              <a:spLocks/>
            </p:cNvSpPr>
            <p:nvPr/>
          </p:nvSpPr>
          <p:spPr bwMode="auto">
            <a:xfrm>
              <a:off x="9204326" y="4100396"/>
              <a:ext cx="146050" cy="365125"/>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3" name="Oval 63"/>
            <p:cNvSpPr>
              <a:spLocks noChangeArrowheads="1"/>
            </p:cNvSpPr>
            <p:nvPr/>
          </p:nvSpPr>
          <p:spPr bwMode="auto">
            <a:xfrm>
              <a:off x="9212263" y="3693996"/>
              <a:ext cx="146050" cy="146050"/>
            </a:xfrm>
            <a:prstGeom prst="ellipse">
              <a:avLst/>
            </a:pr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4" name="Title 1"/>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Applications</a:t>
            </a:r>
          </a:p>
        </p:txBody>
      </p:sp>
      <p:sp>
        <p:nvSpPr>
          <p:cNvPr id="65" name="Text Placeholder 2"/>
          <p:cNvSpPr txBox="1">
            <a:spLocks/>
          </p:cNvSpPr>
          <p:nvPr/>
        </p:nvSpPr>
        <p:spPr>
          <a:xfrm>
            <a:off x="269239" y="1189177"/>
            <a:ext cx="11653523"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a:gradFill>
                  <a:gsLst>
                    <a:gs pos="1250">
                      <a:srgbClr val="0078D7"/>
                    </a:gs>
                    <a:gs pos="99000">
                      <a:srgbClr val="0078D7"/>
                    </a:gs>
                  </a:gsLst>
                  <a:lin ang="5400000" scaled="0"/>
                </a:gradFill>
                <a:latin typeface="Segoe UI Light"/>
              </a:rPr>
              <a:t>Example: Real-time bot messaging</a:t>
            </a:r>
            <a:endParaRPr kumimoji="0" lang="en-US" sz="3921" b="0" i="0" u="none" strike="noStrike" kern="1200" cap="none" spc="0" normalizeH="0" baseline="0" noProof="0">
              <a:ln>
                <a:noFill/>
              </a:ln>
              <a:gradFill>
                <a:gsLst>
                  <a:gs pos="1250">
                    <a:srgbClr val="0078D7"/>
                  </a:gs>
                  <a:gs pos="99000">
                    <a:srgbClr val="0078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294886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Integration</a:t>
            </a:r>
          </a:p>
        </p:txBody>
      </p:sp>
      <p:sp>
        <p:nvSpPr>
          <p:cNvPr id="3" name="Text Placeholder 2"/>
          <p:cNvSpPr>
            <a:spLocks noGrp="1"/>
          </p:cNvSpPr>
          <p:nvPr>
            <p:ph type="body" sz="quarter" idx="10"/>
          </p:nvPr>
        </p:nvSpPr>
        <p:spPr>
          <a:xfrm>
            <a:off x="269239" y="1189177"/>
            <a:ext cx="11653523" cy="727700"/>
          </a:xfrm>
        </p:spPr>
        <p:txBody>
          <a:bodyPr/>
          <a:lstStyle/>
          <a:p>
            <a:r>
              <a:rPr lang="en-US"/>
              <a:t>Example: Invoice Processing</a:t>
            </a:r>
          </a:p>
        </p:txBody>
      </p:sp>
      <p:sp>
        <p:nvSpPr>
          <p:cNvPr id="4" name="Rounded Rectangle 3"/>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702527" y="2378882"/>
            <a:ext cx="10419047" cy="3982883"/>
            <a:chOff x="108945" y="1436471"/>
            <a:chExt cx="11996707" cy="4847430"/>
          </a:xfrm>
        </p:grpSpPr>
        <p:sp>
          <p:nvSpPr>
            <p:cNvPr id="13" name="TextBox 12"/>
            <p:cNvSpPr txBox="1"/>
            <p:nvPr/>
          </p:nvSpPr>
          <p:spPr>
            <a:xfrm>
              <a:off x="9783934" y="1858014"/>
              <a:ext cx="2321718" cy="6278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Store record</a:t>
              </a:r>
            </a:p>
          </p:txBody>
        </p:sp>
        <p:grpSp>
          <p:nvGrpSpPr>
            <p:cNvPr id="14" name="Group 13"/>
            <p:cNvGrpSpPr/>
            <p:nvPr/>
          </p:nvGrpSpPr>
          <p:grpSpPr>
            <a:xfrm>
              <a:off x="108945" y="1436471"/>
              <a:ext cx="11537748" cy="4847430"/>
              <a:chOff x="108945" y="1436471"/>
              <a:chExt cx="11537748" cy="4847430"/>
            </a:xfrm>
          </p:grpSpPr>
          <p:cxnSp>
            <p:nvCxnSpPr>
              <p:cNvPr id="15" name="Straight Arrow Connector 14"/>
              <p:cNvCxnSpPr>
                <a:stCxn id="18" idx="6"/>
                <a:endCxn id="21"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1" idx="6"/>
                <a:endCxn id="25"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6"/>
                <a:endCxn id="27"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p:cNvSpPr txBox="1"/>
              <p:nvPr/>
            </p:nvSpPr>
            <p:spPr>
              <a:xfrm>
                <a:off x="2377845" y="1436471"/>
                <a:ext cx="2683073" cy="116870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Post new invoice</a:t>
                </a:r>
              </a:p>
            </p:txBody>
          </p:sp>
          <p:sp>
            <p:nvSpPr>
              <p:cNvPr id="20" name="Right Arrow 19"/>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2751883" y="4333646"/>
                <a:ext cx="2705942"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Fetch Invoice</a:t>
                </a:r>
              </a:p>
            </p:txBody>
          </p:sp>
          <p:sp>
            <p:nvSpPr>
              <p:cNvPr id="24" name="TextBox 23"/>
              <p:cNvSpPr txBox="1"/>
              <p:nvPr/>
            </p:nvSpPr>
            <p:spPr>
              <a:xfrm>
                <a:off x="4935141" y="1718900"/>
                <a:ext cx="2321718"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Grab raw file</a:t>
                </a:r>
              </a:p>
            </p:txBody>
          </p:sp>
          <p:sp>
            <p:nvSpPr>
              <p:cNvPr id="25" name="Oval 24"/>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7081311" y="1517382"/>
                <a:ext cx="2321718" cy="960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Convert to JSON</a:t>
                </a:r>
              </a:p>
            </p:txBody>
          </p:sp>
          <p:sp>
            <p:nvSpPr>
              <p:cNvPr id="27" name="Oval 26"/>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108945" y="2932469"/>
                <a:ext cx="2321718"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BCF2"/>
                    </a:solidFill>
                  </a:rPr>
                  <a:t>API layer</a:t>
                </a:r>
              </a:p>
            </p:txBody>
          </p:sp>
          <p:sp>
            <p:nvSpPr>
              <p:cNvPr id="30" name="Equal 29"/>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Arrow 30"/>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Can 31"/>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p:cNvCxnSpPr>
                <a:stCxn id="28" idx="7"/>
                <a:endCxn id="18"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8" idx="5"/>
                <a:endCxn id="22"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Plus 34"/>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Plus 35"/>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p:cNvCxnSpPr>
                <a:stCxn id="22" idx="6"/>
                <a:endCxn id="32"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7" idx="4"/>
                <a:endCxn id="32"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9" name="TextBox 38"/>
          <p:cNvSpPr txBox="1"/>
          <p:nvPr/>
        </p:nvSpPr>
        <p:spPr>
          <a:xfrm>
            <a:off x="695147" y="2039458"/>
            <a:ext cx="2241813" cy="788998"/>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78D7"/>
                </a:solidFill>
              </a:rPr>
              <a:t>API Management</a:t>
            </a:r>
          </a:p>
        </p:txBody>
      </p:sp>
      <p:pic>
        <p:nvPicPr>
          <p:cNvPr id="40" name="Picture 2" descr="https://az213233.vo.msecnd.net/Content/6.0.00298.4.160413-1548/ApiManagement/Images/ApiManagemen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43" name="TextBox 42"/>
          <p:cNvSpPr txBox="1"/>
          <p:nvPr/>
        </p:nvSpPr>
        <p:spPr>
          <a:xfrm>
            <a:off x="2876047" y="1916877"/>
            <a:ext cx="3467060"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78D7"/>
                </a:solidFill>
              </a:rPr>
              <a:t>Logic App</a:t>
            </a:r>
          </a:p>
        </p:txBody>
      </p:sp>
      <p:pic>
        <p:nvPicPr>
          <p:cNvPr id="44" name="Picture 43"/>
          <p:cNvPicPr>
            <a:picLocks noChangeAspect="1"/>
          </p:cNvPicPr>
          <p:nvPr/>
        </p:nvPicPr>
        <p:blipFill>
          <a:blip r:embed="rId5"/>
          <a:stretch>
            <a:fillRect/>
          </a:stretch>
        </p:blipFill>
        <p:spPr>
          <a:xfrm>
            <a:off x="3553397" y="3508098"/>
            <a:ext cx="502378" cy="474751"/>
          </a:xfrm>
          <a:prstGeom prst="rect">
            <a:avLst/>
          </a:prstGeom>
        </p:spPr>
      </p:pic>
      <p:pic>
        <p:nvPicPr>
          <p:cNvPr id="45" name="Picture 44"/>
          <p:cNvPicPr>
            <a:picLocks noChangeAspect="1"/>
          </p:cNvPicPr>
          <p:nvPr/>
        </p:nvPicPr>
        <p:blipFill>
          <a:blip r:embed="rId5"/>
          <a:stretch>
            <a:fillRect/>
          </a:stretch>
        </p:blipFill>
        <p:spPr>
          <a:xfrm>
            <a:off x="5648549" y="3508098"/>
            <a:ext cx="502378" cy="474751"/>
          </a:xfrm>
          <a:prstGeom prst="rect">
            <a:avLst/>
          </a:prstGeom>
        </p:spPr>
      </p:pic>
      <p:pic>
        <p:nvPicPr>
          <p:cNvPr id="46" name="Picture 45"/>
          <p:cNvPicPr>
            <a:picLocks noChangeAspect="1"/>
          </p:cNvPicPr>
          <p:nvPr/>
        </p:nvPicPr>
        <p:blipFill>
          <a:blip r:embed="rId5"/>
          <a:stretch>
            <a:fillRect/>
          </a:stretch>
        </p:blipFill>
        <p:spPr>
          <a:xfrm>
            <a:off x="9949830" y="3508098"/>
            <a:ext cx="502378" cy="474751"/>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1" name="TextBox 40"/>
          <p:cNvSpPr txBox="1"/>
          <p:nvPr/>
        </p:nvSpPr>
        <p:spPr>
          <a:xfrm>
            <a:off x="6661749" y="1953758"/>
            <a:ext cx="2241813" cy="51588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a:solidFill>
                  <a:srgbClr val="0078D7"/>
                </a:solidFill>
              </a:rPr>
              <a:t>Function</a:t>
            </a:r>
          </a:p>
        </p:txBody>
      </p:sp>
    </p:spTree>
    <p:extLst>
      <p:ext uri="{BB962C8B-B14F-4D97-AF65-F5344CB8AC3E}">
        <p14:creationId xmlns:p14="http://schemas.microsoft.com/office/powerpoint/2010/main" val="414727894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245835" y="337"/>
            <a:ext cx="12602556" cy="6934130"/>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16814">
                      <a:srgbClr val="FFFFFF"/>
                    </a:gs>
                    <a:gs pos="46000">
                      <a:srgbClr val="FFFFFF"/>
                    </a:gs>
                  </a:gsLst>
                  <a:lin ang="5400000" scaled="0"/>
                </a:gradFill>
                <a:effectLst/>
                <a:uLnTx/>
                <a:uFillTx/>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rgbClr val="FFFF00"/>
                  </a:solidFill>
                  <a:effectLst/>
                  <a:uLnTx/>
                  <a:uFillTx/>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Web</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Notification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solidFill>
                    <a:schemeClr val="bg1"/>
                  </a:solidFill>
                  <a:effectLst/>
                  <a:uLnTx/>
                  <a:uFillTx/>
                  <a:ea typeface="Segoe UI" pitchFamily="34" charset="0"/>
                  <a:cs typeface="Segoe UI" pitchFamily="34" charset="0"/>
                </a:rPr>
                <a:t>Hybrid</a:t>
              </a:r>
            </a:p>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274" b="1" i="0" u="none" strike="noStrike" kern="0" cap="none" spc="0" normalizeH="0" baseline="0" noProof="0">
                  <a:ln>
                    <a:noFill/>
                  </a:ln>
                  <a:solidFill>
                    <a:schemeClr val="bg1"/>
                  </a:solidFill>
                  <a:effectLst/>
                  <a:uLnTx/>
                  <a:uFillTx/>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StorSimple</a:t>
              </a: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Site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Redis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Search</a:t>
                </a:r>
              </a:p>
              <a:p>
                <a:pPr marL="0" marR="0" lvl="0" indent="0" defTabSz="913950" eaLnBrk="0" fontAlgn="base" latinLnBrk="0" hangingPunct="0">
                  <a:lnSpc>
                    <a:spcPts val="800"/>
                  </a:lnSpc>
                  <a:spcBef>
                    <a:spcPct val="0"/>
                  </a:spcBef>
                  <a:spcAft>
                    <a:spcPct val="0"/>
                  </a:spcAft>
                  <a:buClrTx/>
                  <a:buSzTx/>
                  <a:buFontTx/>
                  <a:buNone/>
                  <a:tabLst/>
                  <a:defRPr/>
                </a:pP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Storage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Data</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97" name="TextBox 196"/>
            <p:cNvSpPr txBox="1"/>
            <p:nvPr/>
          </p:nvSpPr>
          <p:spPr>
            <a:xfrm>
              <a:off x="11062374" y="78008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17928" rIns="0" bIns="89642"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AD Privileged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Identity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35857"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App</a:t>
              </a:r>
            </a:p>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Operational</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Cloud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Application</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Domain Services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endPar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Machine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Event</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err="1">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IoT</a:t>
                </a: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372" b="1" i="0" u="none" strike="noStrike" kern="0" cap="none" spc="0" normalizeH="0" baseline="0" noProof="0">
                  <a:ln>
                    <a:noFill/>
                  </a:ln>
                  <a:solidFill>
                    <a:schemeClr val="bg1"/>
                  </a:solidFill>
                  <a:effectLst/>
                  <a:uLnTx/>
                  <a:uFillTx/>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Active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Multi-Factor</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Store/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Image Gallery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Azure AD</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Power BI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SQL Server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Mobile</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Container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421" rIns="0" bIns="0" rtlCol="0" anchor="t">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VM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marL="0" marR="0" lvl="0" indent="0" defTabSz="895923" eaLnBrk="1" fontAlgn="base"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BizTalk</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Logic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API </a:t>
              </a:r>
            </a:p>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marL="0" marR="0" lvl="0" indent="0" algn="ctr" defTabSz="895923" eaLnBrk="1" fontAlgn="base" latinLnBrk="0" hangingPunct="1">
                <a:lnSpc>
                  <a:spcPct val="90000"/>
                </a:lnSpc>
                <a:spcBef>
                  <a:spcPts val="0"/>
                </a:spcBef>
                <a:spcAft>
                  <a:spcPts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Content </a:t>
                </a:r>
                <a:br>
                  <a:rPr kumimoji="0" lang="en-US" sz="755" b="0" i="0" u="none" strike="noStrike" kern="0" cap="none" spc="0" normalizeH="0" baseline="0" noProof="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5" b="0" i="0" u="none" strike="noStrike" kern="0" cap="none" spc="0" normalizeH="0" baseline="0" noProof="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Delivery</a:t>
                </a:r>
              </a:p>
              <a:p>
                <a:pPr marL="0" marR="0" lvl="0" indent="0" defTabSz="913950" eaLnBrk="0" fontAlgn="base" latinLnBrk="0" hangingPunct="0">
                  <a:lnSpc>
                    <a:spcPts val="800"/>
                  </a:lnSpc>
                  <a:spcBef>
                    <a:spcPct val="0"/>
                  </a:spcBef>
                  <a:spcAft>
                    <a:spcPct val="0"/>
                  </a:spcAft>
                  <a:buClrTx/>
                  <a:buSzTx/>
                  <a:buFontTx/>
                  <a:buNone/>
                  <a:tabLst/>
                  <a:defRPr/>
                </a:pPr>
                <a:r>
                  <a:rPr kumimoji="0" lang="en-US" sz="755" b="0" i="0" u="none" strike="noStrike" kern="0" cap="none" spc="0" normalizeH="0" baseline="0" noProof="0">
                    <a:ln>
                      <a:noFill/>
                    </a:ln>
                    <a:solidFill>
                      <a:schemeClr val="bg1"/>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421" rIns="0" bIns="0" rtlCol="0">
              <a:noAutofit/>
            </a:bodyPr>
            <a:lstStyle/>
            <a:p>
              <a:pPr marL="0" marR="0" lvl="0" indent="0" defTabSz="913950" eaLnBrk="0" fontAlgn="base" latinLnBrk="0" hangingPunct="0">
                <a:lnSpc>
                  <a:spcPts val="800"/>
                </a:lnSpc>
                <a:spcBef>
                  <a:spcPct val="0"/>
                </a:spcBef>
                <a:spcAft>
                  <a:spcPct val="0"/>
                </a:spcAft>
                <a:buClrTx/>
                <a:buSzTx/>
                <a:buFontTx/>
                <a:buNone/>
                <a:tabLst/>
                <a:defRPr/>
              </a:pP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Media </a:t>
              </a:r>
              <a:b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br>
              <a:r>
                <a:rPr kumimoji="0" lang="en-US" sz="750" b="0" i="0" u="none" strike="noStrike" kern="0" cap="none" spc="0" normalizeH="0" baseline="0" noProof="0">
                  <a:ln>
                    <a:noFill/>
                  </a:ln>
                  <a:solidFill>
                    <a:prstClr val="white"/>
                  </a:solidFill>
                  <a:effectLst/>
                  <a:uLnTx/>
                  <a:uFillTx/>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613956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1558" y="290513"/>
            <a:ext cx="10747375" cy="898525"/>
          </a:xfrm>
        </p:spPr>
        <p:txBody>
          <a:bodyPr/>
          <a:lstStyle/>
          <a:p>
            <a:r>
              <a:rPr lang="en-US" sz="5400"/>
              <a:t>Azure Functions</a:t>
            </a:r>
          </a:p>
        </p:txBody>
      </p:sp>
      <p:pic>
        <p:nvPicPr>
          <p:cNvPr id="4" name="Picture 6"/>
          <p:cNvPicPr>
            <a:picLocks noChangeAspect="1"/>
          </p:cNvPicPr>
          <p:nvPr/>
        </p:nvPicPr>
        <p:blipFill>
          <a:blip r:embed="rId3"/>
          <a:stretch>
            <a:fillRect/>
          </a:stretch>
        </p:blipFill>
        <p:spPr>
          <a:xfrm>
            <a:off x="258347" y="438841"/>
            <a:ext cx="891304" cy="786549"/>
          </a:xfrm>
          <a:prstGeom prst="rect">
            <a:avLst/>
          </a:prstGeom>
        </p:spPr>
      </p:pic>
      <p:sp>
        <p:nvSpPr>
          <p:cNvPr id="52" name="TextBox 51"/>
          <p:cNvSpPr txBox="1"/>
          <p:nvPr/>
        </p:nvSpPr>
        <p:spPr>
          <a:xfrm>
            <a:off x="269241" y="1586595"/>
            <a:ext cx="3854627" cy="4804837"/>
          </a:xfrm>
          <a:prstGeom prst="rect">
            <a:avLst/>
          </a:prstGeom>
          <a:solidFill>
            <a:schemeClr val="accent1">
              <a:lumMod val="75000"/>
            </a:schemeClr>
          </a:solidFill>
        </p:spPr>
        <p:txBody>
          <a:bodyPr wrap="square" lIns="179285" tIns="143428" rIns="179285" bIns="143428" rtlCol="0">
            <a:noAutofit/>
          </a:bodyPr>
          <a:lstStyle/>
          <a:p>
            <a:pPr algn="ctr" defTabSz="895810">
              <a:lnSpc>
                <a:spcPct val="90000"/>
              </a:lnSpc>
              <a:tabLst>
                <a:tab pos="878164" algn="l"/>
              </a:tabLst>
              <a:defRPr/>
            </a:pPr>
            <a:r>
              <a:rPr lang="en-US" sz="2400" kern="0" err="1">
                <a:gradFill>
                  <a:gsLst>
                    <a:gs pos="0">
                      <a:srgbClr val="FFFFFF"/>
                    </a:gs>
                    <a:gs pos="100000">
                      <a:srgbClr val="FFFFFF"/>
                    </a:gs>
                  </a:gsLst>
                  <a:lin ang="5400000" scaled="1"/>
                </a:gradFill>
                <a:latin typeface="Segoe UI Semilight" charset="0"/>
                <a:ea typeface="Segoe UI Semilight" charset="0"/>
                <a:cs typeface="Segoe UI Semilight" charset="0"/>
              </a:rPr>
              <a:t>Serverless</a:t>
            </a:r>
            <a:endParaRPr lang="en-US" sz="2400" kern="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sp>
        <p:nvSpPr>
          <p:cNvPr id="53" name="TextBox 52"/>
          <p:cNvSpPr txBox="1"/>
          <p:nvPr/>
        </p:nvSpPr>
        <p:spPr>
          <a:xfrm>
            <a:off x="4168687" y="1586596"/>
            <a:ext cx="3854627" cy="4804837"/>
          </a:xfrm>
          <a:prstGeom prst="rect">
            <a:avLst/>
          </a:prstGeom>
          <a:solidFill>
            <a:schemeClr val="accent1"/>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Accelerate development</a:t>
            </a:r>
          </a:p>
        </p:txBody>
      </p:sp>
      <p:sp>
        <p:nvSpPr>
          <p:cNvPr id="54" name="TextBox 53"/>
          <p:cNvSpPr txBox="1"/>
          <p:nvPr/>
        </p:nvSpPr>
        <p:spPr>
          <a:xfrm>
            <a:off x="8068135" y="1586597"/>
            <a:ext cx="3854627" cy="4804837"/>
          </a:xfrm>
          <a:prstGeom prst="rect">
            <a:avLst/>
          </a:prstGeom>
          <a:solidFill>
            <a:schemeClr val="accent1">
              <a:lumMod val="75000"/>
            </a:schemeClr>
          </a:solidFill>
        </p:spPr>
        <p:txBody>
          <a:bodyPr wrap="square" lIns="179285" tIns="143428" rIns="179285" bIns="143428" rtlCol="0">
            <a:noAutofit/>
          </a:bodyPr>
          <a:lstStyle/>
          <a:p>
            <a:pPr algn="ctr" defTabSz="895810">
              <a:lnSpc>
                <a:spcPct val="90000"/>
              </a:lnSpc>
              <a:tabLst>
                <a:tab pos="878164" algn="l"/>
              </a:tabLst>
              <a:defRPr/>
            </a:pPr>
            <a:r>
              <a:rPr lang="en-US" sz="2400" kern="0">
                <a:gradFill>
                  <a:gsLst>
                    <a:gs pos="0">
                      <a:srgbClr val="FFFFFF"/>
                    </a:gs>
                    <a:gs pos="100000">
                      <a:srgbClr val="FFFFFF"/>
                    </a:gs>
                  </a:gsLst>
                  <a:lin ang="5400000" scaled="1"/>
                </a:gradFill>
                <a:latin typeface="Segoe UI Semilight" charset="0"/>
                <a:ea typeface="Segoe UI Semilight" charset="0"/>
                <a:cs typeface="Segoe UI Semilight" charset="0"/>
              </a:rPr>
              <a:t>Bind into services</a:t>
            </a:r>
          </a:p>
        </p:txBody>
      </p:sp>
      <p:sp useBgFill="1">
        <p:nvSpPr>
          <p:cNvPr id="58" name="Rectangle 57"/>
          <p:cNvSpPr/>
          <p:nvPr/>
        </p:nvSpPr>
        <p:spPr bwMode="auto">
          <a:xfrm>
            <a:off x="1" y="6387514"/>
            <a:ext cx="12192000" cy="47000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grpSp>
        <p:nvGrpSpPr>
          <p:cNvPr id="23" name="Group 22"/>
          <p:cNvGrpSpPr/>
          <p:nvPr/>
        </p:nvGrpSpPr>
        <p:grpSpPr>
          <a:xfrm>
            <a:off x="8228346" y="5001713"/>
            <a:ext cx="3374883" cy="948379"/>
            <a:chOff x="8393341" y="2300121"/>
            <a:chExt cx="3442556"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5128" y="2981285"/>
              <a:ext cx="474810"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a:t>Box</a:t>
              </a:r>
            </a:p>
          </p:txBody>
        </p:sp>
        <p:sp>
          <p:nvSpPr>
            <p:cNvPr id="77" name="TextBox 76"/>
            <p:cNvSpPr txBox="1"/>
            <p:nvPr/>
          </p:nvSpPr>
          <p:spPr>
            <a:xfrm>
              <a:off x="8393341" y="2981285"/>
              <a:ext cx="928460"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a:t>OneDrive</a:t>
              </a:r>
            </a:p>
          </p:txBody>
        </p:sp>
        <p:sp>
          <p:nvSpPr>
            <p:cNvPr id="81" name="TextBox 80"/>
            <p:cNvSpPr txBox="1"/>
            <p:nvPr/>
          </p:nvSpPr>
          <p:spPr>
            <a:xfrm>
              <a:off x="11191169" y="2981285"/>
              <a:ext cx="644728" cy="286232"/>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err="1"/>
                <a:t>Twilio</a:t>
              </a:r>
              <a:endParaRPr lang="en-US" sz="1372"/>
            </a:p>
          </p:txBody>
        </p:sp>
      </p:grpSp>
      <p:sp>
        <p:nvSpPr>
          <p:cNvPr id="66" name="Freeform 12"/>
          <p:cNvSpPr>
            <a:spLocks noChangeAspect="1" noEditPoints="1"/>
          </p:cNvSpPr>
          <p:nvPr/>
        </p:nvSpPr>
        <p:spPr bwMode="auto">
          <a:xfrm>
            <a:off x="8456622" y="3716181"/>
            <a:ext cx="537855" cy="480243"/>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pic>
        <p:nvPicPr>
          <p:cNvPr id="8" name="Picture 7"/>
          <p:cNvPicPr>
            <a:picLocks noChangeAspect="1"/>
          </p:cNvPicPr>
          <p:nvPr/>
        </p:nvPicPr>
        <p:blipFill>
          <a:blip r:embed="rId6"/>
          <a:stretch>
            <a:fillRect/>
          </a:stretch>
        </p:blipFill>
        <p:spPr>
          <a:xfrm>
            <a:off x="9672546" y="3675580"/>
            <a:ext cx="627497" cy="561445"/>
          </a:xfrm>
          <a:prstGeom prst="rect">
            <a:avLst/>
          </a:prstGeom>
        </p:spPr>
      </p:pic>
      <p:sp>
        <p:nvSpPr>
          <p:cNvPr id="82" name="TextBox 81"/>
          <p:cNvSpPr txBox="1"/>
          <p:nvPr/>
        </p:nvSpPr>
        <p:spPr>
          <a:xfrm>
            <a:off x="8277757" y="4311410"/>
            <a:ext cx="861492" cy="28060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a:t>Dropbox</a:t>
            </a:r>
          </a:p>
        </p:txBody>
      </p:sp>
      <p:sp>
        <p:nvSpPr>
          <p:cNvPr id="83" name="TextBox 82"/>
          <p:cNvSpPr txBox="1"/>
          <p:nvPr/>
        </p:nvSpPr>
        <p:spPr>
          <a:xfrm>
            <a:off x="9550854" y="4311410"/>
            <a:ext cx="881922" cy="280606"/>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err="1"/>
              <a:t>Sendgrid</a:t>
            </a:r>
            <a:endParaRPr lang="en-US" sz="1372"/>
          </a:p>
        </p:txBody>
      </p:sp>
      <p:sp>
        <p:nvSpPr>
          <p:cNvPr id="84" name="TextBox 83"/>
          <p:cNvSpPr txBox="1"/>
          <p:nvPr/>
        </p:nvSpPr>
        <p:spPr>
          <a:xfrm>
            <a:off x="10873740" y="2924645"/>
            <a:ext cx="782160" cy="470621"/>
          </a:xfrm>
          <a:prstGeom prst="rect">
            <a:avLst/>
          </a:prstGeom>
          <a:noFill/>
        </p:spPr>
        <p:txBody>
          <a:bodyPr wrap="none" lIns="89642" tIns="44821" rIns="89642" bIns="44821"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defRPr/>
            </a:pPr>
            <a:r>
              <a:rPr lang="en-US" sz="1372"/>
              <a:t>Azure</a:t>
            </a:r>
            <a:br>
              <a:rPr lang="en-US" sz="1372"/>
            </a:br>
            <a:r>
              <a:rPr lang="en-US" sz="1372"/>
              <a:t>Storage</a:t>
            </a:r>
          </a:p>
        </p:txBody>
      </p:sp>
      <p:sp>
        <p:nvSpPr>
          <p:cNvPr id="91" name="Rectangle 90"/>
          <p:cNvSpPr>
            <a:spLocks noChangeArrowheads="1"/>
          </p:cNvSpPr>
          <p:nvPr/>
        </p:nvSpPr>
        <p:spPr bwMode="auto">
          <a:xfrm>
            <a:off x="8185907" y="2924645"/>
            <a:ext cx="1051466" cy="470621"/>
          </a:xfrm>
          <a:prstGeom prst="rect">
            <a:avLst/>
          </a:prstGeom>
          <a:noFill/>
          <a:extLst/>
        </p:spPr>
        <p:txBody>
          <a:bodyPr wrap="none" lIns="89642" tIns="44821" rIns="89642" bIns="44821" rtlCol="0" anchor="b">
            <a:spAutoFit/>
          </a:bodyPr>
          <a:lstStyle/>
          <a:p>
            <a:pPr algn="ctr" defTabSz="895665">
              <a:lnSpc>
                <a:spcPct val="90000"/>
              </a:lnSpc>
              <a:defRPr/>
            </a:pPr>
            <a:r>
              <a:rPr lang="en-US" sz="1372" kern="0">
                <a:gradFill>
                  <a:gsLst>
                    <a:gs pos="0">
                      <a:srgbClr val="FFFFFF"/>
                    </a:gs>
                    <a:gs pos="100000">
                      <a:srgbClr val="FFFFFF"/>
                    </a:gs>
                  </a:gsLst>
                  <a:lin ang="5400000" scaled="1"/>
                </a:gradFill>
              </a:rPr>
              <a:t>Azure </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Service Bus</a:t>
            </a:r>
          </a:p>
        </p:txBody>
      </p:sp>
      <p:sp>
        <p:nvSpPr>
          <p:cNvPr id="92" name="Rectangle 91"/>
          <p:cNvSpPr>
            <a:spLocks noChangeArrowheads="1"/>
          </p:cNvSpPr>
          <p:nvPr/>
        </p:nvSpPr>
        <p:spPr bwMode="auto">
          <a:xfrm>
            <a:off x="9506336" y="2924645"/>
            <a:ext cx="982536" cy="470621"/>
          </a:xfrm>
          <a:prstGeom prst="rect">
            <a:avLst/>
          </a:prstGeom>
          <a:noFill/>
          <a:extLst/>
        </p:spPr>
        <p:txBody>
          <a:bodyPr wrap="none" lIns="89642" tIns="44821" rIns="89642" bIns="44821" rtlCol="0" anchor="b">
            <a:spAutoFit/>
          </a:bodyPr>
          <a:lstStyle/>
          <a:p>
            <a:pPr algn="ctr" defTabSz="895665">
              <a:lnSpc>
                <a:spcPct val="90000"/>
              </a:lnSpc>
              <a:defRPr/>
            </a:pPr>
            <a:r>
              <a:rPr lang="en-US" sz="1372" kern="0">
                <a:gradFill>
                  <a:gsLst>
                    <a:gs pos="0">
                      <a:srgbClr val="FFFFFF"/>
                    </a:gs>
                    <a:gs pos="100000">
                      <a:srgbClr val="FFFFFF"/>
                    </a:gs>
                  </a:gsLst>
                  <a:lin ang="5400000" scaled="1"/>
                </a:gradFill>
              </a:rPr>
              <a:t>Azure</a:t>
            </a:r>
            <a:br>
              <a:rPr lang="en-US" sz="1372" kern="0">
                <a:gradFill>
                  <a:gsLst>
                    <a:gs pos="0">
                      <a:srgbClr val="FFFFFF"/>
                    </a:gs>
                    <a:gs pos="100000">
                      <a:srgbClr val="FFFFFF"/>
                    </a:gs>
                  </a:gsLst>
                  <a:lin ang="5400000" scaled="1"/>
                </a:gradFill>
              </a:rPr>
            </a:br>
            <a:r>
              <a:rPr lang="en-US" sz="1372" kern="0">
                <a:gradFill>
                  <a:gsLst>
                    <a:gs pos="0">
                      <a:srgbClr val="FFFFFF"/>
                    </a:gs>
                    <a:gs pos="100000">
                      <a:srgbClr val="FFFFFF"/>
                    </a:gs>
                  </a:gsLst>
                  <a:lin ang="5400000" scaled="1"/>
                </a:gradFill>
              </a:rPr>
              <a:t>Event Hub</a:t>
            </a:r>
          </a:p>
        </p:txBody>
      </p:sp>
      <p:pic>
        <p:nvPicPr>
          <p:cNvPr id="9" name="Picture 8"/>
          <p:cNvPicPr>
            <a:picLocks noChangeAspect="1"/>
          </p:cNvPicPr>
          <p:nvPr/>
        </p:nvPicPr>
        <p:blipFill>
          <a:blip r:embed="rId7"/>
          <a:stretch>
            <a:fillRect/>
          </a:stretch>
        </p:blipFill>
        <p:spPr>
          <a:xfrm>
            <a:off x="11039944" y="3581410"/>
            <a:ext cx="483527" cy="590977"/>
          </a:xfrm>
          <a:prstGeom prst="rect">
            <a:avLst/>
          </a:prstGeom>
        </p:spPr>
      </p:pic>
      <p:sp>
        <p:nvSpPr>
          <p:cNvPr id="95" name="Rectangle 94"/>
          <p:cNvSpPr>
            <a:spLocks noChangeArrowheads="1"/>
          </p:cNvSpPr>
          <p:nvPr/>
        </p:nvSpPr>
        <p:spPr bwMode="auto">
          <a:xfrm>
            <a:off x="10700226" y="4301097"/>
            <a:ext cx="1164789" cy="280605"/>
          </a:xfrm>
          <a:prstGeom prst="rect">
            <a:avLst/>
          </a:prstGeom>
          <a:noFill/>
          <a:extLst/>
        </p:spPr>
        <p:txBody>
          <a:bodyPr wrap="none" lIns="89642" tIns="44821" rIns="89642" bIns="44821" rtlCol="0" anchor="b">
            <a:spAutoFit/>
          </a:bodyPr>
          <a:lstStyle/>
          <a:p>
            <a:pPr algn="ctr" defTabSz="895665">
              <a:lnSpc>
                <a:spcPct val="90000"/>
              </a:lnSpc>
              <a:defRPr/>
            </a:pPr>
            <a:r>
              <a:rPr lang="en-US" sz="1372" kern="0" err="1">
                <a:gradFill>
                  <a:gsLst>
                    <a:gs pos="0">
                      <a:srgbClr val="FFFFFF"/>
                    </a:gs>
                    <a:gs pos="100000">
                      <a:srgbClr val="FFFFFF"/>
                    </a:gs>
                  </a:gsLst>
                  <a:lin ang="5400000" scaled="1"/>
                </a:gradFill>
              </a:rPr>
              <a:t>AzureDocDb</a:t>
            </a:r>
            <a:endParaRPr lang="en-US" sz="1372" kern="0">
              <a:gradFill>
                <a:gsLst>
                  <a:gs pos="0">
                    <a:srgbClr val="FFFFFF"/>
                  </a:gs>
                  <a:gs pos="100000">
                    <a:srgbClr val="FFFFFF"/>
                  </a:gs>
                </a:gsLst>
                <a:lin ang="5400000" scaled="1"/>
              </a:gradFill>
            </a:endParaRPr>
          </a:p>
        </p:txBody>
      </p:sp>
      <p:grpSp>
        <p:nvGrpSpPr>
          <p:cNvPr id="21" name="Group 20"/>
          <p:cNvGrpSpPr/>
          <p:nvPr/>
        </p:nvGrpSpPr>
        <p:grpSpPr>
          <a:xfrm>
            <a:off x="4491194" y="2496730"/>
            <a:ext cx="1295614" cy="3546843"/>
            <a:chOff x="4581251" y="2546297"/>
            <a:chExt cx="1321594" cy="3617965"/>
          </a:xfrm>
        </p:grpSpPr>
        <p:sp>
          <p:nvSpPr>
            <p:cNvPr id="106" name="TextBox 105"/>
            <p:cNvSpPr txBox="1"/>
            <p:nvPr/>
          </p:nvSpPr>
          <p:spPr>
            <a:xfrm>
              <a:off x="4645974" y="5517931"/>
              <a:ext cx="1177245" cy="646331"/>
            </a:xfrm>
            <a:prstGeom prst="rect">
              <a:avLst/>
            </a:prstGeom>
            <a:noFill/>
          </p:spPr>
          <p:txBody>
            <a:bodyPr wrap="none" lIns="89642" tIns="44821" rIns="89642" bIns="44821" rtlCol="0">
              <a:spAutoFit/>
            </a:bodyPr>
            <a:lstStyle/>
            <a:p>
              <a:pPr algn="ctr" defTabSz="896386">
                <a:lnSpc>
                  <a:spcPct val="90000"/>
                </a:lnSpc>
                <a:defRPr/>
              </a:pPr>
              <a:r>
                <a:rPr lang="en-US" sz="1961"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Develop </a:t>
              </a:r>
              <a:br>
                <a:rPr lang="en-US" sz="1961"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961" ker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63642" y="3659478"/>
            <a:ext cx="1604933" cy="2384095"/>
            <a:chOff x="6389240" y="3732361"/>
            <a:chExt cx="1637115" cy="2431901"/>
          </a:xfrm>
        </p:grpSpPr>
        <p:sp>
          <p:nvSpPr>
            <p:cNvPr id="107" name="TextBox 106"/>
            <p:cNvSpPr txBox="1"/>
            <p:nvPr/>
          </p:nvSpPr>
          <p:spPr>
            <a:xfrm>
              <a:off x="6389240" y="5517931"/>
              <a:ext cx="1637115" cy="646331"/>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961" kern="0"/>
                <a:t>Local</a:t>
              </a:r>
              <a:br>
                <a:rPr lang="en-US" sz="1961" kern="0"/>
              </a:br>
              <a:r>
                <a:rPr lang="en-US" sz="1961" kern="0"/>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42" tIns="89642" rIns="89642" bIns="44821" numCol="1" anchor="t" anchorCtr="0" compatLnSpc="1">
              <a:prstTxWarp prst="textNoShape">
                <a:avLst/>
              </a:prstTxWarp>
            </a:bodyPr>
            <a:lstStyle/>
            <a:p>
              <a:pPr algn="ctr" defTabSz="896386">
                <a:defRPr/>
              </a:pPr>
              <a:r>
                <a:rPr lang="en-US" sz="2353" b="1" kern="0">
                  <a:gradFill>
                    <a:gsLst>
                      <a:gs pos="0">
                        <a:srgbClr val="FFFFFF"/>
                      </a:gs>
                      <a:gs pos="100000">
                        <a:srgbClr val="FFFFFF"/>
                      </a:gs>
                    </a:gsLst>
                    <a:lin ang="5400000" scaled="0"/>
                  </a:gradFill>
                </a:rPr>
                <a:t>&lt;/&gt;</a:t>
              </a:r>
            </a:p>
          </p:txBody>
        </p:sp>
      </p:grpSp>
      <p:grpSp>
        <p:nvGrpSpPr>
          <p:cNvPr id="26" name="Group 25"/>
          <p:cNvGrpSpPr/>
          <p:nvPr/>
        </p:nvGrpSpPr>
        <p:grpSpPr>
          <a:xfrm>
            <a:off x="464670" y="2400794"/>
            <a:ext cx="1557254" cy="3642778"/>
            <a:chOff x="473987" y="2448438"/>
            <a:chExt cx="1588480" cy="3715823"/>
          </a:xfrm>
        </p:grpSpPr>
        <p:sp>
          <p:nvSpPr>
            <p:cNvPr id="112" name="TextBox 111"/>
            <p:cNvSpPr txBox="1"/>
            <p:nvPr/>
          </p:nvSpPr>
          <p:spPr>
            <a:xfrm>
              <a:off x="473987" y="5517930"/>
              <a:ext cx="1571520" cy="646331"/>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961" kern="0"/>
                <a:t>Event-driven</a:t>
              </a:r>
              <a:br>
                <a:rPr lang="en-US" sz="1961" kern="0"/>
              </a:br>
              <a:r>
                <a:rPr lang="en-US" sz="1961" kern="0"/>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5967" y="3312501"/>
            <a:ext cx="1216848" cy="2731061"/>
            <a:chOff x="2597019" y="3378426"/>
            <a:chExt cx="1241248" cy="2785825"/>
          </a:xfrm>
        </p:grpSpPr>
        <p:sp>
          <p:nvSpPr>
            <p:cNvPr id="113" name="TextBox 112"/>
            <p:cNvSpPr txBox="1"/>
            <p:nvPr/>
          </p:nvSpPr>
          <p:spPr>
            <a:xfrm>
              <a:off x="2620190" y="5517931"/>
              <a:ext cx="1218077" cy="646320"/>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961" kern="0"/>
                <a:t>Reduced </a:t>
              </a:r>
              <a:br>
                <a:rPr lang="en-US" sz="1961" kern="0"/>
              </a:br>
              <a:r>
                <a:rPr lang="en-US" sz="1961" kern="0"/>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grpSp>
      <p:pic>
        <p:nvPicPr>
          <p:cNvPr id="11" name="Picture 10"/>
          <p:cNvPicPr>
            <a:picLocks noChangeAspect="1"/>
          </p:cNvPicPr>
          <p:nvPr/>
        </p:nvPicPr>
        <p:blipFill>
          <a:blip r:embed="rId12"/>
          <a:stretch>
            <a:fillRect/>
          </a:stretch>
        </p:blipFill>
        <p:spPr>
          <a:xfrm>
            <a:off x="10923508" y="2277141"/>
            <a:ext cx="607102" cy="520151"/>
          </a:xfrm>
          <a:prstGeom prst="rect">
            <a:avLst/>
          </a:prstGeom>
        </p:spPr>
      </p:pic>
      <p:grpSp>
        <p:nvGrpSpPr>
          <p:cNvPr id="36" name="Group 35"/>
          <p:cNvGrpSpPr/>
          <p:nvPr/>
        </p:nvGrpSpPr>
        <p:grpSpPr>
          <a:xfrm>
            <a:off x="9721840" y="2282140"/>
            <a:ext cx="489484" cy="510151"/>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7" name="Group 36"/>
          <p:cNvGrpSpPr/>
          <p:nvPr/>
        </p:nvGrpSpPr>
        <p:grpSpPr>
          <a:xfrm>
            <a:off x="8446935" y="2284038"/>
            <a:ext cx="486579" cy="508253"/>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7812318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Azure Functions architecture</a:t>
            </a:r>
          </a:p>
        </p:txBody>
      </p:sp>
      <p:sp>
        <p:nvSpPr>
          <p:cNvPr id="4" name="Text Placeholder 3"/>
          <p:cNvSpPr>
            <a:spLocks noGrp="1"/>
          </p:cNvSpPr>
          <p:nvPr>
            <p:ph type="body" sz="quarter" idx="10"/>
          </p:nvPr>
        </p:nvSpPr>
        <p:spPr>
          <a:xfrm>
            <a:off x="269239" y="1189177"/>
            <a:ext cx="11653523" cy="2356799"/>
          </a:xfrm>
        </p:spPr>
        <p:txBody>
          <a:bodyPr/>
          <a:lstStyle/>
          <a:p>
            <a:r>
              <a:rPr lang="en-US"/>
              <a:t>Azure Functions is built around the WebJobs SDK runtime. The WebJobs SDK makes it easy to react to events and work with data in a consistent abstracted fashion.</a:t>
            </a:r>
          </a:p>
        </p:txBody>
      </p:sp>
      <p:grpSp>
        <p:nvGrpSpPr>
          <p:cNvPr id="16" name="Group 15"/>
          <p:cNvGrpSpPr/>
          <p:nvPr/>
        </p:nvGrpSpPr>
        <p:grpSpPr>
          <a:xfrm>
            <a:off x="704850" y="3545976"/>
            <a:ext cx="10782300" cy="2771775"/>
            <a:chOff x="753113" y="3545976"/>
            <a:chExt cx="10782300" cy="2771775"/>
          </a:xfrm>
        </p:grpSpPr>
        <p:sp>
          <p:nvSpPr>
            <p:cNvPr id="6" name="Rectangle 5"/>
            <p:cNvSpPr/>
            <p:nvPr/>
          </p:nvSpPr>
          <p:spPr bwMode="auto">
            <a:xfrm>
              <a:off x="753113" y="3545976"/>
              <a:ext cx="1993900" cy="27305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App Service Dynamic Runtime</a:t>
              </a:r>
            </a:p>
          </p:txBody>
        </p:sp>
        <p:sp>
          <p:nvSpPr>
            <p:cNvPr id="7" name="Rectangle 6"/>
            <p:cNvSpPr/>
            <p:nvPr/>
          </p:nvSpPr>
          <p:spPr bwMode="auto">
            <a:xfrm>
              <a:off x="2950213" y="3545976"/>
              <a:ext cx="1993900" cy="1267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WebJobs Core SDK</a:t>
              </a:r>
            </a:p>
          </p:txBody>
        </p:sp>
        <p:sp>
          <p:nvSpPr>
            <p:cNvPr id="8" name="Rectangle 7"/>
            <p:cNvSpPr/>
            <p:nvPr/>
          </p:nvSpPr>
          <p:spPr bwMode="auto">
            <a:xfrm>
              <a:off x="2950213" y="4927600"/>
              <a:ext cx="1993900" cy="13488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WebJobs Extensions</a:t>
              </a:r>
            </a:p>
          </p:txBody>
        </p:sp>
        <p:sp>
          <p:nvSpPr>
            <p:cNvPr id="9" name="Rectangle 8"/>
            <p:cNvSpPr/>
            <p:nvPr/>
          </p:nvSpPr>
          <p:spPr bwMode="auto">
            <a:xfrm>
              <a:off x="5147313" y="3562350"/>
              <a:ext cx="1993900" cy="2730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WebJobs Script Runtime</a:t>
              </a:r>
            </a:p>
          </p:txBody>
        </p:sp>
        <p:sp>
          <p:nvSpPr>
            <p:cNvPr id="10" name="Rectangle 9"/>
            <p:cNvSpPr/>
            <p:nvPr/>
          </p:nvSpPr>
          <p:spPr bwMode="auto">
            <a:xfrm>
              <a:off x="7344413" y="3562350"/>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Triggers</a:t>
              </a:r>
            </a:p>
          </p:txBody>
        </p:sp>
        <p:sp>
          <p:nvSpPr>
            <p:cNvPr id="11" name="Rectangle 10"/>
            <p:cNvSpPr/>
            <p:nvPr/>
          </p:nvSpPr>
          <p:spPr bwMode="auto">
            <a:xfrm>
              <a:off x="7344413" y="4527051"/>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Inputs/ Outputs</a:t>
              </a:r>
            </a:p>
          </p:txBody>
        </p:sp>
        <p:sp>
          <p:nvSpPr>
            <p:cNvPr id="12" name="Rectangle 11"/>
            <p:cNvSpPr/>
            <p:nvPr/>
          </p:nvSpPr>
          <p:spPr bwMode="auto">
            <a:xfrm>
              <a:off x="7344413" y="5473201"/>
              <a:ext cx="1993900" cy="844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Language Abstraction</a:t>
              </a:r>
            </a:p>
          </p:txBody>
        </p:sp>
        <p:sp>
          <p:nvSpPr>
            <p:cNvPr id="13" name="Rectangle 12"/>
            <p:cNvSpPr/>
            <p:nvPr/>
          </p:nvSpPr>
          <p:spPr bwMode="auto">
            <a:xfrm>
              <a:off x="9541513" y="3545976"/>
              <a:ext cx="1993900" cy="126732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Code</a:t>
              </a:r>
            </a:p>
          </p:txBody>
        </p:sp>
        <p:sp>
          <p:nvSpPr>
            <p:cNvPr id="15" name="Rectangle 14"/>
            <p:cNvSpPr/>
            <p:nvPr/>
          </p:nvSpPr>
          <p:spPr bwMode="auto">
            <a:xfrm>
              <a:off x="9541513" y="4927600"/>
              <a:ext cx="1993900" cy="139015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Config</a:t>
              </a: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734320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p:cNvSpPr>
            <a:spLocks noGrp="1"/>
          </p:cNvSpPr>
          <p:nvPr>
            <p:ph type="title" idx="4294967295"/>
          </p:nvPr>
        </p:nvSpPr>
        <p:spPr>
          <a:xfrm>
            <a:off x="257530" y="319105"/>
            <a:ext cx="11655425" cy="900113"/>
          </a:xfrm>
        </p:spPr>
        <p:txBody>
          <a:bodyPr/>
          <a:lstStyle/>
          <a:p>
            <a:r>
              <a:rPr lang="en-US"/>
              <a:t>Microservice tools and approaches</a:t>
            </a:r>
          </a:p>
        </p:txBody>
      </p:sp>
      <p:grpSp>
        <p:nvGrpSpPr>
          <p:cNvPr id="2" name="Group 1"/>
          <p:cNvGrpSpPr/>
          <p:nvPr/>
        </p:nvGrpSpPr>
        <p:grpSpPr>
          <a:xfrm>
            <a:off x="449879" y="1396995"/>
            <a:ext cx="11256121" cy="5032853"/>
            <a:chOff x="288862" y="1321220"/>
            <a:chExt cx="11633900" cy="5201766"/>
          </a:xfrm>
        </p:grpSpPr>
        <p:sp>
          <p:nvSpPr>
            <p:cNvPr id="97" name="TextBox 96"/>
            <p:cNvSpPr txBox="1"/>
            <p:nvPr/>
          </p:nvSpPr>
          <p:spPr>
            <a:xfrm>
              <a:off x="288862" y="1321220"/>
              <a:ext cx="3802269" cy="5201766"/>
            </a:xfrm>
            <a:prstGeom prst="rect">
              <a:avLst/>
            </a:prstGeom>
            <a:solidFill>
              <a:schemeClr val="accent5"/>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err="1">
                  <a:gradFill>
                    <a:gsLst>
                      <a:gs pos="59062">
                        <a:srgbClr val="FFFFFF"/>
                      </a:gs>
                      <a:gs pos="53000">
                        <a:srgbClr val="FFFFFF"/>
                      </a:gs>
                    </a:gsLst>
                    <a:lin ang="5400000" scaled="0"/>
                  </a:gradFill>
                  <a:latin typeface="Segoe UI Light"/>
                  <a:cs typeface="Segoe UI" panose="020B0502040204020203" pitchFamily="34" charset="0"/>
                </a:rPr>
                <a:t>Microservices</a:t>
              </a:r>
              <a:r>
                <a:rPr lang="en-US" sz="2745" kern="0">
                  <a:gradFill>
                    <a:gsLst>
                      <a:gs pos="59062">
                        <a:srgbClr val="FFFFFF"/>
                      </a:gs>
                      <a:gs pos="53000">
                        <a:srgbClr val="FFFFFF"/>
                      </a:gs>
                    </a:gsLst>
                    <a:lin ang="5400000" scaled="0"/>
                  </a:gradFill>
                  <a:latin typeface="Segoe UI Light"/>
                  <a:cs typeface="Segoe UI" panose="020B0502040204020203" pitchFamily="34" charset="0"/>
                </a:rPr>
                <a:t> </a:t>
              </a:r>
              <a:br>
                <a:rPr lang="en-US" sz="2745" kern="0">
                  <a:gradFill>
                    <a:gsLst>
                      <a:gs pos="59062">
                        <a:srgbClr val="FFFFFF"/>
                      </a:gs>
                      <a:gs pos="53000">
                        <a:srgbClr val="FFFFFF"/>
                      </a:gs>
                    </a:gsLst>
                    <a:lin ang="5400000" scaled="0"/>
                  </a:gradFill>
                  <a:latin typeface="Segoe UI Light"/>
                  <a:cs typeface="Segoe UI" panose="020B0502040204020203" pitchFamily="34" charset="0"/>
                </a:rPr>
              </a:br>
              <a:r>
                <a:rPr lang="en-US" sz="2745" kern="0">
                  <a:gradFill>
                    <a:gsLst>
                      <a:gs pos="59062">
                        <a:srgbClr val="FFFFFF"/>
                      </a:gs>
                      <a:gs pos="53000">
                        <a:srgbClr val="FFFFFF"/>
                      </a:gs>
                    </a:gsLst>
                    <a:lin ang="5400000" scaled="0"/>
                  </a:gradFill>
                  <a:latin typeface="Segoe UI Light"/>
                  <a:cs typeface="Segoe UI" panose="020B0502040204020203" pitchFamily="34" charset="0"/>
                </a:rPr>
                <a:t>in the wild</a:t>
              </a:r>
            </a:p>
          </p:txBody>
        </p:sp>
        <p:sp>
          <p:nvSpPr>
            <p:cNvPr id="98" name="TextBox 97"/>
            <p:cNvSpPr txBox="1"/>
            <p:nvPr/>
          </p:nvSpPr>
          <p:spPr>
            <a:xfrm>
              <a:off x="4209293" y="1321220"/>
              <a:ext cx="3796114" cy="5201766"/>
            </a:xfrm>
            <a:prstGeom prst="rect">
              <a:avLst/>
            </a:prstGeom>
            <a:solidFill>
              <a:schemeClr val="accent5"/>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a:gradFill>
                    <a:gsLst>
                      <a:gs pos="59062">
                        <a:srgbClr val="FFFFFF"/>
                      </a:gs>
                      <a:gs pos="53000">
                        <a:srgbClr val="FFFFFF"/>
                      </a:gs>
                    </a:gsLst>
                    <a:lin ang="5400000" scaled="0"/>
                  </a:gradFill>
                  <a:latin typeface="Segoe UI Light"/>
                  <a:cs typeface="Segoe UI" panose="020B0502040204020203" pitchFamily="34" charset="0"/>
                </a:rPr>
                <a:t>Azure Functions</a:t>
              </a:r>
              <a:br>
                <a:rPr lang="en-US" sz="2745" kern="0">
                  <a:gradFill>
                    <a:gsLst>
                      <a:gs pos="59062">
                        <a:srgbClr val="FFFFFF"/>
                      </a:gs>
                      <a:gs pos="53000">
                        <a:srgbClr val="FFFFFF"/>
                      </a:gs>
                    </a:gsLst>
                    <a:lin ang="5400000" scaled="0"/>
                  </a:gradFill>
                  <a:latin typeface="Segoe UI Light"/>
                  <a:cs typeface="Segoe UI" panose="020B0502040204020203" pitchFamily="34" charset="0"/>
                </a:rPr>
              </a:br>
              <a:endParaRPr lang="en-US" sz="2745" kern="0">
                <a:gradFill>
                  <a:gsLst>
                    <a:gs pos="59062">
                      <a:srgbClr val="FFFFFF"/>
                    </a:gs>
                    <a:gs pos="53000">
                      <a:srgbClr val="FFFFFF"/>
                    </a:gs>
                  </a:gsLst>
                  <a:lin ang="5400000" scaled="0"/>
                </a:gradFill>
                <a:latin typeface="Segoe UI Light"/>
                <a:cs typeface="Segoe UI" panose="020B0502040204020203" pitchFamily="34" charset="0"/>
              </a:endParaRPr>
            </a:p>
          </p:txBody>
        </p:sp>
        <p:sp>
          <p:nvSpPr>
            <p:cNvPr id="99" name="TextBox 98"/>
            <p:cNvSpPr txBox="1"/>
            <p:nvPr/>
          </p:nvSpPr>
          <p:spPr>
            <a:xfrm>
              <a:off x="8126648" y="1321220"/>
              <a:ext cx="3796114" cy="5201766"/>
            </a:xfrm>
            <a:prstGeom prst="rect">
              <a:avLst/>
            </a:prstGeom>
            <a:solidFill>
              <a:schemeClr val="accent1"/>
            </a:solidFill>
          </p:spPr>
          <p:txBody>
            <a:bodyPr wrap="square" lIns="179285" tIns="143428" rIns="179285" bIns="143428" rtlCol="0">
              <a:noAutofit/>
            </a:bodyPr>
            <a:lstStyle/>
            <a:p>
              <a:pPr defTabSz="913927" fontAlgn="base">
                <a:lnSpc>
                  <a:spcPct val="90000"/>
                </a:lnSpc>
                <a:spcBef>
                  <a:spcPct val="0"/>
                </a:spcBef>
                <a:spcAft>
                  <a:spcPct val="0"/>
                </a:spcAft>
                <a:defRPr/>
              </a:pPr>
              <a:r>
                <a:rPr lang="en-US" sz="2745" kern="0">
                  <a:gradFill>
                    <a:gsLst>
                      <a:gs pos="59062">
                        <a:srgbClr val="FFFFFF"/>
                      </a:gs>
                      <a:gs pos="53000">
                        <a:srgbClr val="FFFFFF"/>
                      </a:gs>
                    </a:gsLst>
                    <a:lin ang="5400000" scaled="0"/>
                  </a:gradFill>
                  <a:latin typeface="Segoe UI Light"/>
                  <a:cs typeface="Segoe UI" panose="020B0502040204020203" pitchFamily="34" charset="0"/>
                </a:rPr>
                <a:t>Azure Service Fabric</a:t>
              </a:r>
            </a:p>
          </p:txBody>
        </p:sp>
        <p:sp>
          <p:nvSpPr>
            <p:cNvPr id="9" name="Rectangle 8"/>
            <p:cNvSpPr/>
            <p:nvPr/>
          </p:nvSpPr>
          <p:spPr bwMode="auto">
            <a:xfrm>
              <a:off x="291940"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Implication: Build your own microservices platform</a:t>
              </a:r>
            </a:p>
            <a:p>
              <a:pPr defTabSz="913927" fontAlgn="base">
                <a:spcBef>
                  <a:spcPct val="0"/>
                </a:spcBef>
                <a:spcAft>
                  <a:spcPct val="0"/>
                </a:spcAft>
                <a:defRPr/>
              </a:pPr>
              <a:endParaRPr lang="en-US" sz="1961" kern="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Benefits: Customizable, pick best of breed solutions</a:t>
              </a:r>
            </a:p>
          </p:txBody>
        </p:sp>
        <p:sp>
          <p:nvSpPr>
            <p:cNvPr id="4" name="Rectangle 3"/>
            <p:cNvSpPr/>
            <p:nvPr/>
          </p:nvSpPr>
          <p:spPr bwMode="auto">
            <a:xfrm>
              <a:off x="4209293"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Implication: Serverless microservices </a:t>
              </a:r>
            </a:p>
            <a:p>
              <a:pPr defTabSz="913927" fontAlgn="base">
                <a:spcBef>
                  <a:spcPct val="0"/>
                </a:spcBef>
                <a:spcAft>
                  <a:spcPct val="0"/>
                </a:spcAft>
                <a:defRPr/>
              </a:pPr>
              <a:endParaRPr lang="en-US" sz="1961" kern="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Benefits: Quick ramp up, sub second metering, zero ops</a:t>
              </a:r>
            </a:p>
          </p:txBody>
        </p:sp>
        <p:sp>
          <p:nvSpPr>
            <p:cNvPr id="102" name="Rectangle 101"/>
            <p:cNvSpPr/>
            <p:nvPr/>
          </p:nvSpPr>
          <p:spPr bwMode="auto">
            <a:xfrm>
              <a:off x="359796"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16" name="Rectangle 15"/>
            <p:cNvSpPr/>
            <p:nvPr/>
          </p:nvSpPr>
          <p:spPr bwMode="auto">
            <a:xfrm>
              <a:off x="8126648" y="2255473"/>
              <a:ext cx="3796114" cy="177915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Implication: Prescriptive microservices platform</a:t>
              </a:r>
            </a:p>
            <a:p>
              <a:pPr defTabSz="913927" fontAlgn="base">
                <a:spcBef>
                  <a:spcPct val="0"/>
                </a:spcBef>
                <a:spcAft>
                  <a:spcPct val="0"/>
                </a:spcAft>
                <a:defRPr/>
              </a:pPr>
              <a:endParaRPr lang="en-US" sz="1961" kern="0">
                <a:gradFill>
                  <a:gsLst>
                    <a:gs pos="59062">
                      <a:srgbClr val="FFFFFF"/>
                    </a:gs>
                    <a:gs pos="53000">
                      <a:srgbClr val="FFFFFF"/>
                    </a:gs>
                  </a:gsLst>
                  <a:lin ang="5400000" scaled="0"/>
                </a:gradFill>
                <a:cs typeface="Segoe UI" panose="020B0502040204020203" pitchFamily="34" charset="0"/>
              </a:endParaRPr>
            </a:p>
            <a:p>
              <a:pPr defTabSz="913927" fontAlgn="base">
                <a:spcBef>
                  <a:spcPct val="0"/>
                </a:spcBef>
                <a:spcAft>
                  <a:spcPct val="0"/>
                </a:spcAft>
                <a:defRPr/>
              </a:pPr>
              <a:r>
                <a:rPr lang="en-US" kern="0">
                  <a:gradFill>
                    <a:gsLst>
                      <a:gs pos="59062">
                        <a:srgbClr val="FFFFFF"/>
                      </a:gs>
                      <a:gs pos="53000">
                        <a:srgbClr val="FFFFFF"/>
                      </a:gs>
                    </a:gsLst>
                    <a:lin ang="5400000" scaled="0"/>
                  </a:gradFill>
                  <a:cs typeface="Segoe UI" panose="020B0502040204020203" pitchFamily="34" charset="0"/>
                </a:rPr>
                <a:t>Benefits: Easy to build, deploy and manage microservices at scale</a:t>
              </a:r>
            </a:p>
          </p:txBody>
        </p:sp>
        <p:pic>
          <p:nvPicPr>
            <p:cNvPr id="41" name="Picture 2" descr="https://blog.profitbricks.com/wp-content/uploads/2015/12/infrastructure-automation-ecosystem-landscape-infographi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076" y="4504345"/>
              <a:ext cx="3491841" cy="1872953"/>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p:cNvSpPr/>
            <p:nvPr/>
          </p:nvSpPr>
          <p:spPr bwMode="auto">
            <a:xfrm>
              <a:off x="8194505"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2052" name="Rectangle 2051"/>
            <p:cNvSpPr/>
            <p:nvPr/>
          </p:nvSpPr>
          <p:spPr bwMode="auto">
            <a:xfrm>
              <a:off x="4280429" y="4437589"/>
              <a:ext cx="3660401" cy="20181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pic>
          <p:nvPicPr>
            <p:cNvPr id="2051" name="Picture 2050"/>
            <p:cNvPicPr>
              <a:picLocks noChangeAspect="1"/>
            </p:cNvPicPr>
            <p:nvPr/>
          </p:nvPicPr>
          <p:blipFill>
            <a:blip r:embed="rId4"/>
            <a:stretch>
              <a:fillRect/>
            </a:stretch>
          </p:blipFill>
          <p:spPr>
            <a:xfrm>
              <a:off x="8890510" y="4692094"/>
              <a:ext cx="2268390" cy="1763661"/>
            </a:xfrm>
            <a:prstGeom prst="rect">
              <a:avLst/>
            </a:prstGeom>
          </p:spPr>
        </p:pic>
        <p:sp>
          <p:nvSpPr>
            <p:cNvPr id="34" name="Rectangle: Rounded Corners 33"/>
            <p:cNvSpPr/>
            <p:nvPr/>
          </p:nvSpPr>
          <p:spPr bwMode="auto">
            <a:xfrm>
              <a:off x="4675225" y="4563907"/>
              <a:ext cx="2798720" cy="1783218"/>
            </a:xfrm>
            <a:prstGeom prst="round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sp>
          <p:nvSpPr>
            <p:cNvPr id="44" name="TextBox 43"/>
            <p:cNvSpPr txBox="1"/>
            <p:nvPr/>
          </p:nvSpPr>
          <p:spPr>
            <a:xfrm>
              <a:off x="4900767" y="5837364"/>
              <a:ext cx="998211" cy="416383"/>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176" kern="0"/>
                <a:t>Event-driven</a:t>
              </a:r>
              <a:br>
                <a:rPr lang="en-US" sz="1176" kern="0"/>
              </a:br>
              <a:r>
                <a:rPr lang="en-US" sz="1176" kern="0"/>
                <a:t>scale</a:t>
              </a:r>
            </a:p>
          </p:txBody>
        </p:sp>
        <p:pic>
          <p:nvPicPr>
            <p:cNvPr id="45" name="Picture 44"/>
            <p:cNvPicPr>
              <a:picLocks noChangeAspect="1"/>
            </p:cNvPicPr>
            <p:nvPr/>
          </p:nvPicPr>
          <p:blipFill rotWithShape="1">
            <a:blip r:embed="rId5">
              <a:duotone>
                <a:schemeClr val="accent1">
                  <a:shade val="45000"/>
                  <a:satMod val="135000"/>
                </a:schemeClr>
                <a:prstClr val="white"/>
              </a:duotone>
              <a:lum contrast="25000"/>
            </a:blip>
            <a:srcRect l="24332" r="23006"/>
            <a:stretch/>
          </p:blipFill>
          <p:spPr>
            <a:xfrm>
              <a:off x="5045062" y="4573883"/>
              <a:ext cx="677428" cy="1381055"/>
            </a:xfrm>
            <a:prstGeom prst="rect">
              <a:avLst/>
            </a:prstGeom>
          </p:spPr>
        </p:pic>
        <p:grpSp>
          <p:nvGrpSpPr>
            <p:cNvPr id="35" name="Group 34"/>
            <p:cNvGrpSpPr/>
            <p:nvPr/>
          </p:nvGrpSpPr>
          <p:grpSpPr>
            <a:xfrm>
              <a:off x="6310748" y="4804554"/>
              <a:ext cx="745484" cy="1000981"/>
              <a:chOff x="14373203" y="2018937"/>
              <a:chExt cx="1233549" cy="1646564"/>
            </a:xfrm>
          </p:grpSpPr>
          <p:sp>
            <p:nvSpPr>
              <p:cNvPr id="48" name="Freeform 8"/>
              <p:cNvSpPr>
                <a:spLocks noEditPoints="1"/>
              </p:cNvSpPr>
              <p:nvPr/>
            </p:nvSpPr>
            <p:spPr bwMode="auto">
              <a:xfrm>
                <a:off x="14383815"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49" name="Freeform 9"/>
              <p:cNvSpPr>
                <a:spLocks noEditPoints="1"/>
              </p:cNvSpPr>
              <p:nvPr/>
            </p:nvSpPr>
            <p:spPr bwMode="auto">
              <a:xfrm>
                <a:off x="14824349" y="2773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0" name="Freeform 10"/>
              <p:cNvSpPr>
                <a:spLocks noEditPoints="1"/>
              </p:cNvSpPr>
              <p:nvPr/>
            </p:nvSpPr>
            <p:spPr bwMode="auto">
              <a:xfrm>
                <a:off x="15264883" y="2773326"/>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1" name="Freeform 8"/>
              <p:cNvSpPr>
                <a:spLocks noEditPoints="1"/>
              </p:cNvSpPr>
              <p:nvPr/>
            </p:nvSpPr>
            <p:spPr bwMode="auto">
              <a:xfrm rot="5400000">
                <a:off x="14829107" y="1846750"/>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solidFill>
                  <a:schemeClr val="accent1"/>
                </a:solid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2" name="Freeform 5"/>
              <p:cNvSpPr>
                <a:spLocks/>
              </p:cNvSpPr>
              <p:nvPr/>
            </p:nvSpPr>
            <p:spPr bwMode="auto">
              <a:xfrm>
                <a:off x="14558438" y="2412486"/>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sp>
            <p:nvSpPr>
              <p:cNvPr id="53" name="&quot;Not Allowed&quot; Symbol 52"/>
              <p:cNvSpPr/>
              <p:nvPr/>
            </p:nvSpPr>
            <p:spPr bwMode="auto">
              <a:xfrm>
                <a:off x="14373203" y="2018937"/>
                <a:ext cx="1233549" cy="1233548"/>
              </a:xfrm>
              <a:prstGeom prst="noSmoking">
                <a:avLst>
                  <a:gd name="adj" fmla="val 8694"/>
                </a:avLst>
              </a:prstGeom>
              <a:solidFill>
                <a:srgbClr val="FFFFFF"/>
              </a:solidFill>
              <a:ln w="412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endParaRPr>
              </a:p>
            </p:txBody>
          </p:sp>
        </p:grpSp>
        <p:sp>
          <p:nvSpPr>
            <p:cNvPr id="47" name="TextBox 46"/>
            <p:cNvSpPr txBox="1"/>
            <p:nvPr/>
          </p:nvSpPr>
          <p:spPr>
            <a:xfrm>
              <a:off x="6320107" y="5954938"/>
              <a:ext cx="680770" cy="253450"/>
            </a:xfrm>
            <a:prstGeom prst="rect">
              <a:avLst/>
            </a:prstGeom>
            <a:noFill/>
          </p:spPr>
          <p:txBody>
            <a:bodyPr wrap="none" lIns="89642" tIns="44821" rIns="89642" bIns="44821"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386">
                <a:defRPr/>
              </a:pPr>
              <a:r>
                <a:rPr lang="en-US" sz="1176" kern="0"/>
                <a:t>No Ops</a:t>
              </a:r>
            </a:p>
          </p:txBody>
        </p:sp>
      </p:grpSp>
    </p:spTree>
    <p:extLst>
      <p:ext uri="{BB962C8B-B14F-4D97-AF65-F5344CB8AC3E}">
        <p14:creationId xmlns:p14="http://schemas.microsoft.com/office/powerpoint/2010/main" val="1670594450"/>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Dual abstraction</a:t>
            </a:r>
          </a:p>
        </p:txBody>
      </p:sp>
      <p:sp>
        <p:nvSpPr>
          <p:cNvPr id="3" name="Text Placeholder 2"/>
          <p:cNvSpPr>
            <a:spLocks noGrp="1"/>
          </p:cNvSpPr>
          <p:nvPr>
            <p:ph type="body" sz="quarter" idx="10"/>
          </p:nvPr>
        </p:nvSpPr>
        <p:spPr>
          <a:xfrm>
            <a:off x="269239" y="1189177"/>
            <a:ext cx="11653523" cy="1934440"/>
          </a:xfrm>
        </p:spPr>
        <p:txBody>
          <a:bodyPr/>
          <a:lstStyle/>
          <a:p>
            <a:pPr marL="571500" indent="-571500">
              <a:buFont typeface="Arial" panose="020B0604020202020204" pitchFamily="34" charset="0"/>
              <a:buChar char="•"/>
            </a:pPr>
            <a:r>
              <a:rPr lang="en-US" err="1"/>
              <a:t>Serverless</a:t>
            </a:r>
            <a:r>
              <a:rPr lang="en-US"/>
              <a:t> compute abstracts away the compute</a:t>
            </a:r>
          </a:p>
          <a:p>
            <a:pPr marL="571500" indent="-571500">
              <a:buFont typeface="Arial" panose="020B0604020202020204" pitchFamily="34" charset="0"/>
              <a:buChar char="•"/>
            </a:pPr>
            <a:r>
              <a:rPr lang="en-US"/>
              <a:t>Bindings abstract away the services you interact with</a:t>
            </a:r>
          </a:p>
        </p:txBody>
      </p:sp>
      <p:sp>
        <p:nvSpPr>
          <p:cNvPr id="4" name="Rectangle 3"/>
          <p:cNvSpPr/>
          <p:nvPr/>
        </p:nvSpPr>
        <p:spPr bwMode="auto">
          <a:xfrm>
            <a:off x="4377519" y="4254582"/>
            <a:ext cx="3417705" cy="9529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Business Logic</a:t>
            </a:r>
          </a:p>
        </p:txBody>
      </p:sp>
      <p:sp>
        <p:nvSpPr>
          <p:cNvPr id="5" name="Rectangle 4"/>
          <p:cNvSpPr/>
          <p:nvPr/>
        </p:nvSpPr>
        <p:spPr bwMode="auto">
          <a:xfrm>
            <a:off x="4377518" y="5380953"/>
            <a:ext cx="3417705" cy="95290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Serverless</a:t>
            </a:r>
            <a:r>
              <a:rPr lang="en-US" sz="2400">
                <a:gradFill>
                  <a:gsLst>
                    <a:gs pos="0">
                      <a:srgbClr val="FFFFFF"/>
                    </a:gs>
                    <a:gs pos="100000">
                      <a:srgbClr val="FFFFFF"/>
                    </a:gs>
                  </a:gsLst>
                  <a:lin ang="5400000" scaled="0"/>
                </a:gradFill>
                <a:ea typeface="Segoe UI" pitchFamily="34" charset="0"/>
                <a:cs typeface="Segoe UI" pitchFamily="34" charset="0"/>
              </a:rPr>
              <a:t> PaaS</a:t>
            </a:r>
          </a:p>
        </p:txBody>
      </p:sp>
      <p:sp>
        <p:nvSpPr>
          <p:cNvPr id="6" name="Rectangle 5"/>
          <p:cNvSpPr/>
          <p:nvPr/>
        </p:nvSpPr>
        <p:spPr bwMode="auto">
          <a:xfrm>
            <a:off x="4377521" y="3206216"/>
            <a:ext cx="3417705" cy="87489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Other Services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8424" y="4468497"/>
            <a:ext cx="610548" cy="525071"/>
          </a:xfrm>
          <a:prstGeom prst="rect">
            <a:avLst/>
          </a:prstGeom>
        </p:spPr>
      </p:pic>
    </p:spTree>
    <p:extLst>
      <p:ext uri="{BB962C8B-B14F-4D97-AF65-F5344CB8AC3E}">
        <p14:creationId xmlns:p14="http://schemas.microsoft.com/office/powerpoint/2010/main" val="14241380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Rochester User Group Charter</a:t>
            </a:r>
          </a:p>
        </p:txBody>
      </p:sp>
      <p:sp>
        <p:nvSpPr>
          <p:cNvPr id="3" name="Text Placeholder 2"/>
          <p:cNvSpPr>
            <a:spLocks noGrp="1"/>
          </p:cNvSpPr>
          <p:nvPr>
            <p:ph type="body" sz="quarter" idx="10"/>
          </p:nvPr>
        </p:nvSpPr>
        <p:spPr>
          <a:xfrm>
            <a:off x="273211" y="1322249"/>
            <a:ext cx="11651870" cy="5180012"/>
          </a:xfrm>
        </p:spPr>
        <p:txBody>
          <a:bodyPr/>
          <a:lstStyle/>
          <a:p>
            <a:r>
              <a:rPr lang="en-US"/>
              <a:t>Cloud computing is a journey.  </a:t>
            </a:r>
          </a:p>
          <a:p>
            <a:r>
              <a:rPr lang="en-US"/>
              <a:t>This User Group exists to:</a:t>
            </a:r>
          </a:p>
          <a:p>
            <a:pPr marL="571390" indent="-571390">
              <a:buFont typeface="Arial" panose="020B0604020202020204" pitchFamily="34" charset="0"/>
              <a:buChar char="•"/>
            </a:pPr>
            <a:r>
              <a:rPr lang="en-US"/>
              <a:t>Serve a community of Azure enthusiasts</a:t>
            </a:r>
          </a:p>
          <a:p>
            <a:pPr marL="571390" indent="-571390">
              <a:buFont typeface="Arial" panose="020B0604020202020204" pitchFamily="34" charset="0"/>
              <a:buChar char="•"/>
            </a:pPr>
            <a:r>
              <a:rPr lang="en-US"/>
              <a:t>Demystify cloud computing concepts</a:t>
            </a:r>
          </a:p>
          <a:p>
            <a:pPr marL="571390" indent="-571390">
              <a:buFont typeface="Arial" panose="020B0604020202020204" pitchFamily="34" charset="0"/>
              <a:buChar char="•"/>
            </a:pPr>
            <a:r>
              <a:rPr lang="en-US"/>
              <a:t>Help accelerate your cloud journey</a:t>
            </a:r>
          </a:p>
          <a:p>
            <a:pPr marL="571390" indent="-571390">
              <a:buFont typeface="Arial" panose="020B0604020202020204" pitchFamily="34" charset="0"/>
              <a:buChar char="•"/>
            </a:pPr>
            <a:r>
              <a:rPr lang="en-US"/>
              <a:t>Stay current on Azure capabilities</a:t>
            </a:r>
          </a:p>
          <a:p>
            <a:pPr marL="571390" indent="-571390">
              <a:buFont typeface="Arial" panose="020B0604020202020204" pitchFamily="34" charset="0"/>
              <a:buChar char="•"/>
            </a:pPr>
            <a:r>
              <a:rPr lang="en-US"/>
              <a:t>Help each other with the journey</a:t>
            </a:r>
          </a:p>
          <a:p>
            <a:pPr lvl="3"/>
            <a:r>
              <a:rPr lang="en-US" sz="2400"/>
              <a:t>	</a:t>
            </a:r>
            <a:r>
              <a:rPr lang="en-US" sz="2800"/>
              <a:t>Share real world experiences and lessons learned</a:t>
            </a:r>
            <a:endParaRPr lang="en-US" sz="2400"/>
          </a:p>
        </p:txBody>
      </p:sp>
      <p:sp>
        <p:nvSpPr>
          <p:cNvPr id="4" name="Slide Number Placeholder 3"/>
          <p:cNvSpPr>
            <a:spLocks noGrp="1"/>
          </p:cNvSpPr>
          <p:nvPr>
            <p:ph type="sldNum" sz="quarter" idx="4"/>
          </p:nvPr>
        </p:nvSpPr>
        <p:spPr/>
        <p:txBody>
          <a:bodyPr/>
          <a:lstStyle/>
          <a:p>
            <a:pPr algn="r" defTabSz="914225">
              <a:defRPr/>
            </a:pPr>
            <a:fld id="{181750B2-C378-4896-80E6-341FDC8E0FED}" type="slidenum">
              <a:rPr lang="en-IN" sz="1175">
                <a:solidFill>
                  <a:srgbClr val="505050"/>
                </a:solidFill>
                <a:latin typeface="Segoe UI"/>
              </a:rPr>
              <a:pPr algn="r" defTabSz="914225">
                <a:defRPr/>
              </a:pPr>
              <a:t>3</a:t>
            </a:fld>
            <a:endParaRPr lang="en-IN" sz="1175">
              <a:solidFill>
                <a:srgbClr val="505050"/>
              </a:solidFill>
              <a:latin typeface="Segoe UI"/>
            </a:endParaRPr>
          </a:p>
        </p:txBody>
      </p:sp>
      <p:sp>
        <p:nvSpPr>
          <p:cNvPr id="5" name="&quot;Not Allowed&quot; Symbol 4">
            <a:extLst>
              <a:ext uri="{FF2B5EF4-FFF2-40B4-BE49-F238E27FC236}">
                <a16:creationId xmlns:a16="http://schemas.microsoft.com/office/drawing/2014/main" id="{2035C780-6060-4261-BDBD-875E90A1DFFD}"/>
              </a:ext>
            </a:extLst>
          </p:cNvPr>
          <p:cNvSpPr/>
          <p:nvPr/>
        </p:nvSpPr>
        <p:spPr bwMode="auto">
          <a:xfrm>
            <a:off x="9501030" y="739726"/>
            <a:ext cx="1953885" cy="1825057"/>
          </a:xfrm>
          <a:prstGeom prst="noSmoking">
            <a:avLst>
              <a:gd name="adj" fmla="val 7548"/>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0D9F0E8E-998C-4D80-A0B0-3F1D2735E5B0}"/>
              </a:ext>
            </a:extLst>
          </p:cNvPr>
          <p:cNvSpPr txBox="1"/>
          <p:nvPr/>
        </p:nvSpPr>
        <p:spPr>
          <a:xfrm>
            <a:off x="9590551" y="1033300"/>
            <a:ext cx="1774843" cy="1342682"/>
          </a:xfrm>
          <a:prstGeom prst="rect">
            <a:avLst/>
          </a:prstGeom>
          <a:noFill/>
        </p:spPr>
        <p:txBody>
          <a:bodyPr wrap="none" lIns="179285" tIns="143428" rIns="179285" bIns="143428" rtlCol="0">
            <a:spAutoFit/>
          </a:bodyPr>
          <a:lstStyle/>
          <a:p>
            <a:pPr algn="ctr">
              <a:lnSpc>
                <a:spcPct val="90000"/>
              </a:lnSpc>
              <a:spcAft>
                <a:spcPts val="588"/>
              </a:spcAft>
            </a:pPr>
            <a:r>
              <a:rPr lang="en-US" sz="3529" b="1">
                <a:solidFill>
                  <a:srgbClr val="FF0000"/>
                </a:solidFill>
                <a:latin typeface="Comic Sans MS" panose="030F0702030302020204" pitchFamily="66" charset="0"/>
              </a:rPr>
              <a:t>Salesy</a:t>
            </a:r>
          </a:p>
          <a:p>
            <a:pPr algn="ctr">
              <a:lnSpc>
                <a:spcPct val="90000"/>
              </a:lnSpc>
              <a:spcAft>
                <a:spcPts val="588"/>
              </a:spcAft>
            </a:pPr>
            <a:r>
              <a:rPr lang="en-US" sz="3529" b="1">
                <a:solidFill>
                  <a:srgbClr val="FF0000"/>
                </a:solidFill>
                <a:latin typeface="Comic Sans MS" panose="030F0702030302020204" pitchFamily="66" charset="0"/>
              </a:rPr>
              <a:t>Stuff</a:t>
            </a:r>
            <a:endParaRPr lang="en-US" sz="2353" b="1">
              <a:solidFill>
                <a:srgbClr val="FF0000"/>
              </a:solidFill>
              <a:latin typeface="Comic Sans MS" panose="030F0702030302020204" pitchFamily="66" charset="0"/>
            </a:endParaRPr>
          </a:p>
        </p:txBody>
      </p:sp>
    </p:spTree>
    <p:extLst>
      <p:ext uri="{BB962C8B-B14F-4D97-AF65-F5344CB8AC3E}">
        <p14:creationId xmlns:p14="http://schemas.microsoft.com/office/powerpoint/2010/main" val="41587543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and scaling</a:t>
            </a:r>
          </a:p>
        </p:txBody>
      </p:sp>
      <p:sp>
        <p:nvSpPr>
          <p:cNvPr id="3" name="Text Placeholder 2"/>
          <p:cNvSpPr>
            <a:spLocks noGrp="1"/>
          </p:cNvSpPr>
          <p:nvPr>
            <p:ph type="body" sz="quarter" idx="10"/>
          </p:nvPr>
        </p:nvSpPr>
        <p:spPr>
          <a:xfrm>
            <a:off x="269239" y="1189177"/>
            <a:ext cx="11653523" cy="5373651"/>
          </a:xfrm>
        </p:spPr>
        <p:txBody>
          <a:bodyPr/>
          <a:lstStyle/>
          <a:p>
            <a:pPr marL="571500" indent="-571500">
              <a:buFont typeface="Arial" panose="020B0604020202020204" pitchFamily="34" charset="0"/>
              <a:buChar char="•"/>
            </a:pPr>
            <a:r>
              <a:rPr lang="en-US"/>
              <a:t>App Service offers dedicated and dynamic tiers.</a:t>
            </a:r>
          </a:p>
          <a:p>
            <a:pPr marL="571500" indent="-571500">
              <a:buFont typeface="Arial" panose="020B0604020202020204" pitchFamily="34" charset="0"/>
              <a:buChar char="•"/>
            </a:pPr>
            <a:r>
              <a:rPr lang="en-US"/>
              <a:t>Dedicated is the existing App Service plan tiers</a:t>
            </a:r>
          </a:p>
          <a:p>
            <a:pPr marL="1371600" indent="-457200">
              <a:buFont typeface="Arial" panose="020B0604020202020204" pitchFamily="34" charset="0"/>
              <a:buChar char="•"/>
            </a:pPr>
            <a:r>
              <a:rPr lang="en-US"/>
              <a:t>Basic, Standard, Premium</a:t>
            </a:r>
          </a:p>
          <a:p>
            <a:pPr marL="1371600" indent="-457200">
              <a:buFont typeface="Arial" panose="020B0604020202020204" pitchFamily="34" charset="0"/>
              <a:buChar char="•"/>
            </a:pPr>
            <a:r>
              <a:rPr lang="en-US"/>
              <a:t>Pay based on # of reserved VMs</a:t>
            </a:r>
          </a:p>
          <a:p>
            <a:pPr marL="1371600" indent="-457200">
              <a:buFont typeface="Arial" panose="020B0604020202020204" pitchFamily="34" charset="0"/>
              <a:buChar char="•"/>
            </a:pPr>
            <a:r>
              <a:rPr lang="en-US"/>
              <a:t>You’re responsible for scale</a:t>
            </a:r>
          </a:p>
          <a:p>
            <a:pPr marL="571500" indent="-571500">
              <a:buFont typeface="Arial" panose="020B0604020202020204" pitchFamily="34" charset="0"/>
              <a:buChar char="•"/>
            </a:pPr>
            <a:r>
              <a:rPr lang="en-US"/>
              <a:t>Dynamic </a:t>
            </a:r>
          </a:p>
          <a:p>
            <a:pPr marL="1371600" indent="-457200">
              <a:buFont typeface="Arial" panose="020B0604020202020204" pitchFamily="34" charset="0"/>
              <a:buChar char="•"/>
            </a:pPr>
            <a:r>
              <a:rPr lang="en-US"/>
              <a:t>Pay on number of executions</a:t>
            </a:r>
          </a:p>
          <a:p>
            <a:pPr marL="1371600" indent="-457200">
              <a:buFont typeface="Arial" panose="020B0604020202020204" pitchFamily="34" charset="0"/>
              <a:buChar char="•"/>
            </a:pPr>
            <a:r>
              <a:rPr lang="en-US"/>
              <a:t>Platform responsible for scale</a:t>
            </a:r>
          </a:p>
        </p:txBody>
      </p:sp>
    </p:spTree>
    <p:extLst>
      <p:ext uri="{BB962C8B-B14F-4D97-AF65-F5344CB8AC3E}">
        <p14:creationId xmlns:p14="http://schemas.microsoft.com/office/powerpoint/2010/main" val="35747656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Dynamic tier pricing</a:t>
            </a:r>
          </a:p>
        </p:txBody>
      </p:sp>
      <p:sp>
        <p:nvSpPr>
          <p:cNvPr id="3" name="Text Placeholder 2"/>
          <p:cNvSpPr>
            <a:spLocks noGrp="1"/>
          </p:cNvSpPr>
          <p:nvPr>
            <p:ph type="body" sz="quarter" idx="10"/>
          </p:nvPr>
        </p:nvSpPr>
        <p:spPr>
          <a:xfrm>
            <a:off x="269239" y="1189177"/>
            <a:ext cx="11653523" cy="4046236"/>
          </a:xfrm>
        </p:spPr>
        <p:txBody>
          <a:bodyPr/>
          <a:lstStyle/>
          <a:p>
            <a:r>
              <a:rPr lang="en-US"/>
              <a:t>Pay per execution model - two meters, three units</a:t>
            </a:r>
          </a:p>
          <a:p>
            <a:pPr marL="571500" indent="-571500">
              <a:buFont typeface="Arial" panose="020B0604020202020204" pitchFamily="34" charset="0"/>
              <a:buChar char="•"/>
            </a:pPr>
            <a:r>
              <a:rPr lang="en-US" u="sng"/>
              <a:t>Number of executions</a:t>
            </a:r>
          </a:p>
          <a:p>
            <a:pPr marL="571500" indent="-571500">
              <a:buFont typeface="Arial" panose="020B0604020202020204" pitchFamily="34" charset="0"/>
              <a:buChar char="•"/>
            </a:pPr>
            <a:r>
              <a:rPr lang="en-US" u="sng"/>
              <a:t>Duration of execution</a:t>
            </a:r>
            <a:r>
              <a:rPr lang="en-US"/>
              <a:t> x </a:t>
            </a:r>
            <a:r>
              <a:rPr lang="en-US" u="sng"/>
              <a:t>reserved memory</a:t>
            </a:r>
          </a:p>
          <a:p>
            <a:pPr marL="571500" indent="-571500">
              <a:buFont typeface="Arial" panose="020B0604020202020204" pitchFamily="34" charset="0"/>
              <a:buChar char="•"/>
            </a:pPr>
            <a:endParaRPr lang="en-US"/>
          </a:p>
          <a:p>
            <a:pPr marL="571500" indent="-571500">
              <a:buFont typeface="Arial" panose="020B0604020202020204" pitchFamily="34" charset="0"/>
              <a:buChar char="•"/>
            </a:pPr>
            <a:endParaRPr lang="en-US"/>
          </a:p>
          <a:p>
            <a:pPr marL="571500" indent="-571500">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E1C157AA-76D4-4F3A-B38A-FF9FC5F0FBC7}"/>
              </a:ext>
            </a:extLst>
          </p:cNvPr>
          <p:cNvPicPr>
            <a:picLocks noChangeAspect="1"/>
          </p:cNvPicPr>
          <p:nvPr/>
        </p:nvPicPr>
        <p:blipFill>
          <a:blip r:embed="rId3"/>
          <a:stretch>
            <a:fillRect/>
          </a:stretch>
        </p:blipFill>
        <p:spPr>
          <a:xfrm>
            <a:off x="266921" y="3556017"/>
            <a:ext cx="11257970" cy="2112806"/>
          </a:xfrm>
          <a:prstGeom prst="rect">
            <a:avLst/>
          </a:prstGeom>
        </p:spPr>
      </p:pic>
    </p:spTree>
    <p:extLst>
      <p:ext uri="{BB962C8B-B14F-4D97-AF65-F5344CB8AC3E}">
        <p14:creationId xmlns:p14="http://schemas.microsoft.com/office/powerpoint/2010/main" val="37192749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00263" y="1189176"/>
            <a:ext cx="7991475" cy="5097779"/>
            <a:chOff x="1773004" y="1189176"/>
            <a:chExt cx="7991475" cy="5097779"/>
          </a:xfrm>
        </p:grpSpPr>
        <p:grpSp>
          <p:nvGrpSpPr>
            <p:cNvPr id="9" name="Group 8"/>
            <p:cNvGrpSpPr/>
            <p:nvPr/>
          </p:nvGrpSpPr>
          <p:grpSpPr>
            <a:xfrm>
              <a:off x="1773004" y="1189176"/>
              <a:ext cx="7991475" cy="5097779"/>
              <a:chOff x="2100262" y="880110"/>
              <a:chExt cx="7991475" cy="5097779"/>
            </a:xfrm>
          </p:grpSpPr>
          <p:pic>
            <p:nvPicPr>
              <p:cNvPr id="5" name="Picture 4"/>
              <p:cNvPicPr>
                <a:picLocks noChangeAspect="1"/>
              </p:cNvPicPr>
              <p:nvPr/>
            </p:nvPicPr>
            <p:blipFill>
              <a:blip r:embed="rId3"/>
              <a:stretch>
                <a:fillRect/>
              </a:stretch>
            </p:blipFill>
            <p:spPr>
              <a:xfrm>
                <a:off x="2100262" y="2767012"/>
                <a:ext cx="7991475" cy="1323975"/>
              </a:xfrm>
              <a:prstGeom prst="rect">
                <a:avLst/>
              </a:prstGeom>
            </p:spPr>
          </p:pic>
          <p:sp>
            <p:nvSpPr>
              <p:cNvPr id="3" name="Line Callout 1 2"/>
              <p:cNvSpPr/>
              <p:nvPr/>
            </p:nvSpPr>
            <p:spPr bwMode="auto">
              <a:xfrm>
                <a:off x="3440802" y="880110"/>
                <a:ext cx="2251710" cy="1211580"/>
              </a:xfrm>
              <a:prstGeom prst="borderCallout1">
                <a:avLst>
                  <a:gd name="adj1" fmla="val 97995"/>
                  <a:gd name="adj2" fmla="val 52073"/>
                  <a:gd name="adj3" fmla="val 156840"/>
                  <a:gd name="adj4" fmla="val 1855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Trigger</a:t>
                </a:r>
              </a:p>
            </p:txBody>
          </p:sp>
          <p:sp>
            <p:nvSpPr>
              <p:cNvPr id="6" name="Line Callout 1 5"/>
              <p:cNvSpPr/>
              <p:nvPr/>
            </p:nvSpPr>
            <p:spPr bwMode="auto">
              <a:xfrm>
                <a:off x="7215558" y="880110"/>
                <a:ext cx="2251710" cy="1211580"/>
              </a:xfrm>
              <a:prstGeom prst="borderCallout1">
                <a:avLst>
                  <a:gd name="adj1" fmla="val 97995"/>
                  <a:gd name="adj2" fmla="val 52073"/>
                  <a:gd name="adj3" fmla="val 163513"/>
                  <a:gd name="adj4" fmla="val 587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Input</a:t>
                </a:r>
              </a:p>
            </p:txBody>
          </p:sp>
          <p:sp>
            <p:nvSpPr>
              <p:cNvPr id="7" name="Line Callout 1 6"/>
              <p:cNvSpPr/>
              <p:nvPr/>
            </p:nvSpPr>
            <p:spPr bwMode="auto">
              <a:xfrm>
                <a:off x="7215558" y="4766309"/>
                <a:ext cx="2251710" cy="1211580"/>
              </a:xfrm>
              <a:prstGeom prst="borderCallout1">
                <a:avLst>
                  <a:gd name="adj1" fmla="val -90684"/>
                  <a:gd name="adj2" fmla="val -20515"/>
                  <a:gd name="adj3" fmla="val -2594"/>
                  <a:gd name="adj4" fmla="val 4440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Output</a:t>
                </a:r>
              </a:p>
            </p:txBody>
          </p:sp>
          <p:sp>
            <p:nvSpPr>
              <p:cNvPr id="8" name="Line Callout 1 7"/>
              <p:cNvSpPr/>
              <p:nvPr/>
            </p:nvSpPr>
            <p:spPr bwMode="auto">
              <a:xfrm>
                <a:off x="3440802" y="4766309"/>
                <a:ext cx="2251710" cy="1211580"/>
              </a:xfrm>
              <a:prstGeom prst="borderCallout1">
                <a:avLst>
                  <a:gd name="adj1" fmla="val 1769"/>
                  <a:gd name="adj2" fmla="val 40398"/>
                  <a:gd name="adj3" fmla="val -109198"/>
                  <a:gd name="adj4" fmla="val 418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Code</a:t>
                </a:r>
              </a:p>
            </p:txBody>
          </p:sp>
        </p:grpSp>
        <p:cxnSp>
          <p:nvCxnSpPr>
            <p:cNvPr id="4" name="Straight Arrow Connector 3"/>
            <p:cNvCxnSpPr>
              <a:stCxn id="3" idx="1"/>
            </p:cNvCxnSpPr>
            <p:nvPr/>
          </p:nvCxnSpPr>
          <p:spPr>
            <a:xfrm>
              <a:off x="4239399" y="2400756"/>
              <a:ext cx="3095051" cy="7477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1"/>
            </p:cNvCxnSpPr>
            <p:nvPr/>
          </p:nvCxnSpPr>
          <p:spPr>
            <a:xfrm>
              <a:off x="8014155" y="2400756"/>
              <a:ext cx="427201" cy="6753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p:cNvCxnSpPr>
            <p:nvPr/>
          </p:nvCxnSpPr>
          <p:spPr>
            <a:xfrm flipH="1" flipV="1">
              <a:off x="3830855" y="3706784"/>
              <a:ext cx="408544" cy="13685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p:cNvCxnSpPr>
            <p:nvPr/>
          </p:nvCxnSpPr>
          <p:spPr>
            <a:xfrm flipH="1" flipV="1">
              <a:off x="6169794" y="3928165"/>
              <a:ext cx="1844361" cy="11472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6" name="Title 15"/>
          <p:cNvSpPr>
            <a:spLocks noGrp="1"/>
          </p:cNvSpPr>
          <p:nvPr>
            <p:ph type="title"/>
          </p:nvPr>
        </p:nvSpPr>
        <p:spPr/>
        <p:txBody>
          <a:bodyPr/>
          <a:lstStyle/>
          <a:p>
            <a:r>
              <a:rPr lang="en-US"/>
              <a:t>Functions programming concepts</a:t>
            </a:r>
          </a:p>
        </p:txBody>
      </p:sp>
    </p:spTree>
    <p:extLst>
      <p:ext uri="{BB962C8B-B14F-4D97-AF65-F5344CB8AC3E}">
        <p14:creationId xmlns:p14="http://schemas.microsoft.com/office/powerpoint/2010/main" val="20897118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515320" y="1205317"/>
            <a:ext cx="11161360" cy="5148542"/>
            <a:chOff x="518698" y="1205317"/>
            <a:chExt cx="11161360" cy="5148542"/>
          </a:xfrm>
        </p:grpSpPr>
        <p:sp>
          <p:nvSpPr>
            <p:cNvPr id="75" name="Right Arrow 74"/>
            <p:cNvSpPr/>
            <p:nvPr/>
          </p:nvSpPr>
          <p:spPr>
            <a:xfrm rot="10800000">
              <a:off x="6946561" y="4812901"/>
              <a:ext cx="546608"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a:solidFill>
                  <a:srgbClr val="505050"/>
                </a:solidFill>
              </a:endParaRPr>
            </a:p>
          </p:txBody>
        </p:sp>
        <p:sp>
          <p:nvSpPr>
            <p:cNvPr id="71" name="Right Arrow 70"/>
            <p:cNvSpPr/>
            <p:nvPr/>
          </p:nvSpPr>
          <p:spPr>
            <a:xfrm rot="13394679">
              <a:off x="6035743" y="3703114"/>
              <a:ext cx="1721472" cy="3726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a:solidFill>
                  <a:srgbClr val="505050"/>
                </a:solidFill>
              </a:endParaRPr>
            </a:p>
          </p:txBody>
        </p:sp>
        <p:sp>
          <p:nvSpPr>
            <p:cNvPr id="74" name="Right Arrow 73"/>
            <p:cNvSpPr/>
            <p:nvPr/>
          </p:nvSpPr>
          <p:spPr>
            <a:xfrm rot="5400000">
              <a:off x="7707860" y="3318438"/>
              <a:ext cx="1090106"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a:solidFill>
                  <a:srgbClr val="505050"/>
                </a:solidFill>
              </a:endParaRPr>
            </a:p>
          </p:txBody>
        </p:sp>
        <p:sp>
          <p:nvSpPr>
            <p:cNvPr id="68" name="Right Arrow 67"/>
            <p:cNvSpPr/>
            <p:nvPr/>
          </p:nvSpPr>
          <p:spPr>
            <a:xfrm>
              <a:off x="2103736" y="2000307"/>
              <a:ext cx="8631024" cy="1021594"/>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a:solidFill>
                  <a:srgbClr val="505050"/>
                </a:solidFill>
              </a:endParaRPr>
            </a:p>
          </p:txBody>
        </p:sp>
        <p:sp>
          <p:nvSpPr>
            <p:cNvPr id="66" name="Rounded Rectangle 65"/>
            <p:cNvSpPr/>
            <p:nvPr/>
          </p:nvSpPr>
          <p:spPr>
            <a:xfrm>
              <a:off x="534104" y="1711117"/>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4" name="TextBox 12"/>
            <p:cNvSpPr txBox="1"/>
            <p:nvPr/>
          </p:nvSpPr>
          <p:spPr>
            <a:xfrm>
              <a:off x="518698" y="1240673"/>
              <a:ext cx="1203421" cy="380946"/>
            </a:xfrm>
            <a:prstGeom prst="rect">
              <a:avLst/>
            </a:prstGeom>
          </p:spPr>
          <p:txBody>
            <a:bodyPr vert="horz" wrap="square" lIns="91427" tIns="91427" rIns="91427" bIns="91427" rtlCol="0" anchor="t">
              <a:noAutofit/>
            </a:bodyPr>
            <a:lstStyle/>
            <a:p>
              <a:pPr marL="233318" indent="-233318" defTabSz="914367">
                <a:defRPr/>
              </a:pPr>
              <a:r>
                <a:rPr lang="en-US" sz="1600">
                  <a:solidFill>
                    <a:srgbClr val="505050"/>
                  </a:solidFill>
                  <a:ea typeface="Segoe UI" pitchFamily="34" charset="0"/>
                  <a:cs typeface="Segoe UI" pitchFamily="34" charset="0"/>
                </a:rPr>
                <a:t>1) Trigger</a:t>
              </a:r>
            </a:p>
          </p:txBody>
        </p:sp>
        <p:sp>
          <p:nvSpPr>
            <p:cNvPr id="5" name="TextBox 24"/>
            <p:cNvSpPr txBox="1"/>
            <p:nvPr/>
          </p:nvSpPr>
          <p:spPr>
            <a:xfrm>
              <a:off x="4583706" y="5486449"/>
              <a:ext cx="1855096" cy="380946"/>
            </a:xfrm>
            <a:prstGeom prst="rect">
              <a:avLst/>
            </a:prstGeom>
          </p:spPr>
          <p:txBody>
            <a:bodyPr vert="horz" wrap="square" lIns="91427" tIns="91427" rIns="91427" bIns="91427" rtlCol="0" anchor="t">
              <a:noAutofit/>
            </a:bodyPr>
            <a:lstStyle/>
            <a:p>
              <a:pPr defTabSz="914367">
                <a:defRPr/>
              </a:pPr>
              <a:r>
                <a:rPr lang="en-US" sz="1600">
                  <a:solidFill>
                    <a:srgbClr val="505050"/>
                  </a:solidFill>
                  <a:ea typeface="Segoe UI" pitchFamily="34" charset="0"/>
                  <a:cs typeface="Segoe UI" pitchFamily="34" charset="0"/>
                </a:rPr>
                <a:t>7) Develop Locally</a:t>
              </a:r>
            </a:p>
          </p:txBody>
        </p:sp>
        <p:sp>
          <p:nvSpPr>
            <p:cNvPr id="6" name="TextBox 25"/>
            <p:cNvSpPr txBox="1"/>
            <p:nvPr/>
          </p:nvSpPr>
          <p:spPr>
            <a:xfrm>
              <a:off x="4583706" y="1240673"/>
              <a:ext cx="1980919" cy="380946"/>
            </a:xfrm>
            <a:prstGeom prst="rect">
              <a:avLst/>
            </a:prstGeom>
          </p:spPr>
          <p:txBody>
            <a:bodyPr vert="horz" wrap="square" lIns="91427" tIns="91427" rIns="91427" bIns="91427" rtlCol="0" anchor="t">
              <a:noAutofit/>
            </a:bodyPr>
            <a:lstStyle/>
            <a:p>
              <a:pPr marL="233318" indent="-233318" defTabSz="914367">
                <a:defRPr/>
              </a:pPr>
              <a:r>
                <a:rPr lang="en-US" sz="1600">
                  <a:solidFill>
                    <a:srgbClr val="505050"/>
                  </a:solidFill>
                  <a:ea typeface="Segoe UI" pitchFamily="34" charset="0"/>
                  <a:cs typeface="Segoe UI" pitchFamily="34" charset="0"/>
                </a:rPr>
                <a:t>3) Develop</a:t>
              </a:r>
            </a:p>
          </p:txBody>
        </p:sp>
        <p:sp>
          <p:nvSpPr>
            <p:cNvPr id="7" name="TextBox 30"/>
            <p:cNvSpPr txBox="1"/>
            <p:nvPr/>
          </p:nvSpPr>
          <p:spPr>
            <a:xfrm>
              <a:off x="7452926" y="1205317"/>
              <a:ext cx="1607606" cy="380946"/>
            </a:xfrm>
            <a:prstGeom prst="rect">
              <a:avLst/>
            </a:prstGeom>
          </p:spPr>
          <p:txBody>
            <a:bodyPr vert="horz" wrap="square" lIns="91427" tIns="91427" rIns="91427" bIns="91427" rtlCol="0" anchor="t">
              <a:noAutofit/>
            </a:bodyPr>
            <a:lstStyle/>
            <a:p>
              <a:pPr marL="233318" indent="-233318" defTabSz="914367">
                <a:defRPr/>
              </a:pPr>
              <a:r>
                <a:rPr lang="en-US" sz="1600">
                  <a:solidFill>
                    <a:srgbClr val="505050"/>
                  </a:solidFill>
                  <a:ea typeface="Segoe UI" pitchFamily="34" charset="0"/>
                  <a:cs typeface="Segoe UI" pitchFamily="34" charset="0"/>
                </a:rPr>
                <a:t>4) Execute</a:t>
              </a:r>
            </a:p>
          </p:txBody>
        </p:sp>
        <p:sp>
          <p:nvSpPr>
            <p:cNvPr id="11" name="TextBox 10"/>
            <p:cNvSpPr txBox="1"/>
            <p:nvPr/>
          </p:nvSpPr>
          <p:spPr>
            <a:xfrm>
              <a:off x="7180370" y="5972913"/>
              <a:ext cx="2447018" cy="380946"/>
            </a:xfrm>
            <a:prstGeom prst="rect">
              <a:avLst/>
            </a:prstGeom>
          </p:spPr>
          <p:txBody>
            <a:bodyPr vert="horz" wrap="square" lIns="91427" tIns="91427" rIns="91427" bIns="91427" rtlCol="0" anchor="t">
              <a:noAutofit/>
            </a:bodyPr>
            <a:lstStyle/>
            <a:p>
              <a:pPr defTabSz="914367">
                <a:defRPr/>
              </a:pPr>
              <a:r>
                <a:rPr lang="en-US" sz="1600">
                  <a:solidFill>
                    <a:srgbClr val="505050"/>
                  </a:solidFill>
                  <a:ea typeface="Segoe UI" pitchFamily="34" charset="0"/>
                  <a:cs typeface="Segoe UI" pitchFamily="34" charset="0"/>
                </a:rPr>
                <a:t>6) Monitor and Improve</a:t>
              </a:r>
            </a:p>
          </p:txBody>
        </p:sp>
        <p:sp>
          <p:nvSpPr>
            <p:cNvPr id="12" name="Rounded Rectangle 11"/>
            <p:cNvSpPr/>
            <p:nvPr/>
          </p:nvSpPr>
          <p:spPr>
            <a:xfrm>
              <a:off x="7493169" y="4385531"/>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40" name="Rounded Rectangle 39"/>
            <p:cNvSpPr/>
            <p:nvPr/>
          </p:nvSpPr>
          <p:spPr>
            <a:xfrm>
              <a:off x="4685456" y="1698389"/>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41" name="Rounded Rectangle 40"/>
            <p:cNvSpPr/>
            <p:nvPr/>
          </p:nvSpPr>
          <p:spPr>
            <a:xfrm>
              <a:off x="7452926" y="1672251"/>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45" name="Rounded Rectangle 44"/>
            <p:cNvSpPr/>
            <p:nvPr/>
          </p:nvSpPr>
          <p:spPr>
            <a:xfrm>
              <a:off x="2536286" y="1695454"/>
              <a:ext cx="1599973"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56" name="TextBox 55"/>
            <p:cNvSpPr txBox="1"/>
            <p:nvPr/>
          </p:nvSpPr>
          <p:spPr>
            <a:xfrm>
              <a:off x="2492408" y="1231455"/>
              <a:ext cx="1678801" cy="380946"/>
            </a:xfrm>
            <a:prstGeom prst="rect">
              <a:avLst/>
            </a:prstGeom>
          </p:spPr>
          <p:txBody>
            <a:bodyPr vert="horz" wrap="square" lIns="91427" tIns="91427" rIns="91427" bIns="91427" rtlCol="0" anchor="t">
              <a:noAutofit/>
            </a:bodyPr>
            <a:lstStyle/>
            <a:p>
              <a:pPr marL="233318" indent="-233318" defTabSz="914367">
                <a:defRPr/>
              </a:pPr>
              <a:r>
                <a:rPr lang="en-US" sz="1600">
                  <a:solidFill>
                    <a:srgbClr val="505050"/>
                  </a:solidFill>
                  <a:ea typeface="Segoe UI" pitchFamily="34" charset="0"/>
                  <a:cs typeface="Segoe UI" pitchFamily="34" charset="0"/>
                </a:rPr>
                <a:t>2) Input Binding</a:t>
              </a:r>
            </a:p>
          </p:txBody>
        </p:sp>
        <p:pic>
          <p:nvPicPr>
            <p:cNvPr id="39" name="Picture 38"/>
            <p:cNvPicPr>
              <a:picLocks noChangeAspect="1"/>
            </p:cNvPicPr>
            <p:nvPr/>
          </p:nvPicPr>
          <p:blipFill>
            <a:blip r:embed="rId3"/>
            <a:stretch>
              <a:fillRect/>
            </a:stretch>
          </p:blipFill>
          <p:spPr>
            <a:xfrm>
              <a:off x="5595336" y="3369788"/>
              <a:ext cx="9525" cy="9525"/>
            </a:xfrm>
            <a:prstGeom prst="rect">
              <a:avLst/>
            </a:prstGeom>
          </p:spPr>
        </p:pic>
        <p:grpSp>
          <p:nvGrpSpPr>
            <p:cNvPr id="15" name="Group 14"/>
            <p:cNvGrpSpPr/>
            <p:nvPr/>
          </p:nvGrpSpPr>
          <p:grpSpPr>
            <a:xfrm>
              <a:off x="4750345" y="1800062"/>
              <a:ext cx="1507362" cy="1328386"/>
              <a:chOff x="5361799" y="1370854"/>
              <a:chExt cx="1507362" cy="1328386"/>
            </a:xfrm>
          </p:grpSpPr>
          <p:grpSp>
            <p:nvGrpSpPr>
              <p:cNvPr id="14" name="Group 13"/>
              <p:cNvGrpSpPr/>
              <p:nvPr/>
            </p:nvGrpSpPr>
            <p:grpSpPr>
              <a:xfrm>
                <a:off x="5361799" y="1559283"/>
                <a:ext cx="1423049" cy="1139957"/>
                <a:chOff x="8055949" y="4551928"/>
                <a:chExt cx="1938825" cy="1416061"/>
              </a:xfrm>
            </p:grpSpPr>
            <p:pic>
              <p:nvPicPr>
                <p:cNvPr id="28" name="Picture 27"/>
                <p:cNvPicPr>
                  <a:picLocks noChangeAspect="1"/>
                </p:cNvPicPr>
                <p:nvPr/>
              </p:nvPicPr>
              <p:blipFill>
                <a:blip r:embed="rId4"/>
                <a:stretch>
                  <a:fillRect/>
                </a:stretch>
              </p:blipFill>
              <p:spPr>
                <a:xfrm>
                  <a:off x="8055949" y="4551928"/>
                  <a:ext cx="1938825" cy="1416061"/>
                </a:xfrm>
                <a:prstGeom prst="rect">
                  <a:avLst/>
                </a:prstGeom>
                <a:ln>
                  <a:solidFill>
                    <a:schemeClr val="tx2">
                      <a:lumMod val="50000"/>
                    </a:schemeClr>
                  </a:solidFill>
                </a:ln>
              </p:spPr>
            </p:pic>
            <p:pic>
              <p:nvPicPr>
                <p:cNvPr id="2050" name="Picture 2" descr="Azure Functions screensho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121790" y="4838850"/>
                  <a:ext cx="1809940" cy="1048398"/>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61"/>
              <p:cNvPicPr>
                <a:picLocks noChangeAspect="1"/>
              </p:cNvPicPr>
              <p:nvPr/>
            </p:nvPicPr>
            <p:blipFill>
              <a:blip r:embed="rId6"/>
              <a:stretch>
                <a:fillRect/>
              </a:stretch>
            </p:blipFill>
            <p:spPr>
              <a:xfrm>
                <a:off x="6259051" y="1370854"/>
                <a:ext cx="610110" cy="610109"/>
              </a:xfrm>
              <a:prstGeom prst="rect">
                <a:avLst/>
              </a:prstGeom>
            </p:spPr>
          </p:pic>
        </p:grpSp>
        <p:sp>
          <p:nvSpPr>
            <p:cNvPr id="72" name="TextBox 71"/>
            <p:cNvSpPr txBox="1"/>
            <p:nvPr/>
          </p:nvSpPr>
          <p:spPr>
            <a:xfrm>
              <a:off x="9866743" y="1215730"/>
              <a:ext cx="1813315" cy="380946"/>
            </a:xfrm>
            <a:prstGeom prst="rect">
              <a:avLst/>
            </a:prstGeom>
          </p:spPr>
          <p:txBody>
            <a:bodyPr vert="horz" wrap="square" lIns="91427" tIns="91427" rIns="91427" bIns="91427" rtlCol="0" anchor="t">
              <a:noAutofit/>
            </a:bodyPr>
            <a:lstStyle/>
            <a:p>
              <a:pPr defTabSz="914367">
                <a:defRPr/>
              </a:pPr>
              <a:r>
                <a:rPr lang="en-US" sz="1600">
                  <a:solidFill>
                    <a:srgbClr val="505050"/>
                  </a:solidFill>
                  <a:ea typeface="Segoe UI" pitchFamily="34" charset="0"/>
                  <a:cs typeface="Segoe UI" pitchFamily="34" charset="0"/>
                </a:rPr>
                <a:t>5) Output Binding</a:t>
              </a:r>
            </a:p>
          </p:txBody>
        </p:sp>
        <p:sp>
          <p:nvSpPr>
            <p:cNvPr id="73" name="Rounded Rectangle 72"/>
            <p:cNvSpPr/>
            <p:nvPr/>
          </p:nvSpPr>
          <p:spPr>
            <a:xfrm>
              <a:off x="9965905" y="1683240"/>
              <a:ext cx="1635977" cy="1599973"/>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grpSp>
          <p:nvGrpSpPr>
            <p:cNvPr id="47" name="Group 46"/>
            <p:cNvGrpSpPr/>
            <p:nvPr/>
          </p:nvGrpSpPr>
          <p:grpSpPr>
            <a:xfrm>
              <a:off x="3992036" y="3374550"/>
              <a:ext cx="2939666" cy="2169945"/>
              <a:chOff x="4161075" y="3745154"/>
              <a:chExt cx="2939666" cy="2169945"/>
            </a:xfrm>
          </p:grpSpPr>
          <p:grpSp>
            <p:nvGrpSpPr>
              <p:cNvPr id="44" name="Group 43"/>
              <p:cNvGrpSpPr/>
              <p:nvPr/>
            </p:nvGrpSpPr>
            <p:grpSpPr>
              <a:xfrm>
                <a:off x="4161075" y="3745154"/>
                <a:ext cx="2939666" cy="2169945"/>
                <a:chOff x="4577261" y="2941066"/>
                <a:chExt cx="2939666" cy="2169945"/>
              </a:xfrm>
            </p:grpSpPr>
            <p:grpSp>
              <p:nvGrpSpPr>
                <p:cNvPr id="43" name="Group 42"/>
                <p:cNvGrpSpPr/>
                <p:nvPr/>
              </p:nvGrpSpPr>
              <p:grpSpPr>
                <a:xfrm>
                  <a:off x="4577261" y="2941066"/>
                  <a:ext cx="2939666" cy="2169945"/>
                  <a:chOff x="4577261" y="2941066"/>
                  <a:chExt cx="2939666" cy="2169945"/>
                </a:xfrm>
              </p:grpSpPr>
              <p:grpSp>
                <p:nvGrpSpPr>
                  <p:cNvPr id="33" name="Group 32"/>
                  <p:cNvGrpSpPr/>
                  <p:nvPr/>
                </p:nvGrpSpPr>
                <p:grpSpPr>
                  <a:xfrm>
                    <a:off x="4577261" y="2941066"/>
                    <a:ext cx="2939666" cy="2169945"/>
                    <a:chOff x="4577261" y="2941066"/>
                    <a:chExt cx="2939666" cy="2169945"/>
                  </a:xfrm>
                </p:grpSpPr>
                <p:sp>
                  <p:nvSpPr>
                    <p:cNvPr id="65" name="Rounded Rectangle 64"/>
                    <p:cNvSpPr/>
                    <p:nvPr/>
                  </p:nvSpPr>
                  <p:spPr>
                    <a:xfrm>
                      <a:off x="4577261" y="3952047"/>
                      <a:ext cx="2939666" cy="1158964"/>
                    </a:xfrm>
                    <a:prstGeom prst="roundRect">
                      <a:avLst>
                        <a:gd name="adj" fmla="val 5783"/>
                      </a:avLst>
                    </a:prstGeom>
                    <a:solidFill>
                      <a:schemeClr val="tx1"/>
                    </a:solid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19" name="Right Arrow 18"/>
                    <p:cNvSpPr/>
                    <p:nvPr/>
                  </p:nvSpPr>
                  <p:spPr>
                    <a:xfrm rot="16200000">
                      <a:off x="5343692" y="3765936"/>
                      <a:ext cx="2044456"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sp>
                  <p:nvSpPr>
                    <p:cNvPr id="20" name="Right Arrow 19"/>
                    <p:cNvSpPr/>
                    <p:nvPr/>
                  </p:nvSpPr>
                  <p:spPr>
                    <a:xfrm rot="16200000">
                      <a:off x="4724612" y="3719195"/>
                      <a:ext cx="1950974" cy="394715"/>
                    </a:xfrm>
                    <a:prstGeom prst="rightArrow">
                      <a:avLst>
                        <a:gd name="adj1" fmla="val 50000"/>
                        <a:gd name="adj2" fmla="val 73537"/>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defRPr/>
                      </a:pPr>
                      <a:endParaRPr lang="en-US" sz="1200" err="1">
                        <a:solidFill>
                          <a:srgbClr val="505050"/>
                        </a:solidFill>
                      </a:endParaRPr>
                    </a:p>
                  </p:txBody>
                </p:sp>
              </p:grpSp>
              <p:pic>
                <p:nvPicPr>
                  <p:cNvPr id="22" name="Picture 21"/>
                  <p:cNvPicPr>
                    <a:picLocks noChangeAspect="1"/>
                  </p:cNvPicPr>
                  <p:nvPr/>
                </p:nvPicPr>
                <p:blipFill>
                  <a:blip r:embed="rId7"/>
                  <a:stretch>
                    <a:fillRect/>
                  </a:stretch>
                </p:blipFill>
                <p:spPr>
                  <a:xfrm>
                    <a:off x="4647332" y="4039954"/>
                    <a:ext cx="2784565" cy="945568"/>
                  </a:xfrm>
                  <a:prstGeom prst="rect">
                    <a:avLst/>
                  </a:prstGeom>
                  <a:solidFill>
                    <a:schemeClr val="accent1">
                      <a:lumMod val="60000"/>
                      <a:lumOff val="40000"/>
                    </a:schemeClr>
                  </a:solidFill>
                </p:spPr>
              </p:pic>
            </p:grpSp>
            <p:pic>
              <p:nvPicPr>
                <p:cNvPr id="42" name="Picture 41"/>
                <p:cNvPicPr>
                  <a:picLocks noChangeAspect="1"/>
                </p:cNvPicPr>
                <p:nvPr/>
              </p:nvPicPr>
              <p:blipFill>
                <a:blip r:embed="rId8"/>
                <a:stretch>
                  <a:fillRect/>
                </a:stretch>
              </p:blipFill>
              <p:spPr>
                <a:xfrm>
                  <a:off x="6136751" y="3671631"/>
                  <a:ext cx="492565" cy="515475"/>
                </a:xfrm>
                <a:prstGeom prst="rect">
                  <a:avLst/>
                </a:prstGeom>
                <a:ln>
                  <a:solidFill>
                    <a:schemeClr val="tx1">
                      <a:lumMod val="50000"/>
                    </a:schemeClr>
                  </a:solidFill>
                </a:ln>
              </p:spPr>
            </p:pic>
            <p:pic>
              <p:nvPicPr>
                <p:cNvPr id="21" name="Picture 20"/>
                <p:cNvPicPr>
                  <a:picLocks noChangeAspect="1"/>
                </p:cNvPicPr>
                <p:nvPr/>
              </p:nvPicPr>
              <p:blipFill>
                <a:blip r:embed="rId8"/>
                <a:stretch>
                  <a:fillRect/>
                </a:stretch>
              </p:blipFill>
              <p:spPr>
                <a:xfrm>
                  <a:off x="5465621" y="3671631"/>
                  <a:ext cx="492565" cy="515475"/>
                </a:xfrm>
                <a:prstGeom prst="rect">
                  <a:avLst/>
                </a:prstGeom>
                <a:ln>
                  <a:solidFill>
                    <a:schemeClr val="tx1">
                      <a:lumMod val="50000"/>
                    </a:schemeClr>
                  </a:solidFill>
                </a:ln>
              </p:spPr>
            </p:pic>
          </p:grpSp>
          <p:pic>
            <p:nvPicPr>
              <p:cNvPr id="13" name="Picture 12"/>
              <p:cNvPicPr>
                <a:picLocks noChangeAspect="1"/>
              </p:cNvPicPr>
              <p:nvPr/>
            </p:nvPicPr>
            <p:blipFill>
              <a:blip r:embed="rId9"/>
              <a:stretch>
                <a:fillRect/>
              </a:stretch>
            </p:blipFill>
            <p:spPr>
              <a:xfrm>
                <a:off x="6221343" y="5183217"/>
                <a:ext cx="419100" cy="304800"/>
              </a:xfrm>
              <a:prstGeom prst="rect">
                <a:avLst/>
              </a:prstGeom>
            </p:spPr>
          </p:pic>
          <p:pic>
            <p:nvPicPr>
              <p:cNvPr id="25" name="Picture 24"/>
              <p:cNvPicPr>
                <a:picLocks noChangeAspect="1"/>
              </p:cNvPicPr>
              <p:nvPr/>
            </p:nvPicPr>
            <p:blipFill>
              <a:blip r:embed="rId10"/>
              <a:stretch>
                <a:fillRect/>
              </a:stretch>
            </p:blipFill>
            <p:spPr>
              <a:xfrm>
                <a:off x="5107700" y="5176973"/>
                <a:ext cx="352425" cy="333375"/>
              </a:xfrm>
              <a:prstGeom prst="rect">
                <a:avLst/>
              </a:prstGeom>
            </p:spPr>
          </p:pic>
        </p:grpSp>
        <p:grpSp>
          <p:nvGrpSpPr>
            <p:cNvPr id="84" name="Group 83"/>
            <p:cNvGrpSpPr/>
            <p:nvPr/>
          </p:nvGrpSpPr>
          <p:grpSpPr>
            <a:xfrm>
              <a:off x="1349356" y="1798133"/>
              <a:ext cx="929095" cy="562678"/>
              <a:chOff x="1542307" y="1978562"/>
              <a:chExt cx="929095" cy="562678"/>
            </a:xfrm>
          </p:grpSpPr>
          <p:pic>
            <p:nvPicPr>
              <p:cNvPr id="50" name="Picture 49"/>
              <p:cNvPicPr>
                <a:picLocks noChangeAspect="1"/>
              </p:cNvPicPr>
              <p:nvPr/>
            </p:nvPicPr>
            <p:blipFill rotWithShape="1">
              <a:blip r:embed="rId11"/>
              <a:srcRect t="9057"/>
              <a:stretch/>
            </p:blipFill>
            <p:spPr>
              <a:xfrm>
                <a:off x="1804190" y="1978562"/>
                <a:ext cx="447675" cy="407130"/>
              </a:xfrm>
              <a:prstGeom prst="rect">
                <a:avLst/>
              </a:prstGeom>
            </p:spPr>
          </p:pic>
          <p:sp>
            <p:nvSpPr>
              <p:cNvPr id="86" name="TextBox 85"/>
              <p:cNvSpPr txBox="1"/>
              <p:nvPr/>
            </p:nvSpPr>
            <p:spPr>
              <a:xfrm>
                <a:off x="1542307" y="2253776"/>
                <a:ext cx="929095" cy="287464"/>
              </a:xfrm>
              <a:prstGeom prst="rect">
                <a:avLst/>
              </a:prstGeom>
            </p:spPr>
            <p:txBody>
              <a:bodyPr vert="horz" wrap="square" lIns="91427" tIns="91427" rIns="91427" bIns="91427" rtlCol="0" anchor="t">
                <a:noAutofit/>
              </a:bodyPr>
              <a:lstStyle/>
              <a:p>
                <a:pPr marL="233318" indent="-233318" algn="ctr" defTabSz="914367">
                  <a:defRPr/>
                </a:pPr>
                <a:r>
                  <a:rPr lang="en-US" sz="1100">
                    <a:solidFill>
                      <a:srgbClr val="505050"/>
                    </a:solidFill>
                    <a:ea typeface="Segoe UI" pitchFamily="34" charset="0"/>
                    <a:cs typeface="Segoe UI" pitchFamily="34" charset="0"/>
                  </a:rPr>
                  <a:t>Web </a:t>
                </a:r>
              </a:p>
              <a:p>
                <a:pPr marL="233318" indent="-233318" algn="ctr" defTabSz="914367">
                  <a:defRPr/>
                </a:pPr>
                <a:r>
                  <a:rPr lang="en-US" sz="1100">
                    <a:solidFill>
                      <a:srgbClr val="505050"/>
                    </a:solidFill>
                    <a:ea typeface="Segoe UI" pitchFamily="34" charset="0"/>
                    <a:cs typeface="Segoe UI" pitchFamily="34" charset="0"/>
                  </a:rPr>
                  <a:t>Hooks</a:t>
                </a:r>
              </a:p>
            </p:txBody>
          </p:sp>
        </p:grpSp>
        <p:grpSp>
          <p:nvGrpSpPr>
            <p:cNvPr id="88" name="Group 87"/>
            <p:cNvGrpSpPr/>
            <p:nvPr/>
          </p:nvGrpSpPr>
          <p:grpSpPr>
            <a:xfrm>
              <a:off x="543700" y="1819576"/>
              <a:ext cx="1085684" cy="1422476"/>
              <a:chOff x="790884" y="1495706"/>
              <a:chExt cx="1085684" cy="1422476"/>
            </a:xfrm>
          </p:grpSpPr>
          <p:grpSp>
            <p:nvGrpSpPr>
              <p:cNvPr id="87" name="Group 86"/>
              <p:cNvGrpSpPr/>
              <p:nvPr/>
            </p:nvGrpSpPr>
            <p:grpSpPr>
              <a:xfrm>
                <a:off x="790884" y="1912252"/>
                <a:ext cx="1085684" cy="1005930"/>
                <a:chOff x="746014" y="1462061"/>
                <a:chExt cx="1085684" cy="1005930"/>
              </a:xfrm>
            </p:grpSpPr>
            <p:grpSp>
              <p:nvGrpSpPr>
                <p:cNvPr id="51" name="Group 50"/>
                <p:cNvGrpSpPr/>
                <p:nvPr/>
              </p:nvGrpSpPr>
              <p:grpSpPr>
                <a:xfrm>
                  <a:off x="861774" y="1462061"/>
                  <a:ext cx="801016" cy="793924"/>
                  <a:chOff x="955490" y="1460989"/>
                  <a:chExt cx="801016" cy="793924"/>
                </a:xfrm>
              </p:grpSpPr>
              <p:pic>
                <p:nvPicPr>
                  <p:cNvPr id="78" name="Picture 77"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955490" y="1476192"/>
                    <a:ext cx="361147" cy="361148"/>
                  </a:xfrm>
                  <a:prstGeom prst="rect">
                    <a:avLst/>
                  </a:prstGeom>
                  <a:solidFill>
                    <a:schemeClr val="bg2">
                      <a:lumMod val="75000"/>
                    </a:schemeClr>
                  </a:solidFill>
                </p:spPr>
              </p:pic>
              <p:pic>
                <p:nvPicPr>
                  <p:cNvPr id="79" name="Picture 78"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55490" y="1887456"/>
                    <a:ext cx="367455" cy="367457"/>
                  </a:xfrm>
                  <a:prstGeom prst="rect">
                    <a:avLst/>
                  </a:prstGeom>
                  <a:solidFill>
                    <a:srgbClr val="005AA1"/>
                  </a:solidFill>
                </p:spPr>
              </p:pic>
              <p:pic>
                <p:nvPicPr>
                  <p:cNvPr id="80" name="Picture 7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382572" y="1872954"/>
                    <a:ext cx="373934" cy="373934"/>
                  </a:xfrm>
                  <a:prstGeom prst="rect">
                    <a:avLst/>
                  </a:prstGeom>
                  <a:solidFill>
                    <a:srgbClr val="005AA1"/>
                  </a:solidFill>
                </p:spPr>
              </p:pic>
              <p:pic>
                <p:nvPicPr>
                  <p:cNvPr id="81" name="Picture 80"/>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398871" y="1460989"/>
                    <a:ext cx="357634" cy="362902"/>
                  </a:xfrm>
                  <a:prstGeom prst="rect">
                    <a:avLst/>
                  </a:prstGeom>
                  <a:solidFill>
                    <a:srgbClr val="005AA1"/>
                  </a:solidFill>
                </p:spPr>
              </p:pic>
            </p:grpSp>
            <p:sp>
              <p:nvSpPr>
                <p:cNvPr id="85" name="TextBox 84"/>
                <p:cNvSpPr txBox="1"/>
                <p:nvPr/>
              </p:nvSpPr>
              <p:spPr>
                <a:xfrm>
                  <a:off x="746014" y="2180527"/>
                  <a:ext cx="1085684" cy="287464"/>
                </a:xfrm>
                <a:prstGeom prst="rect">
                  <a:avLst/>
                </a:prstGeom>
              </p:spPr>
              <p:txBody>
                <a:bodyPr vert="horz" wrap="square" lIns="91427" tIns="91427" rIns="91427" bIns="91427" rtlCol="0" anchor="t">
                  <a:noAutofit/>
                </a:bodyPr>
                <a:lstStyle/>
                <a:p>
                  <a:pPr marL="233318" indent="-233318" defTabSz="914367">
                    <a:defRPr/>
                  </a:pPr>
                  <a:r>
                    <a:rPr lang="en-US" sz="1100">
                      <a:solidFill>
                        <a:srgbClr val="505050"/>
                      </a:solidFill>
                      <a:ea typeface="Segoe UI" pitchFamily="34" charset="0"/>
                      <a:cs typeface="Segoe UI" pitchFamily="34" charset="0"/>
                    </a:rPr>
                    <a:t>Azure Services</a:t>
                  </a:r>
                </a:p>
              </p:txBody>
            </p:sp>
          </p:grpSp>
          <p:pic>
            <p:nvPicPr>
              <p:cNvPr id="98" name="Picture 97" descr="Service Bus.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3367" y="1495706"/>
                <a:ext cx="370431" cy="370431"/>
              </a:xfrm>
              <a:prstGeom prst="rect">
                <a:avLst/>
              </a:prstGeom>
              <a:solidFill>
                <a:srgbClr val="005AA1"/>
              </a:solidFill>
            </p:spPr>
          </p:pic>
        </p:grpSp>
        <p:grpSp>
          <p:nvGrpSpPr>
            <p:cNvPr id="114" name="Group 113"/>
            <p:cNvGrpSpPr/>
            <p:nvPr/>
          </p:nvGrpSpPr>
          <p:grpSpPr>
            <a:xfrm>
              <a:off x="2785607" y="1798133"/>
              <a:ext cx="1085684" cy="1440947"/>
              <a:chOff x="2950495" y="1474263"/>
              <a:chExt cx="1085684" cy="1440947"/>
            </a:xfrm>
          </p:grpSpPr>
          <p:sp>
            <p:nvSpPr>
              <p:cNvPr id="91" name="TextBox 90"/>
              <p:cNvSpPr txBox="1"/>
              <p:nvPr/>
            </p:nvSpPr>
            <p:spPr>
              <a:xfrm>
                <a:off x="2950495" y="2627746"/>
                <a:ext cx="1085684" cy="287464"/>
              </a:xfrm>
              <a:prstGeom prst="rect">
                <a:avLst/>
              </a:prstGeom>
            </p:spPr>
            <p:txBody>
              <a:bodyPr vert="horz" wrap="square" lIns="91427" tIns="91427" rIns="91427" bIns="91427" rtlCol="0" anchor="t">
                <a:noAutofit/>
              </a:bodyPr>
              <a:lstStyle/>
              <a:p>
                <a:pPr marL="233318" indent="-233318" defTabSz="914367">
                  <a:defRPr/>
                </a:pPr>
                <a:r>
                  <a:rPr lang="en-US" sz="1100">
                    <a:solidFill>
                      <a:srgbClr val="505050"/>
                    </a:solidFill>
                    <a:ea typeface="Segoe UI" pitchFamily="34" charset="0"/>
                    <a:cs typeface="Segoe UI" pitchFamily="34" charset="0"/>
                  </a:rPr>
                  <a:t>Azure Services</a:t>
                </a:r>
              </a:p>
            </p:txBody>
          </p:sp>
          <p:grpSp>
            <p:nvGrpSpPr>
              <p:cNvPr id="99" name="Group 98"/>
              <p:cNvGrpSpPr/>
              <p:nvPr/>
            </p:nvGrpSpPr>
            <p:grpSpPr>
              <a:xfrm>
                <a:off x="3121300" y="1474263"/>
                <a:ext cx="802784" cy="1208251"/>
                <a:chOff x="2969480" y="1482016"/>
                <a:chExt cx="802784" cy="1208251"/>
              </a:xfrm>
            </p:grpSpPr>
            <p:pic>
              <p:nvPicPr>
                <p:cNvPr id="92" name="Picture 91"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93" name="Picture 92"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94" name="Picture 93"/>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96" name="Picture 95"/>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97" name="Picture 96"/>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00" name="Picture 99"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grpSp>
          <p:nvGrpSpPr>
            <p:cNvPr id="101" name="Group 100"/>
            <p:cNvGrpSpPr/>
            <p:nvPr/>
          </p:nvGrpSpPr>
          <p:grpSpPr>
            <a:xfrm>
              <a:off x="7651112" y="1902222"/>
              <a:ext cx="1085684" cy="1040130"/>
              <a:chOff x="9695591" y="3636098"/>
              <a:chExt cx="1085684" cy="1040130"/>
            </a:xfrm>
          </p:grpSpPr>
          <p:grpSp>
            <p:nvGrpSpPr>
              <p:cNvPr id="103" name="Group 102"/>
              <p:cNvGrpSpPr/>
              <p:nvPr/>
            </p:nvGrpSpPr>
            <p:grpSpPr>
              <a:xfrm>
                <a:off x="9807936" y="3636098"/>
                <a:ext cx="918421" cy="846402"/>
                <a:chOff x="827088" y="-3463925"/>
                <a:chExt cx="3833812" cy="3816350"/>
              </a:xfrm>
            </p:grpSpPr>
            <p:sp>
              <p:nvSpPr>
                <p:cNvPr id="104"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05"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06"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07"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08"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09"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10"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sp>
              <p:nvSpPr>
                <p:cNvPr id="111"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endParaRPr>
                </a:p>
              </p:txBody>
            </p:sp>
          </p:grpSp>
          <p:sp>
            <p:nvSpPr>
              <p:cNvPr id="113" name="TextBox 112"/>
              <p:cNvSpPr txBox="1"/>
              <p:nvPr/>
            </p:nvSpPr>
            <p:spPr>
              <a:xfrm>
                <a:off x="9695591" y="4388764"/>
                <a:ext cx="1085684" cy="287464"/>
              </a:xfrm>
              <a:prstGeom prst="rect">
                <a:avLst/>
              </a:prstGeom>
            </p:spPr>
            <p:txBody>
              <a:bodyPr vert="horz" wrap="square" lIns="91427" tIns="91427" rIns="91427" bIns="91427" rtlCol="0" anchor="t">
                <a:noAutofit/>
              </a:bodyPr>
              <a:lstStyle/>
              <a:p>
                <a:pPr marL="233318" indent="-233318" algn="ctr" defTabSz="914367">
                  <a:defRPr/>
                </a:pPr>
                <a:r>
                  <a:rPr lang="en-US" sz="1100">
                    <a:solidFill>
                      <a:srgbClr val="505050"/>
                    </a:solidFill>
                    <a:ea typeface="Segoe UI" pitchFamily="34" charset="0"/>
                    <a:cs typeface="Segoe UI" pitchFamily="34" charset="0"/>
                  </a:rPr>
                  <a:t>App Services</a:t>
                </a:r>
              </a:p>
              <a:p>
                <a:pPr marL="233318" indent="-233318" algn="ctr" defTabSz="914367">
                  <a:defRPr/>
                </a:pPr>
                <a:r>
                  <a:rPr lang="en-US" sz="1100">
                    <a:solidFill>
                      <a:srgbClr val="505050"/>
                    </a:solidFill>
                    <a:ea typeface="Segoe UI" pitchFamily="34" charset="0"/>
                    <a:cs typeface="Segoe UI" pitchFamily="34" charset="0"/>
                  </a:rPr>
                  <a:t>Hosting Plans</a:t>
                </a:r>
              </a:p>
            </p:txBody>
          </p:sp>
        </p:grpSp>
        <p:grpSp>
          <p:nvGrpSpPr>
            <p:cNvPr id="116" name="Group 115"/>
            <p:cNvGrpSpPr/>
            <p:nvPr/>
          </p:nvGrpSpPr>
          <p:grpSpPr>
            <a:xfrm>
              <a:off x="9986779" y="1790629"/>
              <a:ext cx="1085684" cy="1440947"/>
              <a:chOff x="2950495" y="1474263"/>
              <a:chExt cx="1085684" cy="1440947"/>
            </a:xfrm>
          </p:grpSpPr>
          <p:sp>
            <p:nvSpPr>
              <p:cNvPr id="117" name="TextBox 116"/>
              <p:cNvSpPr txBox="1"/>
              <p:nvPr/>
            </p:nvSpPr>
            <p:spPr>
              <a:xfrm>
                <a:off x="2950495" y="2627746"/>
                <a:ext cx="1085684" cy="287464"/>
              </a:xfrm>
              <a:prstGeom prst="rect">
                <a:avLst/>
              </a:prstGeom>
            </p:spPr>
            <p:txBody>
              <a:bodyPr vert="horz" wrap="square" lIns="91427" tIns="91427" rIns="91427" bIns="91427" rtlCol="0" anchor="t">
                <a:noAutofit/>
              </a:bodyPr>
              <a:lstStyle/>
              <a:p>
                <a:pPr marL="233318" indent="-233318" defTabSz="914367">
                  <a:defRPr/>
                </a:pPr>
                <a:r>
                  <a:rPr lang="en-US" sz="1100">
                    <a:solidFill>
                      <a:srgbClr val="505050"/>
                    </a:solidFill>
                    <a:ea typeface="Segoe UI" pitchFamily="34" charset="0"/>
                    <a:cs typeface="Segoe UI" pitchFamily="34" charset="0"/>
                  </a:rPr>
                  <a:t>Azure Services</a:t>
                </a:r>
              </a:p>
            </p:txBody>
          </p:sp>
          <p:grpSp>
            <p:nvGrpSpPr>
              <p:cNvPr id="118" name="Group 117"/>
              <p:cNvGrpSpPr/>
              <p:nvPr/>
            </p:nvGrpSpPr>
            <p:grpSpPr>
              <a:xfrm>
                <a:off x="3121300" y="1474263"/>
                <a:ext cx="802784" cy="1208251"/>
                <a:chOff x="2969480" y="1482016"/>
                <a:chExt cx="802784" cy="1208251"/>
              </a:xfrm>
            </p:grpSpPr>
            <p:pic>
              <p:nvPicPr>
                <p:cNvPr id="119" name="Picture 118" descr="Storage queu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2971248" y="1484743"/>
                  <a:ext cx="361147" cy="361148"/>
                </a:xfrm>
                <a:prstGeom prst="rect">
                  <a:avLst/>
                </a:prstGeom>
                <a:solidFill>
                  <a:schemeClr val="bg2">
                    <a:lumMod val="75000"/>
                  </a:schemeClr>
                </a:solidFill>
              </p:spPr>
            </p:pic>
            <p:pic>
              <p:nvPicPr>
                <p:cNvPr id="120" name="Picture 119" descr="Storage blob.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971248" y="1896007"/>
                  <a:ext cx="367455" cy="367457"/>
                </a:xfrm>
                <a:prstGeom prst="rect">
                  <a:avLst/>
                </a:prstGeom>
                <a:solidFill>
                  <a:srgbClr val="005AA1"/>
                </a:solidFill>
              </p:spPr>
            </p:pic>
            <p:pic>
              <p:nvPicPr>
                <p:cNvPr id="121" name="Picture 120"/>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398330" y="1881505"/>
                  <a:ext cx="373934" cy="373934"/>
                </a:xfrm>
                <a:prstGeom prst="rect">
                  <a:avLst/>
                </a:prstGeom>
                <a:solidFill>
                  <a:srgbClr val="005AA1"/>
                </a:solidFill>
              </p:spPr>
            </p:pic>
            <p:pic>
              <p:nvPicPr>
                <p:cNvPr id="122" name="Picture 12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3372122" y="1482016"/>
                  <a:ext cx="393021" cy="358628"/>
                </a:xfrm>
                <a:prstGeom prst="rect">
                  <a:avLst/>
                </a:prstGeom>
                <a:solidFill>
                  <a:srgbClr val="005AA1"/>
                </a:solidFill>
              </p:spPr>
            </p:pic>
            <p:pic>
              <p:nvPicPr>
                <p:cNvPr id="123" name="Picture 122"/>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969480" y="2318229"/>
                  <a:ext cx="372037" cy="372038"/>
                </a:xfrm>
                <a:prstGeom prst="rect">
                  <a:avLst/>
                </a:prstGeom>
                <a:solidFill>
                  <a:srgbClr val="005AA1"/>
                </a:solidFill>
              </p:spPr>
            </p:pic>
            <p:pic>
              <p:nvPicPr>
                <p:cNvPr id="124" name="Picture 123" descr="Storage tab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3406406" y="2311700"/>
                  <a:ext cx="331908" cy="378567"/>
                </a:xfrm>
                <a:prstGeom prst="rect">
                  <a:avLst/>
                </a:prstGeom>
                <a:solidFill>
                  <a:srgbClr val="005AA1"/>
                </a:solidFill>
              </p:spPr>
            </p:pic>
          </p:grpSp>
        </p:grpSp>
        <p:pic>
          <p:nvPicPr>
            <p:cNvPr id="125" name="Picture 124"/>
            <p:cNvPicPr>
              <a:picLocks noChangeAspect="1"/>
            </p:cNvPicPr>
            <p:nvPr/>
          </p:nvPicPr>
          <p:blipFill>
            <a:blip r:embed="rId20"/>
            <a:stretch>
              <a:fillRect/>
            </a:stretch>
          </p:blipFill>
          <p:spPr>
            <a:xfrm rot="19807083">
              <a:off x="10978974" y="2243927"/>
              <a:ext cx="610838" cy="305419"/>
            </a:xfrm>
            <a:prstGeom prst="rect">
              <a:avLst/>
            </a:prstGeom>
          </p:spPr>
        </p:pic>
        <p:pic>
          <p:nvPicPr>
            <p:cNvPr id="127" name="Picture 126"/>
            <p:cNvPicPr>
              <a:picLocks noChangeAspect="1"/>
            </p:cNvPicPr>
            <p:nvPr/>
          </p:nvPicPr>
          <p:blipFill>
            <a:blip r:embed="rId20"/>
            <a:stretch>
              <a:fillRect/>
            </a:stretch>
          </p:blipFill>
          <p:spPr>
            <a:xfrm rot="20391909">
              <a:off x="1471452" y="2645211"/>
              <a:ext cx="610838" cy="305419"/>
            </a:xfrm>
            <a:prstGeom prst="rect">
              <a:avLst/>
            </a:prstGeom>
          </p:spPr>
        </p:pic>
        <p:pic>
          <p:nvPicPr>
            <p:cNvPr id="130" name="Picture 129"/>
            <p:cNvPicPr>
              <a:picLocks noChangeAspect="1"/>
            </p:cNvPicPr>
            <p:nvPr/>
          </p:nvPicPr>
          <p:blipFill>
            <a:blip r:embed="rId4"/>
            <a:stretch>
              <a:fillRect/>
            </a:stretch>
          </p:blipFill>
          <p:spPr>
            <a:xfrm>
              <a:off x="7523944" y="4455150"/>
              <a:ext cx="1586914" cy="1523310"/>
            </a:xfrm>
            <a:prstGeom prst="rect">
              <a:avLst/>
            </a:prstGeom>
            <a:ln>
              <a:noFill/>
            </a:ln>
          </p:spPr>
        </p:pic>
      </p:grpSp>
    </p:spTree>
    <p:extLst>
      <p:ext uri="{BB962C8B-B14F-4D97-AF65-F5344CB8AC3E}">
        <p14:creationId xmlns:p14="http://schemas.microsoft.com/office/powerpoint/2010/main" val="26877463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started and reach out!</a:t>
            </a:r>
          </a:p>
        </p:txBody>
      </p:sp>
      <p:sp>
        <p:nvSpPr>
          <p:cNvPr id="3" name="Text Placeholder 2"/>
          <p:cNvSpPr>
            <a:spLocks noGrp="1"/>
          </p:cNvSpPr>
          <p:nvPr>
            <p:ph type="body" sz="quarter" idx="10"/>
          </p:nvPr>
        </p:nvSpPr>
        <p:spPr>
          <a:xfrm>
            <a:off x="269239" y="1189177"/>
            <a:ext cx="11653523" cy="2055114"/>
          </a:xfrm>
        </p:spPr>
        <p:txBody>
          <a:bodyPr/>
          <a:lstStyle/>
          <a:p>
            <a:r>
              <a:rPr lang="en-US"/>
              <a:t>Try Functions – </a:t>
            </a:r>
            <a:r>
              <a:rPr lang="en-US">
                <a:hlinkClick r:id="rId3"/>
              </a:rPr>
              <a:t>https://functions.azure.com/try</a:t>
            </a:r>
            <a:r>
              <a:rPr lang="en-US"/>
              <a:t> </a:t>
            </a:r>
          </a:p>
          <a:p>
            <a:r>
              <a:rPr lang="en-US"/>
              <a:t>Try App Service – </a:t>
            </a:r>
            <a:r>
              <a:rPr lang="en-US">
                <a:hlinkClick r:id="rId4"/>
              </a:rPr>
              <a:t>https://tryappservice.azure.com</a:t>
            </a:r>
            <a:endParaRPr lang="en-US"/>
          </a:p>
          <a:p>
            <a:endParaRPr lang="en-US"/>
          </a:p>
        </p:txBody>
      </p:sp>
      <p:pic>
        <p:nvPicPr>
          <p:cNvPr id="5" name="Picture 6"/>
          <p:cNvPicPr>
            <a:picLocks noChangeAspect="1"/>
          </p:cNvPicPr>
          <p:nvPr/>
        </p:nvPicPr>
        <p:blipFill>
          <a:blip r:embed="rId5"/>
          <a:stretch>
            <a:fillRect/>
          </a:stretch>
        </p:blipFill>
        <p:spPr>
          <a:xfrm>
            <a:off x="1435409" y="2711872"/>
            <a:ext cx="4266582" cy="3765128"/>
          </a:xfrm>
          <a:prstGeom prst="rect">
            <a:avLst/>
          </a:prstGeom>
        </p:spPr>
      </p:pic>
      <p:grpSp>
        <p:nvGrpSpPr>
          <p:cNvPr id="7" name="Group 6"/>
          <p:cNvGrpSpPr/>
          <p:nvPr/>
        </p:nvGrpSpPr>
        <p:grpSpPr>
          <a:xfrm>
            <a:off x="6868161" y="3003972"/>
            <a:ext cx="3341396" cy="3079328"/>
            <a:chOff x="827088" y="-3463925"/>
            <a:chExt cx="3833812" cy="3816350"/>
          </a:xfrm>
          <a:solidFill>
            <a:srgbClr val="00B0F0"/>
          </a:solidFill>
        </p:grpSpPr>
        <p:sp>
          <p:nvSpPr>
            <p:cNvPr id="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Light" charset="0"/>
              </a:endParaRPr>
            </a:p>
          </p:txBody>
        </p:sp>
        <p:sp>
          <p:nvSpPr>
            <p:cNvPr id="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Light" charset="0"/>
              </a:endParaRPr>
            </a:p>
          </p:txBody>
        </p:sp>
        <p:sp>
          <p:nvSpPr>
            <p:cNvPr id="1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Light" charset="0"/>
              </a:endParaRPr>
            </a:p>
          </p:txBody>
        </p:sp>
        <p:sp>
          <p:nvSpPr>
            <p:cNvPr id="1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Light" charset="0"/>
              </a:endParaRPr>
            </a:p>
          </p:txBody>
        </p:sp>
      </p:grpSp>
    </p:spTree>
    <p:extLst>
      <p:ext uri="{BB962C8B-B14F-4D97-AF65-F5344CB8AC3E}">
        <p14:creationId xmlns:p14="http://schemas.microsoft.com/office/powerpoint/2010/main" val="36195028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979168"/>
            <a:ext cx="11655840" cy="899665"/>
          </a:xfrm>
        </p:spPr>
        <p:txBody>
          <a:bodyPr/>
          <a:lstStyle/>
          <a:p>
            <a:r>
              <a:rPr lang="en-US" sz="13800">
                <a:solidFill>
                  <a:srgbClr val="0078D7"/>
                </a:solidFill>
              </a:rPr>
              <a:t>Questions?</a:t>
            </a:r>
          </a:p>
        </p:txBody>
      </p:sp>
    </p:spTree>
    <p:extLst>
      <p:ext uri="{BB962C8B-B14F-4D97-AF65-F5344CB8AC3E}">
        <p14:creationId xmlns:p14="http://schemas.microsoft.com/office/powerpoint/2010/main" val="17821996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Logic Apps</a:t>
            </a:r>
          </a:p>
        </p:txBody>
      </p:sp>
      <p:sp>
        <p:nvSpPr>
          <p:cNvPr id="4" name="Text Placeholder 3">
            <a:extLst>
              <a:ext uri="{FF2B5EF4-FFF2-40B4-BE49-F238E27FC236}">
                <a16:creationId xmlns:a16="http://schemas.microsoft.com/office/drawing/2014/main" id="{4E6971A6-C1E0-4057-B376-3B9D20FF59E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733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AF8C43-39DC-432E-B7CE-1EAB258514EB}"/>
              </a:ext>
            </a:extLst>
          </p:cNvPr>
          <p:cNvGrpSpPr/>
          <p:nvPr/>
        </p:nvGrpSpPr>
        <p:grpSpPr>
          <a:xfrm>
            <a:off x="8243572" y="974"/>
            <a:ext cx="3947565" cy="6856055"/>
            <a:chOff x="8408872" y="497"/>
            <a:chExt cx="4026722" cy="6993533"/>
          </a:xfrm>
        </p:grpSpPr>
        <p:sp>
          <p:nvSpPr>
            <p:cNvPr id="4" name="Rectangle 3"/>
            <p:cNvSpPr/>
            <p:nvPr/>
          </p:nvSpPr>
          <p:spPr bwMode="auto">
            <a:xfrm>
              <a:off x="8408872" y="497"/>
              <a:ext cx="4026722"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CDC04AF5-4AB0-4ABD-80FA-384D5CC95314}"/>
                </a:ext>
              </a:extLst>
            </p:cNvPr>
            <p:cNvGrpSpPr/>
            <p:nvPr/>
          </p:nvGrpSpPr>
          <p:grpSpPr>
            <a:xfrm>
              <a:off x="8948766" y="2686172"/>
              <a:ext cx="2946935" cy="1622186"/>
              <a:chOff x="8905440" y="2686172"/>
              <a:chExt cx="2946935" cy="1622186"/>
            </a:xfrm>
          </p:grpSpPr>
          <p:sp>
            <p:nvSpPr>
              <p:cNvPr id="13" name="Left Brace 12"/>
              <p:cNvSpPr/>
              <p:nvPr/>
            </p:nvSpPr>
            <p:spPr>
              <a:xfrm rot="10800000">
                <a:off x="11247438" y="2686172"/>
                <a:ext cx="604937" cy="1622186"/>
              </a:xfrm>
              <a:prstGeom prst="leftBrace">
                <a:avLst>
                  <a:gd name="adj1" fmla="val 51383"/>
                  <a:gd name="adj2" fmla="val 50000"/>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63">
                  <a:defRPr/>
                </a:pPr>
                <a:endParaRPr lang="en-US">
                  <a:solidFill>
                    <a:srgbClr val="505050"/>
                  </a:solidFill>
                  <a:latin typeface="Segoe UI"/>
                </a:endParaRPr>
              </a:p>
            </p:txBody>
          </p:sp>
          <p:sp>
            <p:nvSpPr>
              <p:cNvPr id="14" name="Left Brace 13"/>
              <p:cNvSpPr/>
              <p:nvPr/>
            </p:nvSpPr>
            <p:spPr>
              <a:xfrm rot="10800000" flipH="1">
                <a:off x="8905440" y="2686172"/>
                <a:ext cx="604937" cy="1622184"/>
              </a:xfrm>
              <a:prstGeom prst="leftBrace">
                <a:avLst>
                  <a:gd name="adj1" fmla="val 51383"/>
                  <a:gd name="adj2" fmla="val 50000"/>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63">
                  <a:defRPr/>
                </a:pPr>
                <a:endParaRPr lang="en-US">
                  <a:solidFill>
                    <a:srgbClr val="505050"/>
                  </a:solidFill>
                  <a:latin typeface="Segoe UI"/>
                </a:endParaRPr>
              </a:p>
            </p:txBody>
          </p:sp>
          <p:sp>
            <p:nvSpPr>
              <p:cNvPr id="18" name="Org_ECA6">
                <a:extLst>
                  <a:ext uri="{FF2B5EF4-FFF2-40B4-BE49-F238E27FC236}">
                    <a16:creationId xmlns:a16="http://schemas.microsoft.com/office/drawing/2014/main" id="{185C1AC1-1C62-4544-9322-DDFAFFE87DCE}"/>
                  </a:ext>
                </a:extLst>
              </p:cNvPr>
              <p:cNvSpPr>
                <a:spLocks noChangeAspect="1" noEditPoints="1"/>
              </p:cNvSpPr>
              <p:nvPr/>
            </p:nvSpPr>
            <p:spPr bwMode="auto">
              <a:xfrm>
                <a:off x="9676320" y="2794333"/>
                <a:ext cx="1405175" cy="14058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grpSp>
      <p:sp>
        <p:nvSpPr>
          <p:cNvPr id="2" name="Title 1"/>
          <p:cNvSpPr>
            <a:spLocks noGrp="1"/>
          </p:cNvSpPr>
          <p:nvPr>
            <p:ph type="title"/>
          </p:nvPr>
        </p:nvSpPr>
        <p:spPr/>
        <p:txBody>
          <a:bodyPr/>
          <a:lstStyle/>
          <a:p>
            <a:pPr>
              <a:spcAft>
                <a:spcPts val="588"/>
              </a:spcAft>
              <a:tabLst>
                <a:tab pos="1515473" algn="l"/>
              </a:tabLst>
            </a:pPr>
            <a:r>
              <a:rPr lang="en-US"/>
              <a:t>Azure Logic Apps</a:t>
            </a:r>
            <a:br>
              <a:rPr lang="en-US"/>
            </a:br>
            <a:r>
              <a:rPr lang="en-US" sz="2745" spc="0">
                <a:gradFill>
                  <a:gsLst>
                    <a:gs pos="1250">
                      <a:srgbClr val="0078D7"/>
                    </a:gs>
                    <a:gs pos="100000">
                      <a:srgbClr val="0078D7"/>
                    </a:gs>
                  </a:gsLst>
                  <a:lin ang="5400000" scaled="0"/>
                </a:gradFill>
                <a:latin typeface="Segoe UI Semilight"/>
              </a:rPr>
              <a:t>Powerful Integration </a:t>
            </a:r>
            <a:br>
              <a:rPr lang="en-US" sz="2745" spc="0">
                <a:gradFill>
                  <a:gsLst>
                    <a:gs pos="1250">
                      <a:srgbClr val="0078D7"/>
                    </a:gs>
                    <a:gs pos="100000">
                      <a:srgbClr val="0078D7"/>
                    </a:gs>
                  </a:gsLst>
                  <a:lin ang="5400000" scaled="0"/>
                </a:gradFill>
                <a:latin typeface="Segoe UI Semilight"/>
              </a:rPr>
            </a:br>
            <a:r>
              <a:rPr lang="en-US" sz="2745" spc="0">
                <a:gradFill>
                  <a:gsLst>
                    <a:gs pos="1250">
                      <a:srgbClr val="0078D7"/>
                    </a:gs>
                    <a:gs pos="100000">
                      <a:srgbClr val="0078D7"/>
                    </a:gs>
                  </a:gsLst>
                  <a:lin ang="5400000" scaled="0"/>
                </a:gradFill>
                <a:latin typeface="Segoe UI Semilight"/>
              </a:rPr>
              <a:t>and Workflow Engine born in Azure</a:t>
            </a:r>
            <a:br>
              <a:rPr lang="en-US" spc="0">
                <a:solidFill>
                  <a:srgbClr val="353535"/>
                </a:solidFill>
                <a:latin typeface="Segoe UI Semilight"/>
              </a:rPr>
            </a:br>
            <a:br>
              <a:rPr lang="en-US" spc="0">
                <a:solidFill>
                  <a:schemeClr val="tx1"/>
                </a:solidFill>
              </a:rPr>
            </a:br>
            <a:endParaRPr lang="en-US" spc="0"/>
          </a:p>
        </p:txBody>
      </p:sp>
      <p:sp>
        <p:nvSpPr>
          <p:cNvPr id="3" name="Text Placeholder 2"/>
          <p:cNvSpPr>
            <a:spLocks noGrp="1"/>
          </p:cNvSpPr>
          <p:nvPr>
            <p:ph type="body" sz="quarter" idx="10"/>
          </p:nvPr>
        </p:nvSpPr>
        <p:spPr>
          <a:xfrm>
            <a:off x="269240" y="1934959"/>
            <a:ext cx="7445052" cy="2214671"/>
          </a:xfrm>
        </p:spPr>
        <p:txBody>
          <a:bodyPr/>
          <a:lstStyle/>
          <a:p>
            <a:pPr>
              <a:spcBef>
                <a:spcPts val="1176"/>
              </a:spcBef>
            </a:pPr>
            <a:r>
              <a:rPr lang="en-US" sz="2353">
                <a:latin typeface="Segoe UI" panose="020B0502040204020203" pitchFamily="34" charset="0"/>
                <a:cs typeface="Segoe UI" panose="020B0502040204020203" pitchFamily="34" charset="0"/>
              </a:rPr>
              <a:t>Fast integrations using a visual designer </a:t>
            </a:r>
            <a:br>
              <a:rPr lang="en-US" sz="2353">
                <a:latin typeface="Segoe UI" panose="020B0502040204020203" pitchFamily="34" charset="0"/>
                <a:cs typeface="Segoe UI" panose="020B0502040204020203" pitchFamily="34" charset="0"/>
              </a:rPr>
            </a:br>
            <a:r>
              <a:rPr lang="en-US" sz="2353">
                <a:latin typeface="Segoe UI" panose="020B0502040204020203" pitchFamily="34" charset="0"/>
                <a:cs typeface="Segoe UI" panose="020B0502040204020203" pitchFamily="34" charset="0"/>
              </a:rPr>
              <a:t>and workflow creation with triggers and actions</a:t>
            </a:r>
          </a:p>
          <a:p>
            <a:pPr>
              <a:spcBef>
                <a:spcPts val="1176"/>
              </a:spcBef>
            </a:pPr>
            <a:r>
              <a:rPr lang="en-US" sz="2353">
                <a:latin typeface="Segoe UI" panose="020B0502040204020203" pitchFamily="34" charset="0"/>
                <a:cs typeface="Segoe UI" panose="020B0502040204020203" pitchFamily="34" charset="0"/>
              </a:rPr>
              <a:t>Connect applications, data and services</a:t>
            </a:r>
          </a:p>
          <a:p>
            <a:pPr>
              <a:spcBef>
                <a:spcPts val="1176"/>
              </a:spcBef>
            </a:pPr>
            <a:r>
              <a:rPr lang="en-US" sz="2353">
                <a:latin typeface="Segoe UI" panose="020B0502040204020203" pitchFamily="34" charset="0"/>
                <a:cs typeface="Segoe UI" panose="020B0502040204020203" pitchFamily="34" charset="0"/>
              </a:rPr>
              <a:t>Connect and orchestrate Azure Functions</a:t>
            </a:r>
          </a:p>
          <a:p>
            <a:pPr>
              <a:spcBef>
                <a:spcPts val="588"/>
              </a:spcBef>
            </a:pPr>
            <a:endParaRPr lang="en-US" sz="2549">
              <a:latin typeface="+mn-lt"/>
            </a:endParaRPr>
          </a:p>
        </p:txBody>
      </p:sp>
    </p:spTree>
    <p:extLst>
      <p:ext uri="{BB962C8B-B14F-4D97-AF65-F5344CB8AC3E}">
        <p14:creationId xmlns:p14="http://schemas.microsoft.com/office/powerpoint/2010/main" val="28595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8665" y="320431"/>
            <a:ext cx="7591649" cy="6007892"/>
          </a:xfrm>
          <a:prstGeom prst="rect">
            <a:avLst/>
          </a:prstGeom>
          <a:effectLst/>
        </p:spPr>
      </p:pic>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spc="-100">
              <a:gradFill>
                <a:gsLst>
                  <a:gs pos="2917">
                    <a:srgbClr val="FFFFFF"/>
                  </a:gs>
                  <a:gs pos="30000">
                    <a:srgbClr val="FFFFFF"/>
                  </a:gs>
                </a:gsLst>
                <a:lin ang="5400000" scaled="0"/>
              </a:gradFill>
              <a:latin typeface="Segoe UI Light"/>
            </a:endParaRPr>
          </a:p>
        </p:txBody>
      </p:sp>
      <p:sp>
        <p:nvSpPr>
          <p:cNvPr id="8" name="Text Placeholder 2"/>
          <p:cNvSpPr txBox="1">
            <a:spLocks/>
          </p:cNvSpPr>
          <p:nvPr/>
        </p:nvSpPr>
        <p:spPr>
          <a:xfrm>
            <a:off x="269241" y="2358423"/>
            <a:ext cx="3585698" cy="313798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176"/>
              </a:spcAft>
              <a:buNone/>
              <a:defRPr/>
            </a:pPr>
            <a:r>
              <a:rPr lang="en-US">
                <a:gradFill>
                  <a:gsLst>
                    <a:gs pos="2917">
                      <a:srgbClr val="FFFFFF"/>
                    </a:gs>
                    <a:gs pos="30000">
                      <a:srgbClr val="FFFFFF"/>
                    </a:gs>
                  </a:gsLst>
                  <a:lin ang="5400000" scaled="0"/>
                </a:gradFill>
                <a:latin typeface="Segoe UI" panose="020B0502040204020203" pitchFamily="34" charset="0"/>
              </a:rPr>
              <a:t>Workflow in the cloud</a:t>
            </a:r>
          </a:p>
          <a:p>
            <a:pPr marL="0" lvl="1" indent="0" defTabSz="914192">
              <a:spcBef>
                <a:spcPts val="0"/>
              </a:spcBef>
              <a:spcAft>
                <a:spcPts val="1176"/>
              </a:spcAft>
              <a:buNone/>
              <a:defRPr/>
            </a:pPr>
            <a:r>
              <a:rPr lang="en-US">
                <a:gradFill>
                  <a:gsLst>
                    <a:gs pos="2917">
                      <a:srgbClr val="FFFFFF"/>
                    </a:gs>
                    <a:gs pos="30000">
                      <a:srgbClr val="FFFFFF"/>
                    </a:gs>
                  </a:gsLst>
                  <a:lin ang="5400000" scaled="0"/>
                </a:gradFill>
                <a:latin typeface="Segoe UI" panose="020B0502040204020203" pitchFamily="34" charset="0"/>
              </a:rPr>
              <a:t>Powerful control flow</a:t>
            </a:r>
          </a:p>
          <a:p>
            <a:pPr marL="0" lvl="1" indent="0" defTabSz="914192">
              <a:spcBef>
                <a:spcPts val="0"/>
              </a:spcBef>
              <a:spcAft>
                <a:spcPts val="1176"/>
              </a:spcAft>
              <a:buNone/>
              <a:defRPr/>
            </a:pPr>
            <a:r>
              <a:rPr lang="en-US">
                <a:gradFill>
                  <a:gsLst>
                    <a:gs pos="2917">
                      <a:srgbClr val="FFFFFF"/>
                    </a:gs>
                    <a:gs pos="30000">
                      <a:srgbClr val="FFFFFF"/>
                    </a:gs>
                  </a:gsLst>
                  <a:lin ang="5400000" scaled="0"/>
                </a:gradFill>
                <a:latin typeface="Segoe UI" panose="020B0502040204020203" pitchFamily="34" charset="0"/>
              </a:rPr>
              <a:t>Connect disparate applications</a:t>
            </a:r>
          </a:p>
          <a:p>
            <a:pPr marL="0" lvl="1" indent="0" defTabSz="914192">
              <a:spcBef>
                <a:spcPts val="0"/>
              </a:spcBef>
              <a:spcAft>
                <a:spcPts val="1176"/>
              </a:spcAft>
              <a:buNone/>
              <a:defRPr/>
            </a:pPr>
            <a:r>
              <a:rPr lang="en-US">
                <a:gradFill>
                  <a:gsLst>
                    <a:gs pos="2917">
                      <a:srgbClr val="FFFFFF"/>
                    </a:gs>
                    <a:gs pos="30000">
                      <a:srgbClr val="FFFFFF"/>
                    </a:gs>
                  </a:gsLst>
                  <a:lin ang="5400000" scaled="0"/>
                </a:gradFill>
                <a:latin typeface="Segoe UI" panose="020B0502040204020203" pitchFamily="34" charset="0"/>
              </a:rPr>
              <a:t>No code designer </a:t>
            </a:r>
            <a:br>
              <a:rPr lang="en-US">
                <a:gradFill>
                  <a:gsLst>
                    <a:gs pos="2917">
                      <a:srgbClr val="FFFFFF"/>
                    </a:gs>
                    <a:gs pos="30000">
                      <a:srgbClr val="FFFFFF"/>
                    </a:gs>
                  </a:gsLst>
                  <a:lin ang="5400000" scaled="0"/>
                </a:gradFill>
                <a:latin typeface="Segoe UI" panose="020B0502040204020203" pitchFamily="34" charset="0"/>
              </a:rPr>
            </a:br>
            <a:r>
              <a:rPr lang="en-US">
                <a:gradFill>
                  <a:gsLst>
                    <a:gs pos="2917">
                      <a:srgbClr val="FFFFFF"/>
                    </a:gs>
                    <a:gs pos="30000">
                      <a:srgbClr val="FFFFFF"/>
                    </a:gs>
                  </a:gsLst>
                  <a:lin ang="5400000" scaled="0"/>
                </a:gradFill>
                <a:latin typeface="Segoe UI" panose="020B0502040204020203" pitchFamily="34" charset="0"/>
              </a:rPr>
              <a:t>for rapid creation</a:t>
            </a:r>
          </a:p>
          <a:p>
            <a:pPr marL="0" lvl="1" indent="0" defTabSz="914192">
              <a:spcBef>
                <a:spcPts val="0"/>
              </a:spcBef>
              <a:spcAft>
                <a:spcPts val="1176"/>
              </a:spcAft>
              <a:buNone/>
              <a:defRPr/>
            </a:pPr>
            <a:r>
              <a:rPr lang="en-US">
                <a:gradFill>
                  <a:gsLst>
                    <a:gs pos="2917">
                      <a:srgbClr val="FFFFFF"/>
                    </a:gs>
                    <a:gs pos="30000">
                      <a:srgbClr val="FFFFFF"/>
                    </a:gs>
                  </a:gsLst>
                  <a:lin ang="5400000" scaled="0"/>
                </a:gradFill>
                <a:latin typeface="Segoe UI" panose="020B0502040204020203" pitchFamily="34" charset="0"/>
              </a:rPr>
              <a:t>Also works within Visual Studio for added CI/CD</a:t>
            </a:r>
          </a:p>
        </p:txBody>
      </p:sp>
      <p:sp>
        <p:nvSpPr>
          <p:cNvPr id="2" name="Title 1">
            <a:extLst>
              <a:ext uri="{FF2B5EF4-FFF2-40B4-BE49-F238E27FC236}">
                <a16:creationId xmlns:a16="http://schemas.microsoft.com/office/drawing/2014/main" id="{8CE172A1-A032-43F6-A9B5-1FF05E2E542A}"/>
              </a:ext>
            </a:extLst>
          </p:cNvPr>
          <p:cNvSpPr>
            <a:spLocks noGrp="1"/>
          </p:cNvSpPr>
          <p:nvPr>
            <p:ph type="title"/>
          </p:nvPr>
        </p:nvSpPr>
        <p:spPr>
          <a:xfrm>
            <a:off x="269241" y="289957"/>
            <a:ext cx="3959473" cy="899537"/>
          </a:xfrm>
        </p:spPr>
        <p:txBody>
          <a:bodyPr/>
          <a:lstStyle/>
          <a:p>
            <a:r>
              <a:rPr lang="en-NZ" sz="4704">
                <a:gradFill>
                  <a:gsLst>
                    <a:gs pos="2917">
                      <a:srgbClr val="FFFFFF"/>
                    </a:gs>
                    <a:gs pos="30000">
                      <a:srgbClr val="FFFFFF"/>
                    </a:gs>
                  </a:gsLst>
                  <a:lin ang="5400000" scaled="0"/>
                </a:gradFill>
              </a:rPr>
              <a:t>Logic Apps</a:t>
            </a:r>
            <a:br>
              <a:rPr lang="en-NZ" sz="4704">
                <a:gradFill>
                  <a:gsLst>
                    <a:gs pos="2917">
                      <a:srgbClr val="FFFFFF"/>
                    </a:gs>
                    <a:gs pos="30000">
                      <a:srgbClr val="FFFFFF"/>
                    </a:gs>
                  </a:gsLst>
                  <a:lin ang="5400000" scaled="0"/>
                </a:gradFill>
              </a:rPr>
            </a:br>
            <a:r>
              <a:rPr lang="en-NZ" sz="4704">
                <a:gradFill>
                  <a:gsLst>
                    <a:gs pos="2917">
                      <a:srgbClr val="FFFFFF"/>
                    </a:gs>
                    <a:gs pos="30000">
                      <a:srgbClr val="FFFFFF"/>
                    </a:gs>
                  </a:gsLst>
                  <a:lin ang="5400000" scaled="0"/>
                </a:gradFill>
              </a:rPr>
              <a:t>Workflow </a:t>
            </a:r>
            <a:br>
              <a:rPr lang="en-NZ" sz="4704">
                <a:gradFill>
                  <a:gsLst>
                    <a:gs pos="2917">
                      <a:srgbClr val="FFFFFF"/>
                    </a:gs>
                    <a:gs pos="30000">
                      <a:srgbClr val="FFFFFF"/>
                    </a:gs>
                  </a:gsLst>
                  <a:lin ang="5400000" scaled="0"/>
                </a:gradFill>
              </a:rPr>
            </a:br>
            <a:r>
              <a:rPr lang="en-NZ" sz="4704">
                <a:gradFill>
                  <a:gsLst>
                    <a:gs pos="2917">
                      <a:srgbClr val="FFFFFF"/>
                    </a:gs>
                    <a:gs pos="30000">
                      <a:srgbClr val="FFFFFF"/>
                    </a:gs>
                  </a:gsLst>
                  <a:lin ang="5400000" scaled="0"/>
                </a:gradFill>
              </a:rPr>
              <a:t>Designer</a:t>
            </a:r>
            <a:endParaRPr lang="en-US"/>
          </a:p>
        </p:txBody>
      </p:sp>
    </p:spTree>
    <p:extLst>
      <p:ext uri="{BB962C8B-B14F-4D97-AF65-F5344CB8AC3E}">
        <p14:creationId xmlns:p14="http://schemas.microsoft.com/office/powerpoint/2010/main" val="268912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p:cNvSpPr>
          <p:nvPr/>
        </p:nvSpPr>
        <p:spPr>
          <a:xfrm>
            <a:off x="4440980" y="739726"/>
            <a:ext cx="6360584" cy="5071033"/>
          </a:xfrm>
          <a:prstGeom prst="rect">
            <a:avLst/>
          </a:prstGeom>
          <a:noFill/>
        </p:spPr>
        <p:txBody>
          <a:bodyPr wrap="square" lIns="143428" tIns="89642" rIns="143428" bIns="89642" numCol="3" rtlCol="0">
            <a:noAutofit/>
          </a:bodyPr>
          <a:lstStyle/>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appFigures</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Asana</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API Management</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App Services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Automation</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Cognitive Face API</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Cognitive LUIS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Cognitive Text Analytics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Cognitive Vision</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Data Lake Store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Document DB</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Event Hub</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Functions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Machine Learning</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Resource Manager</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Service Bus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SQL</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Storage Blob</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Azure Storage Queues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Basecamp</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Bing Search</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BitBucket</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Bitly</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Blogger</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Box</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Buffer</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Campfire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Chatter</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Common Data Service</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Disqus</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DocuSign</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Dropbox</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Dynamics AX Online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Dynamics CRM Online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Dynamics CRM Service Bus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Dynamics Financials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Dynamics Operations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Easy Redmine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Eventbrite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Facebook</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FreshBooks</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Freshdesk</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GitHub</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Gmail</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Google Calendar</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Google Contacts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Google Drive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Google Sheets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Google Tasks</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GoTo</a:t>
            </a: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 Meeting</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GoTo</a:t>
            </a: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 Training</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GoTo</a:t>
            </a: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 Webinar</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Harvest</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HelloSign</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Infusionsoft</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JIRA</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Insightly</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Instagram</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Instapaper</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MailChimp</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Mandrill</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Medium</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Microsoft Project Online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Microsoft Translator</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MSN Weather</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Muhimbi</a:t>
            </a: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 PDF</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Office 365</a:t>
            </a:r>
          </a:p>
          <a:p>
            <a:pPr marL="89622" indent="-89622" defTabSz="913253">
              <a:lnSpc>
                <a:spcPct val="90000"/>
              </a:lnSpc>
              <a:spcAft>
                <a:spcPts val="98"/>
              </a:spcAft>
              <a:buFont typeface="Arial" panose="020B0604020202020204" pitchFamily="34" charset="0"/>
              <a:buChar char="•"/>
              <a:defRPr/>
            </a:pPr>
            <a:r>
              <a:rPr lang="en-US" altLang="ja-JP"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Office</a:t>
            </a:r>
            <a:r>
              <a:rPr lang="ja-JP" alt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 </a:t>
            </a:r>
            <a:r>
              <a:rPr lang="en-US" altLang="ja-JP"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365</a:t>
            </a:r>
            <a:r>
              <a:rPr lang="ja-JP" alt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 </a:t>
            </a:r>
            <a:r>
              <a:rPr lang="en-US" altLang="ja-JP"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Users</a:t>
            </a:r>
          </a:p>
          <a:p>
            <a:pPr marL="89622" indent="-89622" defTabSz="913253">
              <a:lnSpc>
                <a:spcPct val="90000"/>
              </a:lnSpc>
              <a:spcAft>
                <a:spcPts val="98"/>
              </a:spcAft>
              <a:buFont typeface="Arial" panose="020B0604020202020204" pitchFamily="34" charset="0"/>
              <a:buChar char="•"/>
              <a:defRPr/>
            </a:pPr>
            <a:r>
              <a:rPr lang="en-US" altLang="ja-JP"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Office 365 Video</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OneDrive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OneDrive for Business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OneNote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Outlook.com</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Outlook Tasks</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PagerDuty</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Pinterest</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Pipedrive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Pivotal Tracker</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Power BI</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Project Online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Redmine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Salesforce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Salesforce Chatter</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SendGrid</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SharePoint Online </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Slack</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SmartSheet</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SparkPost</a:t>
            </a: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 </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Stripe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Survey Monkey</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Todoist</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Toodledo</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Trello</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Twilio</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Twitter</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Typeform</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UserVoice</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VS Team Services</a:t>
            </a: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Webmerge</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Wordpress</a:t>
            </a:r>
            <a:endPar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Wunderlist</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Yammer</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YouTube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Zendesk</a:t>
            </a:r>
          </a:p>
        </p:txBody>
      </p:sp>
      <p:sp>
        <p:nvSpPr>
          <p:cNvPr id="9" name="Rectangle 8"/>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Rectangle 10"/>
          <p:cNvSpPr/>
          <p:nvPr/>
        </p:nvSpPr>
        <p:spPr>
          <a:xfrm>
            <a:off x="10009939" y="739725"/>
            <a:ext cx="2280397" cy="1773900"/>
          </a:xfrm>
          <a:prstGeom prst="rect">
            <a:avLst/>
          </a:prstGeom>
        </p:spPr>
        <p:txBody>
          <a:bodyPr wrap="square" lIns="143428" tIns="89642" rIns="143428" bIns="89642">
            <a:spAutoFit/>
          </a:bodyPr>
          <a:lstStyle/>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HTTP, HTTPS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HTTP </a:t>
            </a: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Webhook</a:t>
            </a: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 </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FTP, SFTP</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SMTP</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RSS</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Compose, Query, </a:t>
            </a:r>
            <a:b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b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Parse JSON</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Wait</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Terminate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Workflow</a:t>
            </a:r>
          </a:p>
        </p:txBody>
      </p:sp>
      <p:sp>
        <p:nvSpPr>
          <p:cNvPr id="13" name="Rectangle 12"/>
          <p:cNvSpPr/>
          <p:nvPr/>
        </p:nvSpPr>
        <p:spPr>
          <a:xfrm>
            <a:off x="9990837" y="478269"/>
            <a:ext cx="1914580" cy="425560"/>
          </a:xfrm>
          <a:prstGeom prst="rect">
            <a:avLst/>
          </a:prstGeom>
        </p:spPr>
        <p:txBody>
          <a:bodyPr wrap="none" lIns="143428" tIns="89642" rIns="143428" bIns="89642">
            <a:spAutoFit/>
          </a:bodyPr>
          <a:lstStyle/>
          <a:p>
            <a:pPr defTabSz="913253">
              <a:lnSpc>
                <a:spcPct val="90000"/>
              </a:lnSpc>
              <a:defRPr/>
            </a:pPr>
            <a:r>
              <a:rPr lang="en-US" sz="1766" kern="0">
                <a:gradFill>
                  <a:gsLst>
                    <a:gs pos="2917">
                      <a:srgbClr val="0078D7"/>
                    </a:gs>
                    <a:gs pos="32000">
                      <a:srgbClr val="0078D7"/>
                    </a:gs>
                  </a:gsLst>
                  <a:lin ang="5400000" scaled="0"/>
                </a:gradFill>
                <a:latin typeface="Segoe UI"/>
              </a:rPr>
              <a:t>Protocols/native</a:t>
            </a:r>
          </a:p>
        </p:txBody>
      </p:sp>
      <p:sp>
        <p:nvSpPr>
          <p:cNvPr id="16" name="Rectangle 15"/>
          <p:cNvSpPr/>
          <p:nvPr/>
        </p:nvSpPr>
        <p:spPr>
          <a:xfrm>
            <a:off x="10017349" y="2663525"/>
            <a:ext cx="2078868" cy="1612099"/>
          </a:xfrm>
          <a:prstGeom prst="rect">
            <a:avLst/>
          </a:prstGeom>
        </p:spPr>
        <p:txBody>
          <a:bodyPr wrap="square" lIns="143428" tIns="89642" rIns="143428" bIns="89642">
            <a:spAutoFit/>
          </a:bodyPr>
          <a:lstStyle/>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XML Validation</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Transform XML (+Mapper)</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Flat File Encode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Flat File Decode</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X12</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EDIFACT</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AS2</a:t>
            </a:r>
          </a:p>
          <a:p>
            <a:pPr marL="89622" indent="-89622" defTabSz="913253">
              <a:lnSpc>
                <a:spcPct val="90000"/>
              </a:lnSpc>
              <a:spcAft>
                <a:spcPts val="98"/>
              </a:spcAft>
              <a:buFont typeface="Arial" panose="020B0604020202020204" pitchFamily="34" charset="0"/>
              <a:buChar char="•"/>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Integration Account Artifact Lookup</a:t>
            </a:r>
          </a:p>
        </p:txBody>
      </p:sp>
      <p:sp>
        <p:nvSpPr>
          <p:cNvPr id="17" name="Rectangle 16"/>
          <p:cNvSpPr/>
          <p:nvPr/>
        </p:nvSpPr>
        <p:spPr>
          <a:xfrm>
            <a:off x="10002269" y="2395622"/>
            <a:ext cx="2605262" cy="425560"/>
          </a:xfrm>
          <a:prstGeom prst="rect">
            <a:avLst/>
          </a:prstGeom>
        </p:spPr>
        <p:txBody>
          <a:bodyPr wrap="square" lIns="143428" tIns="89642" rIns="143428" bIns="89642">
            <a:spAutoFit/>
          </a:bodyPr>
          <a:lstStyle/>
          <a:p>
            <a:pPr defTabSz="913253">
              <a:lnSpc>
                <a:spcPct val="90000"/>
              </a:lnSpc>
              <a:defRPr/>
            </a:pPr>
            <a:r>
              <a:rPr lang="en-US" sz="1766" kern="0">
                <a:gradFill>
                  <a:gsLst>
                    <a:gs pos="10145">
                      <a:srgbClr val="0078D7"/>
                    </a:gs>
                    <a:gs pos="31000">
                      <a:srgbClr val="0078D7"/>
                    </a:gs>
                  </a:gsLst>
                  <a:lin ang="5400000" scaled="0"/>
                </a:gradFill>
                <a:latin typeface="Segoe UI"/>
              </a:rPr>
              <a:t>XML and EDI</a:t>
            </a:r>
          </a:p>
        </p:txBody>
      </p:sp>
      <p:sp>
        <p:nvSpPr>
          <p:cNvPr id="18" name="Rectangle 17"/>
          <p:cNvSpPr/>
          <p:nvPr/>
        </p:nvSpPr>
        <p:spPr>
          <a:xfrm>
            <a:off x="9990837" y="4138280"/>
            <a:ext cx="960684" cy="425560"/>
          </a:xfrm>
          <a:prstGeom prst="rect">
            <a:avLst/>
          </a:prstGeom>
        </p:spPr>
        <p:txBody>
          <a:bodyPr wrap="none" lIns="143428" tIns="89642" rIns="143428" bIns="89642">
            <a:spAutoFit/>
          </a:bodyPr>
          <a:lstStyle/>
          <a:p>
            <a:pPr defTabSz="913253">
              <a:lnSpc>
                <a:spcPct val="90000"/>
              </a:lnSpc>
              <a:defRPr/>
            </a:pPr>
            <a:r>
              <a:rPr lang="en-US" sz="1766" kern="0">
                <a:gradFill>
                  <a:gsLst>
                    <a:gs pos="2917">
                      <a:srgbClr val="0078D7"/>
                    </a:gs>
                    <a:gs pos="32000">
                      <a:srgbClr val="0078D7"/>
                    </a:gs>
                  </a:gsLst>
                </a:gradFill>
                <a:latin typeface="Segoe UI"/>
              </a:rPr>
              <a:t>Hybrid</a:t>
            </a:r>
          </a:p>
        </p:txBody>
      </p:sp>
      <p:sp>
        <p:nvSpPr>
          <p:cNvPr id="19" name="TextBox 18"/>
          <p:cNvSpPr txBox="1"/>
          <p:nvPr/>
        </p:nvSpPr>
        <p:spPr>
          <a:xfrm>
            <a:off x="9994425" y="4426722"/>
            <a:ext cx="1813503" cy="1775723"/>
          </a:xfrm>
          <a:prstGeom prst="rect">
            <a:avLst/>
          </a:prstGeom>
        </p:spPr>
        <p:txBody>
          <a:bodyPr wrap="square" lIns="143428" tIns="89642" rIns="143428" bIns="89642">
            <a:spAutoFit/>
          </a:bodyPr>
          <a:lstStyle>
            <a:defPPr>
              <a:defRPr lang="en-US"/>
            </a:defPPr>
            <a:lvl1pPr marL="173038" indent="-173038" defTabSz="932563">
              <a:spcAft>
                <a:spcPts val="150"/>
              </a:spcAft>
              <a:buFont typeface="Arial" panose="020B0604020202020204" pitchFamily="34" charset="0"/>
              <a:buChar char="•"/>
              <a:defRPr sz="1400">
                <a:gradFill>
                  <a:gsLst>
                    <a:gs pos="10145">
                      <a:schemeClr val="tx1"/>
                    </a:gs>
                    <a:gs pos="30000">
                      <a:schemeClr val="tx1"/>
                    </a:gs>
                  </a:gsLst>
                  <a:lin ang="5400000" scaled="0"/>
                </a:gradFill>
              </a:defRPr>
            </a:lvl1pPr>
          </a:lstStyle>
          <a:p>
            <a:pPr marL="89622" indent="-89622" defTabSz="913253">
              <a:lnSpc>
                <a:spcPct val="90000"/>
              </a:lnSpc>
              <a:spcAft>
                <a:spcPts val="98"/>
              </a:spcAft>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BizTalk Server</a:t>
            </a:r>
          </a:p>
          <a:p>
            <a:pPr marL="89622" indent="-89622" defTabSz="913253">
              <a:lnSpc>
                <a:spcPct val="90000"/>
              </a:lnSpc>
              <a:spcAft>
                <a:spcPts val="98"/>
              </a:spcAft>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File System</a:t>
            </a:r>
          </a:p>
          <a:p>
            <a:pPr marL="89622" indent="-89622" defTabSz="913253">
              <a:lnSpc>
                <a:spcPct val="90000"/>
              </a:lnSpc>
              <a:spcAft>
                <a:spcPts val="98"/>
              </a:spcAft>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IBM DB2</a:t>
            </a:r>
          </a:p>
          <a:p>
            <a:pPr marL="89622" indent="-89622" defTabSz="913253">
              <a:lnSpc>
                <a:spcPct val="90000"/>
              </a:lnSpc>
              <a:spcAft>
                <a:spcPts val="98"/>
              </a:spcAft>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Informix</a:t>
            </a:r>
          </a:p>
          <a:p>
            <a:pPr marL="89622" indent="-89622" defTabSz="913253">
              <a:lnSpc>
                <a:spcPct val="90000"/>
              </a:lnSpc>
              <a:spcAft>
                <a:spcPts val="98"/>
              </a:spcAft>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Oracle DB</a:t>
            </a:r>
          </a:p>
          <a:p>
            <a:pPr marL="89622" indent="-89622" defTabSz="913253">
              <a:lnSpc>
                <a:spcPct val="90000"/>
              </a:lnSpc>
              <a:spcAft>
                <a:spcPts val="98"/>
              </a:spcAft>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SharePoint Server</a:t>
            </a:r>
          </a:p>
          <a:p>
            <a:pPr marL="89622" indent="-89622" defTabSz="913253">
              <a:lnSpc>
                <a:spcPct val="90000"/>
              </a:lnSpc>
              <a:spcAft>
                <a:spcPts val="98"/>
              </a:spcAft>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SQL Server</a:t>
            </a:r>
          </a:p>
          <a:p>
            <a:pPr marL="89622" indent="-89622" defTabSz="913253">
              <a:lnSpc>
                <a:spcPct val="90000"/>
              </a:lnSpc>
              <a:spcAft>
                <a:spcPts val="98"/>
              </a:spcAft>
              <a:defRPr/>
            </a:pP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SAP</a:t>
            </a:r>
          </a:p>
          <a:p>
            <a:pPr marL="89622" indent="-89622" defTabSz="913253">
              <a:lnSpc>
                <a:spcPct val="90000"/>
              </a:lnSpc>
              <a:spcAft>
                <a:spcPts val="98"/>
              </a:spcAft>
              <a:defRPr/>
            </a:pPr>
            <a:r>
              <a:rPr lang="en-US" sz="1077" kern="0" err="1">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Websphere</a:t>
            </a:r>
            <a:r>
              <a:rPr lang="en-US" sz="1077"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rPr>
              <a:t> MQ</a:t>
            </a:r>
          </a:p>
          <a:p>
            <a:pPr marL="0" indent="0" defTabSz="932026">
              <a:lnSpc>
                <a:spcPct val="90000"/>
              </a:lnSpc>
              <a:buNone/>
              <a:defRPr/>
            </a:pPr>
            <a:endParaRPr lang="en-US" sz="1000" kern="0">
              <a:gradFill>
                <a:gsLst>
                  <a:gs pos="0">
                    <a:srgbClr val="737373"/>
                  </a:gs>
                  <a:gs pos="100000">
                    <a:srgbClr val="737373"/>
                  </a:gs>
                </a:gsLst>
                <a:lin ang="5400000" scaled="0"/>
              </a:gradFill>
              <a:latin typeface="Segoe UI" panose="020B0502040204020203" pitchFamily="34" charset="0"/>
              <a:cs typeface="Segoe UI" panose="020B0502040204020203" pitchFamily="34" charset="0"/>
            </a:endParaRPr>
          </a:p>
        </p:txBody>
      </p:sp>
      <p:sp>
        <p:nvSpPr>
          <p:cNvPr id="8" name="Rectangle 7"/>
          <p:cNvSpPr/>
          <p:nvPr/>
        </p:nvSpPr>
        <p:spPr>
          <a:xfrm>
            <a:off x="4435510" y="478269"/>
            <a:ext cx="761104" cy="425560"/>
          </a:xfrm>
          <a:prstGeom prst="rect">
            <a:avLst/>
          </a:prstGeom>
        </p:spPr>
        <p:txBody>
          <a:bodyPr wrap="none" lIns="143428" tIns="89642" rIns="143428" bIns="89642">
            <a:spAutoFit/>
          </a:bodyPr>
          <a:lstStyle/>
          <a:p>
            <a:pPr defTabSz="913253">
              <a:lnSpc>
                <a:spcPct val="90000"/>
              </a:lnSpc>
              <a:defRPr/>
            </a:pPr>
            <a:r>
              <a:rPr lang="en-US" sz="1766" kern="0">
                <a:gradFill>
                  <a:gsLst>
                    <a:gs pos="10145">
                      <a:srgbClr val="0078D7"/>
                    </a:gs>
                    <a:gs pos="31000">
                      <a:srgbClr val="0078D7"/>
                    </a:gs>
                  </a:gsLst>
                  <a:lin ang="5400000" scaled="0"/>
                </a:gradFill>
                <a:latin typeface="Segoe UI"/>
              </a:rPr>
              <a:t>SaaS</a:t>
            </a:r>
          </a:p>
        </p:txBody>
      </p:sp>
      <p:sp>
        <p:nvSpPr>
          <p:cNvPr id="22" name="Rectangle 21"/>
          <p:cNvSpPr/>
          <p:nvPr/>
        </p:nvSpPr>
        <p:spPr bwMode="auto">
          <a:xfrm>
            <a:off x="4440980" y="1139924"/>
            <a:ext cx="2079446" cy="272605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2"/>
          <p:cNvSpPr/>
          <p:nvPr/>
        </p:nvSpPr>
        <p:spPr bwMode="auto">
          <a:xfrm>
            <a:off x="4435510" y="4019400"/>
            <a:ext cx="2084916" cy="180803"/>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36" name="Title 1"/>
          <p:cNvSpPr>
            <a:spLocks noGrp="1"/>
          </p:cNvSpPr>
          <p:nvPr>
            <p:ph type="title"/>
          </p:nvPr>
        </p:nvSpPr>
        <p:spPr>
          <a:xfrm>
            <a:off x="269241" y="289957"/>
            <a:ext cx="3858128" cy="899537"/>
          </a:xfrm>
        </p:spPr>
        <p:txBody>
          <a:bodyPr vert="horz" wrap="square" lIns="143428" tIns="89642" rIns="143428" bIns="89642" rtlCol="0" anchor="t">
            <a:noAutofit/>
          </a:bodyPr>
          <a:lstStyle/>
          <a:p>
            <a:r>
              <a:rPr lang="en-NZ">
                <a:gradFill>
                  <a:gsLst>
                    <a:gs pos="10145">
                      <a:schemeClr val="bg1"/>
                    </a:gs>
                    <a:gs pos="31000">
                      <a:schemeClr val="bg1"/>
                    </a:gs>
                  </a:gsLst>
                  <a:lin ang="5400000" scaled="0"/>
                </a:gradFill>
              </a:rPr>
              <a:t>Logic Apps</a:t>
            </a:r>
            <a:br>
              <a:rPr lang="en-NZ">
                <a:gradFill>
                  <a:gsLst>
                    <a:gs pos="10145">
                      <a:schemeClr val="bg1"/>
                    </a:gs>
                    <a:gs pos="31000">
                      <a:schemeClr val="bg1"/>
                    </a:gs>
                  </a:gsLst>
                  <a:lin ang="5400000" scaled="0"/>
                </a:gradFill>
              </a:rPr>
            </a:br>
            <a:endParaRPr lang="en-NZ">
              <a:gradFill>
                <a:gsLst>
                  <a:gs pos="10145">
                    <a:schemeClr val="bg1"/>
                  </a:gs>
                  <a:gs pos="31000">
                    <a:schemeClr val="bg1"/>
                  </a:gs>
                </a:gsLst>
                <a:lin ang="5400000" scaled="0"/>
              </a:gradFill>
            </a:endParaRPr>
          </a:p>
        </p:txBody>
      </p:sp>
      <p:sp>
        <p:nvSpPr>
          <p:cNvPr id="37" name="Text Placeholder 2"/>
          <p:cNvSpPr txBox="1">
            <a:spLocks/>
          </p:cNvSpPr>
          <p:nvPr/>
        </p:nvSpPr>
        <p:spPr>
          <a:xfrm>
            <a:off x="276430" y="1243289"/>
            <a:ext cx="4163905" cy="2496286"/>
          </a:xfrm>
          <a:prstGeom prst="rect">
            <a:avLst/>
          </a:prstGeom>
        </p:spPr>
        <p:txBody>
          <a:bodyPr lIns="143428" tIns="89642" rIns="143428" bIns="89642"/>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1218483">
              <a:spcBef>
                <a:spcPts val="588"/>
              </a:spcBef>
              <a:buNone/>
              <a:defRPr/>
            </a:pPr>
            <a:r>
              <a:rPr lang="en-US" sz="2353">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Cloud APIs and </a:t>
            </a:r>
            <a:br>
              <a:rPr lang="en-US" sz="2353">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br>
            <a:r>
              <a:rPr lang="en-US" sz="2353">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platform functionality</a:t>
            </a:r>
          </a:p>
          <a:p>
            <a:pPr marL="227209" lvl="1" indent="-227209" defTabSz="914192">
              <a:spcBef>
                <a:spcPts val="588"/>
              </a:spcBef>
              <a:defRPr/>
            </a:pPr>
            <a:r>
              <a:rPr lang="en-US" sz="1765">
                <a:gradFill>
                  <a:gsLst>
                    <a:gs pos="2917">
                      <a:srgbClr val="FFFFFF"/>
                    </a:gs>
                    <a:gs pos="30000">
                      <a:srgbClr val="FFFFFF"/>
                    </a:gs>
                  </a:gsLst>
                  <a:lin ang="5400000" scaled="0"/>
                </a:gradFill>
                <a:latin typeface="Segoe UI" panose="020B0502040204020203" pitchFamily="34" charset="0"/>
              </a:rPr>
              <a:t>Over 170 built-in connectors</a:t>
            </a:r>
          </a:p>
          <a:p>
            <a:pPr marL="227209" lvl="1" indent="-227209" defTabSz="914192">
              <a:spcBef>
                <a:spcPts val="588"/>
              </a:spcBef>
              <a:defRPr/>
            </a:pPr>
            <a:r>
              <a:rPr lang="en-US" sz="1765">
                <a:gradFill>
                  <a:gsLst>
                    <a:gs pos="2917">
                      <a:srgbClr val="FFFFFF"/>
                    </a:gs>
                    <a:gs pos="30000">
                      <a:srgbClr val="FFFFFF"/>
                    </a:gs>
                  </a:gsLst>
                  <a:lin ang="5400000" scaled="0"/>
                </a:gradFill>
                <a:latin typeface="Segoe UI" panose="020B0502040204020203" pitchFamily="34" charset="0"/>
              </a:rPr>
              <a:t>Hosted and managed </a:t>
            </a:r>
            <a:br>
              <a:rPr lang="en-US" sz="1765">
                <a:gradFill>
                  <a:gsLst>
                    <a:gs pos="2917">
                      <a:srgbClr val="FFFFFF"/>
                    </a:gs>
                    <a:gs pos="30000">
                      <a:srgbClr val="FFFFFF"/>
                    </a:gs>
                  </a:gsLst>
                  <a:lin ang="5400000" scaled="0"/>
                </a:gradFill>
                <a:latin typeface="Segoe UI" panose="020B0502040204020203" pitchFamily="34" charset="0"/>
              </a:rPr>
            </a:br>
            <a:r>
              <a:rPr lang="en-US" sz="1765">
                <a:gradFill>
                  <a:gsLst>
                    <a:gs pos="2917">
                      <a:srgbClr val="FFFFFF"/>
                    </a:gs>
                    <a:gs pos="30000">
                      <a:srgbClr val="FFFFFF"/>
                    </a:gs>
                  </a:gsLst>
                  <a:lin ang="5400000" scaled="0"/>
                </a:gradFill>
                <a:latin typeface="Segoe UI" panose="020B0502040204020203" pitchFamily="34" charset="0"/>
              </a:rPr>
              <a:t>within the platform</a:t>
            </a:r>
          </a:p>
          <a:p>
            <a:pPr marL="227209" lvl="1" indent="-227209" defTabSz="914192">
              <a:spcBef>
                <a:spcPts val="588"/>
              </a:spcBef>
              <a:defRPr/>
            </a:pPr>
            <a:r>
              <a:rPr lang="en-US" sz="1765">
                <a:gradFill>
                  <a:gsLst>
                    <a:gs pos="2917">
                      <a:srgbClr val="FFFFFF"/>
                    </a:gs>
                    <a:gs pos="30000">
                      <a:srgbClr val="FFFFFF"/>
                    </a:gs>
                  </a:gsLst>
                  <a:lin ang="5400000" scaled="0"/>
                </a:gradFill>
                <a:latin typeface="Segoe UI" panose="020B0502040204020203" pitchFamily="34" charset="0"/>
              </a:rPr>
              <a:t>Scales to meet your needs </a:t>
            </a:r>
          </a:p>
          <a:p>
            <a:pPr marL="227209" lvl="1" indent="-227209" defTabSz="914192">
              <a:spcBef>
                <a:spcPts val="588"/>
              </a:spcBef>
              <a:defRPr/>
            </a:pPr>
            <a:r>
              <a:rPr lang="en-US" sz="1765">
                <a:gradFill>
                  <a:gsLst>
                    <a:gs pos="2917">
                      <a:srgbClr val="FFFFFF"/>
                    </a:gs>
                    <a:gs pos="30000">
                      <a:srgbClr val="FFFFFF"/>
                    </a:gs>
                  </a:gsLst>
                  <a:lin ang="5400000" scaled="0"/>
                </a:gradFill>
                <a:latin typeface="Segoe UI" panose="020B0502040204020203" pitchFamily="34" charset="0"/>
              </a:rPr>
              <a:t>First class designer experience</a:t>
            </a:r>
          </a:p>
          <a:p>
            <a:pPr marL="227209" lvl="1" indent="-227209" defTabSz="914192">
              <a:spcBef>
                <a:spcPts val="588"/>
              </a:spcBef>
              <a:defRPr/>
            </a:pPr>
            <a:r>
              <a:rPr lang="en-US" sz="1765">
                <a:gradFill>
                  <a:gsLst>
                    <a:gs pos="2917">
                      <a:srgbClr val="FFFFFF"/>
                    </a:gs>
                    <a:gs pos="30000">
                      <a:srgbClr val="FFFFFF"/>
                    </a:gs>
                  </a:gsLst>
                  <a:lin ang="5400000" scaled="0"/>
                </a:gradFill>
                <a:latin typeface="Segoe UI" panose="020B0502040204020203" pitchFamily="34" charset="0"/>
              </a:rPr>
              <a:t>Rapid development</a:t>
            </a:r>
          </a:p>
        </p:txBody>
      </p:sp>
      <p:sp>
        <p:nvSpPr>
          <p:cNvPr id="38" name="Text Placeholder 2"/>
          <p:cNvSpPr txBox="1">
            <a:spLocks/>
          </p:cNvSpPr>
          <p:nvPr/>
        </p:nvSpPr>
        <p:spPr>
          <a:xfrm>
            <a:off x="257820" y="3905670"/>
            <a:ext cx="4171022" cy="2325304"/>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483">
              <a:spcBef>
                <a:spcPts val="588"/>
              </a:spcBef>
              <a:buClrTx/>
              <a:buNone/>
              <a:defRPr/>
            </a:pPr>
            <a:r>
              <a:rPr lang="en-US" sz="2353">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API connections</a:t>
            </a:r>
          </a:p>
          <a:p>
            <a:pPr marL="227209" lvl="1" indent="-227209" defTabSz="914192">
              <a:spcBef>
                <a:spcPts val="588"/>
              </a:spcBef>
              <a:defRPr/>
            </a:pPr>
            <a:r>
              <a:rPr lang="en-US" sz="1765">
                <a:gradFill>
                  <a:gsLst>
                    <a:gs pos="2917">
                      <a:srgbClr val="FFFFFF"/>
                    </a:gs>
                    <a:gs pos="30000">
                      <a:srgbClr val="FFFFFF"/>
                    </a:gs>
                  </a:gsLst>
                  <a:lin ang="5400000" scaled="0"/>
                </a:gradFill>
                <a:latin typeface="Segoe UI" panose="020B0502040204020203" pitchFamily="34" charset="0"/>
              </a:rPr>
              <a:t>Authenticate once and reuse</a:t>
            </a:r>
          </a:p>
          <a:p>
            <a:pPr marL="227209" lvl="1" indent="-227209" defTabSz="914192">
              <a:spcBef>
                <a:spcPts val="588"/>
              </a:spcBef>
              <a:defRPr/>
            </a:pPr>
            <a:r>
              <a:rPr lang="en-US" sz="1765">
                <a:gradFill>
                  <a:gsLst>
                    <a:gs pos="2917">
                      <a:srgbClr val="FFFFFF"/>
                    </a:gs>
                    <a:gs pos="30000">
                      <a:srgbClr val="FFFFFF"/>
                    </a:gs>
                  </a:gsLst>
                  <a:lin ang="5400000" scaled="0"/>
                </a:gradFill>
                <a:latin typeface="Segoe UI" panose="020B0502040204020203" pitchFamily="34" charset="0"/>
              </a:rPr>
              <a:t>Differentiate </a:t>
            </a:r>
            <a:br>
              <a:rPr lang="en-US" sz="1765">
                <a:gradFill>
                  <a:gsLst>
                    <a:gs pos="2917">
                      <a:srgbClr val="FFFFFF"/>
                    </a:gs>
                    <a:gs pos="30000">
                      <a:srgbClr val="FFFFFF"/>
                    </a:gs>
                  </a:gsLst>
                  <a:lin ang="5400000" scaled="0"/>
                </a:gradFill>
                <a:latin typeface="Segoe UI" panose="020B0502040204020203" pitchFamily="34" charset="0"/>
              </a:rPr>
            </a:br>
            <a:r>
              <a:rPr lang="en-US" sz="1765">
                <a:gradFill>
                  <a:gsLst>
                    <a:gs pos="2917">
                      <a:srgbClr val="FFFFFF"/>
                    </a:gs>
                    <a:gs pos="30000">
                      <a:srgbClr val="FFFFFF"/>
                    </a:gs>
                  </a:gsLst>
                  <a:lin ang="5400000" scaled="0"/>
                </a:gradFill>
                <a:latin typeface="Segoe UI" panose="020B0502040204020203" pitchFamily="34" charset="0"/>
              </a:rPr>
              <a:t>connection configuration</a:t>
            </a:r>
          </a:p>
          <a:p>
            <a:pPr marL="227209" lvl="1" indent="-227209" defTabSz="914192">
              <a:spcBef>
                <a:spcPts val="588"/>
              </a:spcBef>
              <a:defRPr/>
            </a:pPr>
            <a:r>
              <a:rPr lang="en-US" sz="1765">
                <a:gradFill>
                  <a:gsLst>
                    <a:gs pos="2917">
                      <a:srgbClr val="FFFFFF"/>
                    </a:gs>
                    <a:gs pos="30000">
                      <a:srgbClr val="FFFFFF"/>
                    </a:gs>
                  </a:gsLst>
                  <a:lin ang="5400000" scaled="0"/>
                </a:gradFill>
                <a:latin typeface="Segoe UI" panose="020B0502040204020203" pitchFamily="34" charset="0"/>
              </a:rPr>
              <a:t>Simple to deploy</a:t>
            </a:r>
          </a:p>
          <a:p>
            <a:pPr marL="227209" lvl="1" indent="-227209" defTabSz="914192">
              <a:spcBef>
                <a:spcPts val="588"/>
              </a:spcBef>
              <a:defRPr/>
            </a:pPr>
            <a:r>
              <a:rPr lang="en-US" sz="1765">
                <a:gradFill>
                  <a:gsLst>
                    <a:gs pos="2917">
                      <a:srgbClr val="FFFFFF"/>
                    </a:gs>
                    <a:gs pos="30000">
                      <a:srgbClr val="FFFFFF"/>
                    </a:gs>
                  </a:gsLst>
                  <a:lin ang="5400000" scaled="0"/>
                </a:gradFill>
                <a:latin typeface="Segoe UI" panose="020B0502040204020203" pitchFamily="34" charset="0"/>
              </a:rPr>
              <a:t>Portal experience </a:t>
            </a:r>
            <a:br>
              <a:rPr lang="en-US" sz="1765">
                <a:gradFill>
                  <a:gsLst>
                    <a:gs pos="2917">
                      <a:srgbClr val="FFFFFF"/>
                    </a:gs>
                    <a:gs pos="30000">
                      <a:srgbClr val="FFFFFF"/>
                    </a:gs>
                  </a:gsLst>
                  <a:lin ang="5400000" scaled="0"/>
                </a:gradFill>
                <a:latin typeface="Segoe UI" panose="020B0502040204020203" pitchFamily="34" charset="0"/>
              </a:rPr>
            </a:br>
            <a:r>
              <a:rPr lang="en-US" sz="1765">
                <a:gradFill>
                  <a:gsLst>
                    <a:gs pos="2917">
                      <a:srgbClr val="FFFFFF"/>
                    </a:gs>
                    <a:gs pos="30000">
                      <a:srgbClr val="FFFFFF"/>
                    </a:gs>
                  </a:gsLst>
                  <a:lin ang="5400000" scaled="0"/>
                </a:gradFill>
                <a:latin typeface="Segoe UI" panose="020B0502040204020203" pitchFamily="34" charset="0"/>
              </a:rPr>
              <a:t>for managing API Connections</a:t>
            </a:r>
          </a:p>
        </p:txBody>
      </p:sp>
      <p:sp>
        <p:nvSpPr>
          <p:cNvPr id="40" name="Rectangle 39">
            <a:extLst>
              <a:ext uri="{FF2B5EF4-FFF2-40B4-BE49-F238E27FC236}">
                <a16:creationId xmlns:a16="http://schemas.microsoft.com/office/drawing/2014/main" id="{844A74A1-50D1-4CEF-B03E-31BCFD09FA6A}"/>
              </a:ext>
            </a:extLst>
          </p:cNvPr>
          <p:cNvSpPr/>
          <p:nvPr/>
        </p:nvSpPr>
        <p:spPr bwMode="auto">
          <a:xfrm>
            <a:off x="4435510" y="5292005"/>
            <a:ext cx="2079690" cy="180803"/>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1" name="Rectangle 40">
            <a:extLst>
              <a:ext uri="{FF2B5EF4-FFF2-40B4-BE49-F238E27FC236}">
                <a16:creationId xmlns:a16="http://schemas.microsoft.com/office/drawing/2014/main" id="{CE92C26E-369E-4DCD-8D3C-6F97A7586484}"/>
              </a:ext>
            </a:extLst>
          </p:cNvPr>
          <p:cNvSpPr/>
          <p:nvPr/>
        </p:nvSpPr>
        <p:spPr bwMode="auto">
          <a:xfrm>
            <a:off x="4435510" y="5950195"/>
            <a:ext cx="2079691" cy="535347"/>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2" name="Rectangle 41">
            <a:extLst>
              <a:ext uri="{FF2B5EF4-FFF2-40B4-BE49-F238E27FC236}">
                <a16:creationId xmlns:a16="http://schemas.microsoft.com/office/drawing/2014/main" id="{48BB051E-52CC-4259-850B-62F072E565BA}"/>
              </a:ext>
            </a:extLst>
          </p:cNvPr>
          <p:cNvSpPr/>
          <p:nvPr/>
        </p:nvSpPr>
        <p:spPr bwMode="auto">
          <a:xfrm>
            <a:off x="6567905" y="811043"/>
            <a:ext cx="1953261" cy="328881"/>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3" name="Rectangle 42">
            <a:extLst>
              <a:ext uri="{FF2B5EF4-FFF2-40B4-BE49-F238E27FC236}">
                <a16:creationId xmlns:a16="http://schemas.microsoft.com/office/drawing/2014/main" id="{89DEAD7D-96C0-4AA2-8F17-0D765341E2C9}"/>
              </a:ext>
            </a:extLst>
          </p:cNvPr>
          <p:cNvSpPr/>
          <p:nvPr/>
        </p:nvSpPr>
        <p:spPr bwMode="auto">
          <a:xfrm>
            <a:off x="6567905" y="5141979"/>
            <a:ext cx="1953261" cy="490732"/>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4" name="Rectangle 43">
            <a:extLst>
              <a:ext uri="{FF2B5EF4-FFF2-40B4-BE49-F238E27FC236}">
                <a16:creationId xmlns:a16="http://schemas.microsoft.com/office/drawing/2014/main" id="{1F122170-7B19-43B5-96E7-6FDFEAEABEC0}"/>
              </a:ext>
            </a:extLst>
          </p:cNvPr>
          <p:cNvSpPr/>
          <p:nvPr/>
        </p:nvSpPr>
        <p:spPr bwMode="auto">
          <a:xfrm>
            <a:off x="6567905" y="5785842"/>
            <a:ext cx="1953261" cy="699700"/>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5" name="Rectangle 44">
            <a:extLst>
              <a:ext uri="{FF2B5EF4-FFF2-40B4-BE49-F238E27FC236}">
                <a16:creationId xmlns:a16="http://schemas.microsoft.com/office/drawing/2014/main" id="{0B705B3B-F181-4686-8DB2-380CF803E8BC}"/>
              </a:ext>
            </a:extLst>
          </p:cNvPr>
          <p:cNvSpPr/>
          <p:nvPr/>
        </p:nvSpPr>
        <p:spPr bwMode="auto">
          <a:xfrm>
            <a:off x="8568647" y="811043"/>
            <a:ext cx="1493229" cy="641649"/>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6" name="Rectangle 45">
            <a:extLst>
              <a:ext uri="{FF2B5EF4-FFF2-40B4-BE49-F238E27FC236}">
                <a16:creationId xmlns:a16="http://schemas.microsoft.com/office/drawing/2014/main" id="{CB6BF394-6D8C-445A-8784-E255069C2509}"/>
              </a:ext>
            </a:extLst>
          </p:cNvPr>
          <p:cNvSpPr/>
          <p:nvPr/>
        </p:nvSpPr>
        <p:spPr bwMode="auto">
          <a:xfrm>
            <a:off x="8568647" y="2087476"/>
            <a:ext cx="1493229" cy="340572"/>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7" name="Rectangle 46">
            <a:extLst>
              <a:ext uri="{FF2B5EF4-FFF2-40B4-BE49-F238E27FC236}">
                <a16:creationId xmlns:a16="http://schemas.microsoft.com/office/drawing/2014/main" id="{F5FB633F-6A68-412C-8707-10CB2A4A2F0D}"/>
              </a:ext>
            </a:extLst>
          </p:cNvPr>
          <p:cNvSpPr/>
          <p:nvPr/>
        </p:nvSpPr>
        <p:spPr bwMode="auto">
          <a:xfrm>
            <a:off x="8568647" y="3062490"/>
            <a:ext cx="1493229" cy="151491"/>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8" name="Rectangle 47">
            <a:extLst>
              <a:ext uri="{FF2B5EF4-FFF2-40B4-BE49-F238E27FC236}">
                <a16:creationId xmlns:a16="http://schemas.microsoft.com/office/drawing/2014/main" id="{5367FAA3-B112-4D21-BC33-C81F7527543D}"/>
              </a:ext>
            </a:extLst>
          </p:cNvPr>
          <p:cNvSpPr/>
          <p:nvPr/>
        </p:nvSpPr>
        <p:spPr bwMode="auto">
          <a:xfrm>
            <a:off x="8568647" y="5141979"/>
            <a:ext cx="1493229" cy="170321"/>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9" name="Rectangle 48">
            <a:extLst>
              <a:ext uri="{FF2B5EF4-FFF2-40B4-BE49-F238E27FC236}">
                <a16:creationId xmlns:a16="http://schemas.microsoft.com/office/drawing/2014/main" id="{16E4794B-8940-4DA4-922F-66BF85AAB9DA}"/>
              </a:ext>
            </a:extLst>
          </p:cNvPr>
          <p:cNvSpPr/>
          <p:nvPr/>
        </p:nvSpPr>
        <p:spPr bwMode="auto">
          <a:xfrm>
            <a:off x="8568647" y="5619754"/>
            <a:ext cx="1493229" cy="316774"/>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50" name="Rectangle 49">
            <a:extLst>
              <a:ext uri="{FF2B5EF4-FFF2-40B4-BE49-F238E27FC236}">
                <a16:creationId xmlns:a16="http://schemas.microsoft.com/office/drawing/2014/main" id="{3F12F351-088C-40C0-9D38-8B08A231D456}"/>
              </a:ext>
            </a:extLst>
          </p:cNvPr>
          <p:cNvSpPr/>
          <p:nvPr/>
        </p:nvSpPr>
        <p:spPr bwMode="auto">
          <a:xfrm>
            <a:off x="10114581" y="4507599"/>
            <a:ext cx="1523922" cy="151491"/>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51" name="Rectangle 50">
            <a:extLst>
              <a:ext uri="{FF2B5EF4-FFF2-40B4-BE49-F238E27FC236}">
                <a16:creationId xmlns:a16="http://schemas.microsoft.com/office/drawing/2014/main" id="{4135A522-5AE5-4E20-8C0D-5E9F1979B131}"/>
              </a:ext>
            </a:extLst>
          </p:cNvPr>
          <p:cNvSpPr/>
          <p:nvPr/>
        </p:nvSpPr>
        <p:spPr bwMode="auto">
          <a:xfrm>
            <a:off x="10114581" y="5305131"/>
            <a:ext cx="1523922" cy="316774"/>
          </a:xfrm>
          <a:prstGeom prst="rect">
            <a:avLst/>
          </a:prstGeom>
          <a:noFill/>
          <a:ln w="1905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129112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Introduction of first timers</a:t>
            </a:r>
          </a:p>
        </p:txBody>
      </p:sp>
      <p:sp>
        <p:nvSpPr>
          <p:cNvPr id="3" name="Text Placeholder 2"/>
          <p:cNvSpPr>
            <a:spLocks noGrp="1"/>
          </p:cNvSpPr>
          <p:nvPr>
            <p:ph type="body" sz="quarter" idx="10"/>
          </p:nvPr>
        </p:nvSpPr>
        <p:spPr>
          <a:xfrm>
            <a:off x="273211" y="1525982"/>
            <a:ext cx="11651870" cy="4440783"/>
          </a:xfrm>
        </p:spPr>
        <p:txBody>
          <a:bodyPr/>
          <a:lstStyle/>
          <a:p>
            <a:r>
              <a:rPr lang="en-US"/>
              <a:t>Please share your:</a:t>
            </a:r>
          </a:p>
          <a:p>
            <a:pPr marL="560241" indent="-560241">
              <a:buFont typeface="Arial" panose="020B0604020202020204" pitchFamily="34" charset="0"/>
              <a:buChar char="•"/>
            </a:pPr>
            <a:r>
              <a:rPr lang="en-US"/>
              <a:t>Name and background</a:t>
            </a:r>
          </a:p>
          <a:p>
            <a:pPr marL="560241" indent="-560241">
              <a:buFont typeface="Arial" panose="020B0604020202020204" pitchFamily="34" charset="0"/>
              <a:buChar char="•"/>
            </a:pPr>
            <a:r>
              <a:rPr lang="en-US"/>
              <a:t>Cloud experience, if any</a:t>
            </a:r>
          </a:p>
          <a:p>
            <a:r>
              <a:rPr lang="en-US" sz="3137">
                <a:solidFill>
                  <a:schemeClr val="bg1">
                    <a:lumMod val="50000"/>
                  </a:schemeClr>
                </a:solidFill>
                <a:latin typeface="+mn-lt"/>
              </a:rPr>
              <a:t>	Azure, AWS, Google, </a:t>
            </a:r>
            <a:r>
              <a:rPr lang="en-US" sz="3137" err="1">
                <a:solidFill>
                  <a:schemeClr val="bg1">
                    <a:lumMod val="50000"/>
                  </a:schemeClr>
                </a:solidFill>
                <a:latin typeface="+mn-lt"/>
              </a:rPr>
              <a:t>etc</a:t>
            </a:r>
            <a:r>
              <a:rPr lang="en-US" sz="3137">
                <a:solidFill>
                  <a:schemeClr val="bg1">
                    <a:lumMod val="50000"/>
                  </a:schemeClr>
                </a:solidFill>
                <a:latin typeface="+mn-lt"/>
              </a:rPr>
              <a:t>…</a:t>
            </a:r>
          </a:p>
          <a:p>
            <a:pPr marL="571390" indent="-571390">
              <a:buFont typeface="Arial" panose="020B0604020202020204" pitchFamily="34" charset="0"/>
              <a:buChar char="•"/>
            </a:pPr>
            <a:r>
              <a:rPr lang="en-US"/>
              <a:t>What are your expectations being here</a:t>
            </a:r>
          </a:p>
          <a:p>
            <a:r>
              <a:rPr lang="en-US" sz="3137">
                <a:solidFill>
                  <a:schemeClr val="bg1">
                    <a:lumMod val="50000"/>
                  </a:schemeClr>
                </a:solidFill>
                <a:latin typeface="+mn-lt"/>
              </a:rPr>
              <a:t>	i.e., how can this group help you?</a:t>
            </a:r>
          </a:p>
          <a:p>
            <a:pPr marL="571390" indent="-571390">
              <a:buFont typeface="Arial" panose="020B0604020202020204" pitchFamily="34" charset="0"/>
              <a:buChar char="•"/>
            </a:pPr>
            <a:r>
              <a:rPr lang="en-US"/>
              <a:t>Fun fact</a:t>
            </a:r>
          </a:p>
        </p:txBody>
      </p:sp>
      <p:sp>
        <p:nvSpPr>
          <p:cNvPr id="4" name="Slide Number Placeholder 3"/>
          <p:cNvSpPr>
            <a:spLocks noGrp="1"/>
          </p:cNvSpPr>
          <p:nvPr>
            <p:ph type="sldNum" sz="quarter" idx="4"/>
          </p:nvPr>
        </p:nvSpPr>
        <p:spPr/>
        <p:txBody>
          <a:bodyPr/>
          <a:lstStyle/>
          <a:p>
            <a:pPr algn="r" defTabSz="914225">
              <a:defRPr/>
            </a:pPr>
            <a:fld id="{181750B2-C378-4896-80E6-341FDC8E0FED}" type="slidenum">
              <a:rPr lang="en-IN" sz="1175">
                <a:solidFill>
                  <a:srgbClr val="505050"/>
                </a:solidFill>
                <a:latin typeface="Segoe UI"/>
              </a:rPr>
              <a:pPr algn="r" defTabSz="914225">
                <a:defRPr/>
              </a:pPr>
              <a:t>4</a:t>
            </a:fld>
            <a:endParaRPr lang="en-IN" sz="1175">
              <a:solidFill>
                <a:srgbClr val="505050"/>
              </a:solidFill>
              <a:latin typeface="Segoe UI"/>
            </a:endParaRPr>
          </a:p>
        </p:txBody>
      </p:sp>
    </p:spTree>
    <p:extLst>
      <p:ext uri="{BB962C8B-B14F-4D97-AF65-F5344CB8AC3E}">
        <p14:creationId xmlns:p14="http://schemas.microsoft.com/office/powerpoint/2010/main" val="37987659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8" y="977"/>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itle 1"/>
          <p:cNvSpPr txBox="1">
            <a:spLocks/>
          </p:cNvSpPr>
          <p:nvPr/>
        </p:nvSpPr>
        <p:spPr>
          <a:xfrm>
            <a:off x="270067" y="977"/>
            <a:ext cx="3585189" cy="6856055"/>
          </a:xfrm>
          <a:prstGeom prst="rect">
            <a:avLst/>
          </a:prstGeom>
        </p:spPr>
        <p:txBody>
          <a:bodyPr vert="horz" wrap="square" lIns="146284" tIns="91427" rIns="146284" bIns="9142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endParaRPr lang="en-NZ" sz="4704">
              <a:gradFill>
                <a:gsLst>
                  <a:gs pos="1250">
                    <a:srgbClr val="FFFFFF"/>
                  </a:gs>
                  <a:gs pos="100000">
                    <a:srgbClr val="FFFFFF"/>
                  </a:gs>
                </a:gsLst>
                <a:lin ang="5400000" scaled="0"/>
              </a:gradFill>
              <a:latin typeface="Segoe UI Light"/>
            </a:endParaRPr>
          </a:p>
        </p:txBody>
      </p:sp>
      <p:grpSp>
        <p:nvGrpSpPr>
          <p:cNvPr id="4" name="Group 3">
            <a:extLst>
              <a:ext uri="{FF2B5EF4-FFF2-40B4-BE49-F238E27FC236}">
                <a16:creationId xmlns:a16="http://schemas.microsoft.com/office/drawing/2014/main" id="{6E64395D-94BA-4DE9-AB21-EB5F73372A2C}"/>
              </a:ext>
            </a:extLst>
          </p:cNvPr>
          <p:cNvGrpSpPr/>
          <p:nvPr/>
        </p:nvGrpSpPr>
        <p:grpSpPr>
          <a:xfrm>
            <a:off x="4484229" y="354131"/>
            <a:ext cx="7124996" cy="1046863"/>
            <a:chOff x="4574146" y="360735"/>
            <a:chExt cx="7267867" cy="1067855"/>
          </a:xfrm>
        </p:grpSpPr>
        <p:pic>
          <p:nvPicPr>
            <p:cNvPr id="1028" name="Picture 4" descr="Image result for github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1629" y="527129"/>
              <a:ext cx="2210384" cy="7350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4/47/Dropbox_logo_%28September_2013%29.svg/2000px-Dropbox_logo_%28September_2013%29.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4146" y="360735"/>
              <a:ext cx="2799021" cy="10678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interest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1482" y="435147"/>
              <a:ext cx="919032" cy="9190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8D9C8D87-50CD-4B17-9CC0-31FAC5DD2802}"/>
              </a:ext>
            </a:extLst>
          </p:cNvPr>
          <p:cNvGrpSpPr/>
          <p:nvPr/>
        </p:nvGrpSpPr>
        <p:grpSpPr>
          <a:xfrm>
            <a:off x="4900767" y="3798720"/>
            <a:ext cx="6797888" cy="1176857"/>
            <a:chOff x="4999037" y="3874395"/>
            <a:chExt cx="6934200" cy="1200455"/>
          </a:xfrm>
        </p:grpSpPr>
        <p:pic>
          <p:nvPicPr>
            <p:cNvPr id="1032" name="Picture 8" descr="Image result for slack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8050" y="4247237"/>
              <a:ext cx="1925895" cy="5515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ordpress logo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9037" y="3995831"/>
              <a:ext cx="1697119" cy="105432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lesforce log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19154" y="3874395"/>
              <a:ext cx="1714083" cy="120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79385EC0-B3A7-47F5-951C-692FDB432500}"/>
              </a:ext>
            </a:extLst>
          </p:cNvPr>
          <p:cNvGrpSpPr/>
          <p:nvPr/>
        </p:nvGrpSpPr>
        <p:grpSpPr>
          <a:xfrm>
            <a:off x="4821878" y="2028294"/>
            <a:ext cx="7376322" cy="1174393"/>
            <a:chOff x="4918566" y="2068469"/>
            <a:chExt cx="7524233" cy="1197942"/>
          </a:xfrm>
        </p:grpSpPr>
        <p:pic>
          <p:nvPicPr>
            <p:cNvPr id="1026" name="Picture 2" descr="Image result for facebook logo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18566" y="2445706"/>
              <a:ext cx="2110181" cy="4434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tter logo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647237" y="2068469"/>
              <a:ext cx="2795562" cy="119794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x log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29350" y="2379618"/>
              <a:ext cx="1043294" cy="57564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8284778" y="5865685"/>
            <a:ext cx="4625484" cy="803952"/>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3600">
                <a:gradFill>
                  <a:gsLst>
                    <a:gs pos="0">
                      <a:srgbClr val="737373"/>
                    </a:gs>
                    <a:gs pos="100000">
                      <a:srgbClr val="737373"/>
                    </a:gs>
                  </a:gsLst>
                  <a:lin ang="5400000" scaled="0"/>
                </a:gradFill>
                <a:latin typeface="Segoe UI Semilight"/>
              </a:rPr>
              <a:t>….and more!</a:t>
            </a:r>
          </a:p>
        </p:txBody>
      </p:sp>
      <p:sp>
        <p:nvSpPr>
          <p:cNvPr id="2" name="Title 1">
            <a:extLst>
              <a:ext uri="{FF2B5EF4-FFF2-40B4-BE49-F238E27FC236}">
                <a16:creationId xmlns:a16="http://schemas.microsoft.com/office/drawing/2014/main" id="{89FEC2E8-3815-4D2C-B954-B92B6D771DA7}"/>
              </a:ext>
            </a:extLst>
          </p:cNvPr>
          <p:cNvSpPr>
            <a:spLocks noGrp="1"/>
          </p:cNvSpPr>
          <p:nvPr>
            <p:ph type="title"/>
          </p:nvPr>
        </p:nvSpPr>
        <p:spPr>
          <a:xfrm>
            <a:off x="269241" y="289957"/>
            <a:ext cx="3959474" cy="2912731"/>
          </a:xfrm>
        </p:spPr>
        <p:txBody>
          <a:bodyPr/>
          <a:lstStyle/>
          <a:p>
            <a:r>
              <a:rPr lang="en-US" sz="4704">
                <a:gradFill>
                  <a:gsLst>
                    <a:gs pos="1250">
                      <a:srgbClr val="FFFFFF"/>
                    </a:gs>
                    <a:gs pos="100000">
                      <a:srgbClr val="FFFFFF"/>
                    </a:gs>
                  </a:gsLst>
                  <a:lin ang="5400000" scaled="0"/>
                </a:gradFill>
              </a:rPr>
              <a:t>Logic Apps </a:t>
            </a:r>
            <a:br>
              <a:rPr lang="en-US" sz="4704">
                <a:gradFill>
                  <a:gsLst>
                    <a:gs pos="1250">
                      <a:srgbClr val="FFFFFF"/>
                    </a:gs>
                    <a:gs pos="100000">
                      <a:srgbClr val="FFFFFF"/>
                    </a:gs>
                  </a:gsLst>
                  <a:lin ang="5400000" scaled="0"/>
                </a:gradFill>
              </a:rPr>
            </a:br>
            <a:r>
              <a:rPr lang="en-US" sz="4704">
                <a:gradFill>
                  <a:gsLst>
                    <a:gs pos="1250">
                      <a:srgbClr val="FFFFFF"/>
                    </a:gs>
                    <a:gs pos="100000">
                      <a:srgbClr val="FFFFFF"/>
                    </a:gs>
                  </a:gsLst>
                  <a:lin ang="5400000" scaled="0"/>
                </a:gradFill>
              </a:rPr>
              <a:t>connectors—</a:t>
            </a:r>
            <a:br>
              <a:rPr lang="en-US" sz="4704">
                <a:gradFill>
                  <a:gsLst>
                    <a:gs pos="1250">
                      <a:srgbClr val="FFFFFF"/>
                    </a:gs>
                    <a:gs pos="100000">
                      <a:srgbClr val="FFFFFF"/>
                    </a:gs>
                  </a:gsLst>
                  <a:lin ang="5400000" scaled="0"/>
                </a:gradFill>
              </a:rPr>
            </a:br>
            <a:r>
              <a:rPr lang="en-US" sz="4704">
                <a:gradFill>
                  <a:gsLst>
                    <a:gs pos="1250">
                      <a:srgbClr val="FFFFFF"/>
                    </a:gs>
                    <a:gs pos="100000">
                      <a:srgbClr val="FFFFFF"/>
                    </a:gs>
                  </a:gsLst>
                  <a:lin ang="5400000" scaled="0"/>
                </a:gradFill>
              </a:rPr>
              <a:t>Over 170 </a:t>
            </a:r>
            <a:br>
              <a:rPr lang="en-US" sz="4704">
                <a:gradFill>
                  <a:gsLst>
                    <a:gs pos="1250">
                      <a:srgbClr val="FFFFFF"/>
                    </a:gs>
                    <a:gs pos="100000">
                      <a:srgbClr val="FFFFFF"/>
                    </a:gs>
                  </a:gsLst>
                  <a:lin ang="5400000" scaled="0"/>
                </a:gradFill>
              </a:rPr>
            </a:br>
            <a:r>
              <a:rPr lang="en-US" sz="4704">
                <a:gradFill>
                  <a:gsLst>
                    <a:gs pos="1250">
                      <a:srgbClr val="FFFFFF"/>
                    </a:gs>
                    <a:gs pos="100000">
                      <a:srgbClr val="FFFFFF"/>
                    </a:gs>
                  </a:gsLst>
                  <a:lin ang="5400000" scaled="0"/>
                </a:gradFill>
              </a:rPr>
              <a:t>and growing</a:t>
            </a:r>
            <a:br>
              <a:rPr lang="en-NZ" sz="4704">
                <a:gradFill>
                  <a:gsLst>
                    <a:gs pos="1250">
                      <a:srgbClr val="FFFFFF"/>
                    </a:gs>
                    <a:gs pos="100000">
                      <a:srgbClr val="FFFFFF"/>
                    </a:gs>
                  </a:gsLst>
                  <a:lin ang="5400000" scaled="0"/>
                </a:gradFill>
              </a:rPr>
            </a:br>
            <a:endParaRPr lang="en-US"/>
          </a:p>
        </p:txBody>
      </p:sp>
    </p:spTree>
    <p:extLst>
      <p:ext uri="{BB962C8B-B14F-4D97-AF65-F5344CB8AC3E}">
        <p14:creationId xmlns:p14="http://schemas.microsoft.com/office/powerpoint/2010/main" val="6413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300"/>
                                  </p:stCondLst>
                                  <p:childTnLst>
                                    <p:animMotion origin="layout" path="M -7.14833E-8 -0.04494 L -7.14833E-8 -9.35089E-7 " pathEditMode="relative" rAng="0" ptsTypes="AA">
                                      <p:cBhvr>
                                        <p:cTn id="9" dur="1000" fill="hold"/>
                                        <p:tgtEl>
                                          <p:spTgt spid="13"/>
                                        </p:tgtEl>
                                        <p:attrNameLst>
                                          <p:attrName>ppt_x</p:attrName>
                                          <p:attrName>ppt_y</p:attrName>
                                        </p:attrNameLst>
                                      </p:cBhvr>
                                      <p:rCtr x="0" y="2247"/>
                                    </p:animMotion>
                                  </p:childTnLst>
                                </p:cTn>
                              </p:par>
                              <p:par>
                                <p:cTn id="10" presetID="10" presetClass="entr" presetSubtype="0"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0"/>
                                  </p:stCondLst>
                                  <p:childTnLst>
                                    <p:animMotion origin="layout" path="M -4.90171E-7 0.04607 L -4.90171E-7 -9.75942E-7 " pathEditMode="relative" rAng="0" ptsTypes="AA">
                                      <p:cBhvr>
                                        <p:cTn id="14" dur="1000" fill="hold"/>
                                        <p:tgtEl>
                                          <p:spTgt spid="4"/>
                                        </p:tgtEl>
                                        <p:attrNameLst>
                                          <p:attrName>ppt_x</p:attrName>
                                          <p:attrName>ppt_y</p:attrName>
                                        </p:attrNameLst>
                                      </p:cBhvr>
                                      <p:rCtr x="0" y="-2315"/>
                                    </p:animMotion>
                                  </p:childTnLst>
                                </p:cTn>
                              </p:par>
                              <p:par>
                                <p:cTn id="15" presetID="10" presetClass="entr" presetSubtype="0" fill="hold" nodeType="withEffect">
                                  <p:stCondLst>
                                    <p:cond delay="6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87541E-6 0.04607 L 3.87541E-6 1.77031E-6 " pathEditMode="relative" rAng="0" ptsTypes="AA">
                                      <p:cBhvr>
                                        <p:cTn id="19" dur="1000" fill="hold"/>
                                        <p:tgtEl>
                                          <p:spTgt spid="5"/>
                                        </p:tgtEl>
                                        <p:attrNameLst>
                                          <p:attrName>ppt_x</p:attrName>
                                          <p:attrName>ppt_y</p:attrName>
                                        </p:attrNameLst>
                                      </p:cBhvr>
                                      <p:rCtr x="0" y="-2315"/>
                                    </p:animMotion>
                                  </p:childTnLst>
                                </p:cTn>
                              </p:par>
                              <p:par>
                                <p:cTn id="20" presetID="10" presetClass="entr" presetSubtype="0" fill="hold" nodeType="withEffect">
                                  <p:stCondLst>
                                    <p:cond delay="7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200"/>
                                  </p:stCondLst>
                                  <p:childTnLst>
                                    <p:animMotion origin="layout" path="M -3.71713E-6 0.04607 L -3.71713E-6 8.0345E-7 " pathEditMode="relative" rAng="0" ptsTypes="AA">
                                      <p:cBhvr>
                                        <p:cTn id="24" dur="1000" fill="hold"/>
                                        <p:tgtEl>
                                          <p:spTgt spid="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69241" y="289957"/>
            <a:ext cx="3959473" cy="899537"/>
          </a:xfrm>
        </p:spPr>
        <p:txBody>
          <a:bodyPr/>
          <a:lstStyle/>
          <a:p>
            <a:r>
              <a:rPr lang="en-NZ">
                <a:gradFill>
                  <a:gsLst>
                    <a:gs pos="1250">
                      <a:schemeClr val="bg1"/>
                    </a:gs>
                    <a:gs pos="100000">
                      <a:schemeClr val="bg1"/>
                    </a:gs>
                  </a:gsLst>
                  <a:lin ang="5400000" scaled="0"/>
                </a:gradFill>
              </a:rPr>
              <a:t>Logic Apps connects everything</a:t>
            </a:r>
          </a:p>
        </p:txBody>
      </p:sp>
      <p:grpSp>
        <p:nvGrpSpPr>
          <p:cNvPr id="157" name="Group 156"/>
          <p:cNvGrpSpPr/>
          <p:nvPr/>
        </p:nvGrpSpPr>
        <p:grpSpPr>
          <a:xfrm>
            <a:off x="6532918" y="956853"/>
            <a:ext cx="1447308" cy="2341620"/>
            <a:chOff x="6482027" y="881592"/>
            <a:chExt cx="1528456" cy="2684511"/>
          </a:xfrm>
        </p:grpSpPr>
        <p:cxnSp>
          <p:nvCxnSpPr>
            <p:cNvPr id="138" name="Straight Connector 137"/>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TextBox 56"/>
          <p:cNvSpPr txBox="1"/>
          <p:nvPr/>
        </p:nvSpPr>
        <p:spPr>
          <a:xfrm>
            <a:off x="4900132" y="2273491"/>
            <a:ext cx="1772359" cy="483020"/>
          </a:xfrm>
          <a:prstGeom prst="rect">
            <a:avLst/>
          </a:prstGeom>
          <a:noFill/>
        </p:spPr>
        <p:txBody>
          <a:bodyPr wrap="none" lIns="179208" tIns="143366" rIns="179208" bIns="143366" rtlCol="0">
            <a:spAutoFit/>
          </a:bodyPr>
          <a:lstStyle/>
          <a:p>
            <a:pPr algn="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a:rPr>
              <a:t>Cognitive services</a:t>
            </a:r>
          </a:p>
        </p:txBody>
      </p:sp>
      <p:pic>
        <p:nvPicPr>
          <p:cNvPr id="58" name="Picture 57"/>
          <p:cNvPicPr>
            <a:picLocks noChangeAspect="1"/>
          </p:cNvPicPr>
          <p:nvPr/>
        </p:nvPicPr>
        <p:blipFill>
          <a:blip r:embed="rId3"/>
          <a:stretch>
            <a:fillRect/>
          </a:stretch>
        </p:blipFill>
        <p:spPr>
          <a:xfrm>
            <a:off x="4549493" y="2272289"/>
            <a:ext cx="505935" cy="485591"/>
          </a:xfrm>
          <a:prstGeom prst="rect">
            <a:avLst/>
          </a:prstGeom>
        </p:spPr>
      </p:pic>
      <p:sp>
        <p:nvSpPr>
          <p:cNvPr id="60" name="TextBox 59"/>
          <p:cNvSpPr txBox="1"/>
          <p:nvPr/>
        </p:nvSpPr>
        <p:spPr>
          <a:xfrm>
            <a:off x="5273274" y="1650410"/>
            <a:ext cx="1208853" cy="189604"/>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a:rPr>
              <a:t>Service bus</a:t>
            </a:r>
          </a:p>
        </p:txBody>
      </p:sp>
      <p:sp>
        <p:nvSpPr>
          <p:cNvPr id="61" name="TextBox 60"/>
          <p:cNvSpPr txBox="1"/>
          <p:nvPr/>
        </p:nvSpPr>
        <p:spPr>
          <a:xfrm>
            <a:off x="5102186" y="3171057"/>
            <a:ext cx="1379939" cy="189604"/>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18528">
              <a:spcAft>
                <a:spcPts val="800"/>
              </a:spcAft>
              <a:defRPr/>
            </a:pPr>
            <a:r>
              <a:rPr lang="en-US" sz="1369">
                <a:gradFill>
                  <a:gsLst>
                    <a:gs pos="2917">
                      <a:srgbClr val="D2D2D2">
                        <a:lumMod val="50000"/>
                      </a:srgbClr>
                    </a:gs>
                    <a:gs pos="30000">
                      <a:srgbClr val="D2D2D2">
                        <a:lumMod val="50000"/>
                      </a:srgbClr>
                    </a:gs>
                  </a:gsLst>
                  <a:lin ang="5400000" scaled="0"/>
                </a:gradFill>
                <a:latin typeface="Segoe UI"/>
              </a:rPr>
              <a:t>Machine learning </a:t>
            </a:r>
          </a:p>
        </p:txBody>
      </p:sp>
      <p:sp>
        <p:nvSpPr>
          <p:cNvPr id="142" name="Rectangle 141"/>
          <p:cNvSpPr/>
          <p:nvPr/>
        </p:nvSpPr>
        <p:spPr bwMode="auto">
          <a:xfrm>
            <a:off x="4899163" y="884998"/>
            <a:ext cx="1582963" cy="189604"/>
          </a:xfrm>
          <a:prstGeom prst="rect">
            <a:avLst/>
          </a:prstGeom>
          <a:noFill/>
          <a:ln w="130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3516" fontAlgn="base">
              <a:lnSpc>
                <a:spcPct val="90000"/>
              </a:lnSpc>
              <a:spcBef>
                <a:spcPct val="0"/>
              </a:spcBef>
              <a:spcAft>
                <a:spcPct val="0"/>
              </a:spcAft>
              <a:defRPr/>
            </a:pPr>
            <a:r>
              <a:rPr lang="en-US" sz="1369" kern="0">
                <a:gradFill>
                  <a:gsLst>
                    <a:gs pos="2917">
                      <a:srgbClr val="D2D2D2">
                        <a:lumMod val="50000"/>
                      </a:srgbClr>
                    </a:gs>
                    <a:gs pos="30000">
                      <a:srgbClr val="D2D2D2">
                        <a:lumMod val="50000"/>
                      </a:srgbClr>
                    </a:gs>
                  </a:gsLst>
                  <a:lin ang="5400000" scaled="0"/>
                </a:gradFill>
                <a:latin typeface="Segoe UI"/>
              </a:rPr>
              <a:t>Azure Functions</a:t>
            </a:r>
          </a:p>
        </p:txBody>
      </p:sp>
      <p:pic>
        <p:nvPicPr>
          <p:cNvPr id="75" name="Picture 74"/>
          <p:cNvPicPr>
            <a:picLocks noChangeAspect="1"/>
          </p:cNvPicPr>
          <p:nvPr/>
        </p:nvPicPr>
        <p:blipFill>
          <a:blip r:embed="rId4"/>
          <a:stretch>
            <a:fillRect/>
          </a:stretch>
        </p:blipFill>
        <p:spPr>
          <a:xfrm>
            <a:off x="5252694" y="1593422"/>
            <a:ext cx="306427" cy="282274"/>
          </a:xfrm>
          <a:prstGeom prst="rect">
            <a:avLst/>
          </a:prstGeom>
        </p:spPr>
      </p:pic>
      <p:grpSp>
        <p:nvGrpSpPr>
          <p:cNvPr id="169" name="Group 168"/>
          <p:cNvGrpSpPr/>
          <p:nvPr/>
        </p:nvGrpSpPr>
        <p:grpSpPr>
          <a:xfrm>
            <a:off x="10342020" y="707317"/>
            <a:ext cx="1371123" cy="1223904"/>
            <a:chOff x="10693372" y="1242777"/>
            <a:chExt cx="1448001" cy="1403125"/>
          </a:xfrm>
        </p:grpSpPr>
        <p:pic>
          <p:nvPicPr>
            <p:cNvPr id="64" name="Picture 63"/>
            <p:cNvPicPr>
              <a:picLocks noChangeAspect="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7200"/>
                      </a14:imgEffect>
                      <a14:imgEffect>
                        <a14:saturation sat="234000"/>
                      </a14:imgEffect>
                    </a14:imgLayer>
                  </a14:imgProps>
                </a:ext>
              </a:extLst>
            </a:blip>
            <a:srcRect t="24251" b="26614"/>
            <a:stretch/>
          </p:blipFill>
          <p:spPr>
            <a:xfrm>
              <a:off x="10693372" y="2182142"/>
              <a:ext cx="1448001" cy="463760"/>
            </a:xfrm>
            <a:prstGeom prst="rect">
              <a:avLst/>
            </a:prstGeom>
            <a:noFill/>
          </p:spPr>
        </p:pic>
        <p:pic>
          <p:nvPicPr>
            <p:cNvPr id="168" name="Picture 16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808416" y="1242777"/>
              <a:ext cx="673820" cy="673820"/>
            </a:xfrm>
            <a:prstGeom prst="rect">
              <a:avLst/>
            </a:prstGeom>
          </p:spPr>
        </p:pic>
      </p:grpSp>
      <p:grpSp>
        <p:nvGrpSpPr>
          <p:cNvPr id="6" name="Group 5"/>
          <p:cNvGrpSpPr/>
          <p:nvPr/>
        </p:nvGrpSpPr>
        <p:grpSpPr>
          <a:xfrm>
            <a:off x="7818269" y="1824009"/>
            <a:ext cx="1236907" cy="964785"/>
            <a:chOff x="7884215" y="1622064"/>
            <a:chExt cx="1280400" cy="1084166"/>
          </a:xfrm>
        </p:grpSpPr>
        <p:sp>
          <p:nvSpPr>
            <p:cNvPr id="41" name="TextBox 40"/>
            <p:cNvSpPr txBox="1"/>
            <p:nvPr/>
          </p:nvSpPr>
          <p:spPr>
            <a:xfrm>
              <a:off x="7884215" y="2163329"/>
              <a:ext cx="1280400" cy="542901"/>
            </a:xfrm>
            <a:prstGeom prst="rect">
              <a:avLst/>
            </a:prstGeom>
            <a:noFill/>
          </p:spPr>
          <p:txBody>
            <a:bodyPr wrap="none" lIns="179208" tIns="143366" rIns="179208" bIns="143366" rtlCol="0">
              <a:spAutoFit/>
            </a:bodyPr>
            <a:lstStyle/>
            <a:p>
              <a:pP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a:rPr>
                <a:t>Logic Apps</a:t>
              </a:r>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89160" y="1622064"/>
              <a:ext cx="618831" cy="618831"/>
            </a:xfrm>
            <a:prstGeom prst="rect">
              <a:avLst/>
            </a:prstGeom>
          </p:spPr>
        </p:pic>
      </p:grpSp>
      <p:pic>
        <p:nvPicPr>
          <p:cNvPr id="1028" name="Picture 4" descr="Image result for docusign logo"/>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10355552" y="3171058"/>
            <a:ext cx="1063742" cy="29050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flipH="1">
            <a:off x="8818887" y="956853"/>
            <a:ext cx="1447308" cy="2341620"/>
            <a:chOff x="6482027" y="881592"/>
            <a:chExt cx="1528456" cy="2684511"/>
          </a:xfrm>
        </p:grpSpPr>
        <p:cxnSp>
          <p:nvCxnSpPr>
            <p:cNvPr id="81" name="Straight Connector 80"/>
            <p:cNvCxnSpPr/>
            <p:nvPr/>
          </p:nvCxnSpPr>
          <p:spPr>
            <a:xfrm flipV="1">
              <a:off x="7245322" y="881592"/>
              <a:ext cx="15216" cy="2684511"/>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6496361" y="881592"/>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6496361" y="1776428"/>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482028" y="2671263"/>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6482027" y="3566099"/>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7241366" y="2209075"/>
              <a:ext cx="769117"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DD6D2618-3F98-4E7F-8D38-B2D63C32E723}"/>
              </a:ext>
            </a:extLst>
          </p:cNvPr>
          <p:cNvPicPr>
            <a:picLocks noChangeAspect="1"/>
          </p:cNvPicPr>
          <p:nvPr/>
        </p:nvPicPr>
        <p:blipFill rotWithShape="1">
          <a:blip r:embed="rId10"/>
          <a:srcRect l="18819" r="14517"/>
          <a:stretch/>
        </p:blipFill>
        <p:spPr>
          <a:xfrm>
            <a:off x="10273750" y="2151026"/>
            <a:ext cx="752587" cy="644421"/>
          </a:xfrm>
          <a:prstGeom prst="rect">
            <a:avLst/>
          </a:prstGeom>
        </p:spPr>
      </p:pic>
      <p:pic>
        <p:nvPicPr>
          <p:cNvPr id="5" name="Picture 4">
            <a:extLst>
              <a:ext uri="{FF2B5EF4-FFF2-40B4-BE49-F238E27FC236}">
                <a16:creationId xmlns:a16="http://schemas.microsoft.com/office/drawing/2014/main" id="{D1900456-8116-48F1-80C6-F76E3DE48CE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673608" y="719943"/>
            <a:ext cx="529198" cy="473820"/>
          </a:xfrm>
          <a:prstGeom prst="rect">
            <a:avLst/>
          </a:prstGeom>
        </p:spPr>
      </p:pic>
      <p:sp>
        <p:nvSpPr>
          <p:cNvPr id="72" name="Beaker_F196">
            <a:extLst>
              <a:ext uri="{FF2B5EF4-FFF2-40B4-BE49-F238E27FC236}">
                <a16:creationId xmlns:a16="http://schemas.microsoft.com/office/drawing/2014/main" id="{7332AD18-C4B4-47C5-A244-667E14B45667}"/>
              </a:ext>
            </a:extLst>
          </p:cNvPr>
          <p:cNvSpPr>
            <a:spLocks noChangeAspect="1" noEditPoints="1"/>
          </p:cNvSpPr>
          <p:nvPr/>
        </p:nvSpPr>
        <p:spPr bwMode="auto">
          <a:xfrm>
            <a:off x="4796319" y="3070431"/>
            <a:ext cx="310332" cy="35857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7" name="Group 6">
            <a:extLst>
              <a:ext uri="{FF2B5EF4-FFF2-40B4-BE49-F238E27FC236}">
                <a16:creationId xmlns:a16="http://schemas.microsoft.com/office/drawing/2014/main" id="{FD685F3C-D6A2-417F-87C9-F1B381ABB852}"/>
              </a:ext>
            </a:extLst>
          </p:cNvPr>
          <p:cNvGrpSpPr/>
          <p:nvPr/>
        </p:nvGrpSpPr>
        <p:grpSpPr>
          <a:xfrm>
            <a:off x="5429928" y="2797650"/>
            <a:ext cx="5959191" cy="3541801"/>
            <a:chOff x="5538808" y="2853252"/>
            <a:chExt cx="6078685" cy="3612821"/>
          </a:xfrm>
        </p:grpSpPr>
        <p:cxnSp>
          <p:nvCxnSpPr>
            <p:cNvPr id="76" name="Straight Connector 75"/>
            <p:cNvCxnSpPr/>
            <p:nvPr/>
          </p:nvCxnSpPr>
          <p:spPr>
            <a:xfrm flipV="1">
              <a:off x="8605896" y="2853252"/>
              <a:ext cx="0" cy="77613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771312" y="3893887"/>
              <a:ext cx="1609225" cy="633679"/>
              <a:chOff x="7583519" y="3522179"/>
              <a:chExt cx="1692678" cy="651788"/>
            </a:xfrm>
          </p:grpSpPr>
          <p:sp>
            <p:nvSpPr>
              <p:cNvPr id="124" name="TextBox 123"/>
              <p:cNvSpPr txBox="1"/>
              <p:nvPr/>
            </p:nvSpPr>
            <p:spPr>
              <a:xfrm>
                <a:off x="7583519" y="3776103"/>
                <a:ext cx="1692678" cy="397864"/>
              </a:xfrm>
              <a:prstGeom prst="rect">
                <a:avLst/>
              </a:prstGeom>
              <a:noFill/>
            </p:spPr>
            <p:txBody>
              <a:bodyPr wrap="square" lIns="0" tIns="0" rIns="0" bIns="0" rtlCol="0">
                <a:spAutoFit/>
              </a:bodyPr>
              <a:lstStyle/>
              <a:p>
                <a:pPr algn="ctr" defTabSz="895984">
                  <a:lnSpc>
                    <a:spcPct val="90000"/>
                  </a:lnSpc>
                  <a:spcAft>
                    <a:spcPts val="588"/>
                  </a:spcAft>
                  <a:defRPr/>
                </a:pPr>
                <a:r>
                  <a:rPr lang="en-US" sz="1369" kern="0">
                    <a:gradFill>
                      <a:gsLst>
                        <a:gs pos="2917">
                          <a:srgbClr val="D2D2D2">
                            <a:lumMod val="50000"/>
                          </a:srgbClr>
                        </a:gs>
                        <a:gs pos="30000">
                          <a:srgbClr val="D2D2D2">
                            <a:lumMod val="50000"/>
                          </a:srgbClr>
                        </a:gs>
                      </a:gsLst>
                      <a:lin ang="5400000" scaled="0"/>
                    </a:gradFill>
                    <a:latin typeface="Segoe UI"/>
                  </a:rPr>
                  <a:t>On-premises </a:t>
                </a:r>
                <a:br>
                  <a:rPr lang="en-US" sz="1369" kern="0">
                    <a:gradFill>
                      <a:gsLst>
                        <a:gs pos="2917">
                          <a:srgbClr val="D2D2D2">
                            <a:lumMod val="50000"/>
                          </a:srgbClr>
                        </a:gs>
                        <a:gs pos="30000">
                          <a:srgbClr val="D2D2D2">
                            <a:lumMod val="50000"/>
                          </a:srgbClr>
                        </a:gs>
                      </a:gsLst>
                      <a:lin ang="5400000" scaled="0"/>
                    </a:gradFill>
                    <a:latin typeface="Segoe UI"/>
                  </a:rPr>
                </a:br>
                <a:r>
                  <a:rPr lang="en-US" sz="1369" kern="0">
                    <a:gradFill>
                      <a:gsLst>
                        <a:gs pos="2917">
                          <a:srgbClr val="D2D2D2">
                            <a:lumMod val="50000"/>
                          </a:srgbClr>
                        </a:gs>
                        <a:gs pos="30000">
                          <a:srgbClr val="D2D2D2">
                            <a:lumMod val="50000"/>
                          </a:srgbClr>
                        </a:gs>
                      </a:gsLst>
                      <a:lin ang="5400000" scaled="0"/>
                    </a:gradFill>
                    <a:latin typeface="Segoe UI"/>
                  </a:rPr>
                  <a:t>data gateway</a:t>
                </a:r>
              </a:p>
            </p:txBody>
          </p:sp>
          <p:grpSp>
            <p:nvGrpSpPr>
              <p:cNvPr id="126" name="Group 125"/>
              <p:cNvGrpSpPr/>
              <p:nvPr/>
            </p:nvGrpSpPr>
            <p:grpSpPr>
              <a:xfrm>
                <a:off x="8433561" y="3522179"/>
                <a:ext cx="101632" cy="296215"/>
                <a:chOff x="8354187" y="3513766"/>
                <a:chExt cx="101632" cy="296215"/>
              </a:xfrm>
            </p:grpSpPr>
            <p:sp>
              <p:nvSpPr>
                <p:cNvPr id="128" name="Rectangle 127"/>
                <p:cNvSpPr/>
                <p:nvPr/>
              </p:nvSpPr>
              <p:spPr bwMode="auto">
                <a:xfrm>
                  <a:off x="8371887" y="3733781"/>
                  <a:ext cx="83932" cy="76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9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9" name="Straight Arrow Connector 128"/>
                <p:cNvCxnSpPr/>
                <p:nvPr/>
              </p:nvCxnSpPr>
              <p:spPr>
                <a:xfrm>
                  <a:off x="8354187" y="3513766"/>
                  <a:ext cx="0" cy="280121"/>
                </a:xfrm>
                <a:prstGeom prst="straightConnector1">
                  <a:avLst/>
                </a:prstGeom>
                <a:ln w="19050">
                  <a:solidFill>
                    <a:schemeClr val="accent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grpSp>
        <p:grpSp>
          <p:nvGrpSpPr>
            <p:cNvPr id="25" name="Group 24"/>
            <p:cNvGrpSpPr/>
            <p:nvPr/>
          </p:nvGrpSpPr>
          <p:grpSpPr>
            <a:xfrm>
              <a:off x="5538808" y="4693327"/>
              <a:ext cx="6078685" cy="1772746"/>
              <a:chOff x="5608637" y="4721857"/>
              <a:chExt cx="6393920" cy="1823405"/>
            </a:xfrm>
          </p:grpSpPr>
          <p:sp>
            <p:nvSpPr>
              <p:cNvPr id="22" name="TextBox 21"/>
              <p:cNvSpPr txBox="1"/>
              <p:nvPr/>
            </p:nvSpPr>
            <p:spPr>
              <a:xfrm>
                <a:off x="10693371" y="6175408"/>
                <a:ext cx="461714" cy="284842"/>
              </a:xfrm>
              <a:prstGeom prst="rect">
                <a:avLst/>
              </a:prstGeom>
              <a:noFill/>
            </p:spPr>
            <p:txBody>
              <a:bodyPr wrap="square" lIns="0" tIns="0" rIns="0" bIns="0" rtlCol="0">
                <a:spAutoFit/>
              </a:bodyPr>
              <a:lstStyle/>
              <a:p>
                <a:pPr defTabSz="895984">
                  <a:lnSpc>
                    <a:spcPct val="90000"/>
                  </a:lnSpc>
                  <a:spcAft>
                    <a:spcPts val="588"/>
                  </a:spcAft>
                  <a:defRPr/>
                </a:pPr>
                <a:r>
                  <a:rPr lang="en-US" sz="980" kern="0">
                    <a:gradFill>
                      <a:gsLst>
                        <a:gs pos="2917">
                          <a:srgbClr val="D2D2D2">
                            <a:lumMod val="50000"/>
                          </a:srgbClr>
                        </a:gs>
                        <a:gs pos="30000">
                          <a:srgbClr val="D2D2D2">
                            <a:lumMod val="50000"/>
                          </a:srgbClr>
                        </a:gs>
                      </a:gsLst>
                      <a:lin ang="5400000" scaled="0"/>
                    </a:gradFill>
                    <a:latin typeface="Segoe UI"/>
                  </a:rPr>
                  <a:t>BizTalk</a:t>
                </a:r>
                <a:br>
                  <a:rPr lang="en-US" sz="980" kern="0">
                    <a:gradFill>
                      <a:gsLst>
                        <a:gs pos="2917">
                          <a:srgbClr val="D2D2D2">
                            <a:lumMod val="50000"/>
                          </a:srgbClr>
                        </a:gs>
                        <a:gs pos="30000">
                          <a:srgbClr val="D2D2D2">
                            <a:lumMod val="50000"/>
                          </a:srgbClr>
                        </a:gs>
                      </a:gsLst>
                      <a:lin ang="5400000" scaled="0"/>
                    </a:gradFill>
                    <a:latin typeface="Segoe UI"/>
                  </a:rPr>
                </a:br>
                <a:r>
                  <a:rPr lang="en-US" sz="980" kern="0">
                    <a:gradFill>
                      <a:gsLst>
                        <a:gs pos="2917">
                          <a:srgbClr val="D2D2D2">
                            <a:lumMod val="50000"/>
                          </a:srgbClr>
                        </a:gs>
                        <a:gs pos="30000">
                          <a:srgbClr val="D2D2D2">
                            <a:lumMod val="50000"/>
                          </a:srgbClr>
                        </a:gs>
                      </a:gsLst>
                      <a:lin ang="5400000" scaled="0"/>
                    </a:gradFill>
                    <a:latin typeface="Segoe UI"/>
                  </a:rPr>
                  <a:t>server</a:t>
                </a:r>
              </a:p>
            </p:txBody>
          </p:sp>
          <p:grpSp>
            <p:nvGrpSpPr>
              <p:cNvPr id="23" name="Group 22"/>
              <p:cNvGrpSpPr/>
              <p:nvPr/>
            </p:nvGrpSpPr>
            <p:grpSpPr>
              <a:xfrm>
                <a:off x="5608637" y="4721857"/>
                <a:ext cx="6393920" cy="1823405"/>
                <a:chOff x="5608637" y="4721857"/>
                <a:chExt cx="6393920" cy="1823405"/>
              </a:xfrm>
            </p:grpSpPr>
            <p:grpSp>
              <p:nvGrpSpPr>
                <p:cNvPr id="162" name="Group 161"/>
                <p:cNvGrpSpPr/>
                <p:nvPr/>
              </p:nvGrpSpPr>
              <p:grpSpPr>
                <a:xfrm>
                  <a:off x="6388013" y="4721857"/>
                  <a:ext cx="4529138" cy="857826"/>
                  <a:chOff x="6184899" y="4457700"/>
                  <a:chExt cx="4529138" cy="857826"/>
                </a:xfrm>
              </p:grpSpPr>
              <p:cxnSp>
                <p:nvCxnSpPr>
                  <p:cNvPr id="14" name="Straight Connector 13"/>
                  <p:cNvCxnSpPr/>
                  <p:nvPr/>
                </p:nvCxnSpPr>
                <p:spPr>
                  <a:xfrm flipV="1">
                    <a:off x="8605923" y="4457700"/>
                    <a:ext cx="0" cy="857826"/>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184899" y="4678362"/>
                    <a:ext cx="2329949"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197599"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86723"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705875" y="4675445"/>
                    <a:ext cx="0" cy="64008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440231" y="4678362"/>
                    <a:ext cx="2273806" cy="0"/>
                  </a:xfrm>
                  <a:prstGeom prst="line">
                    <a:avLst/>
                  </a:prstGeom>
                  <a:ln w="2540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608637" y="5585457"/>
                  <a:ext cx="6393920" cy="959805"/>
                  <a:chOff x="5608637" y="5585457"/>
                  <a:chExt cx="6393920" cy="959805"/>
                </a:xfrm>
              </p:grpSpPr>
              <p:grpSp>
                <p:nvGrpSpPr>
                  <p:cNvPr id="163" name="Group 162"/>
                  <p:cNvGrpSpPr/>
                  <p:nvPr/>
                </p:nvGrpSpPr>
                <p:grpSpPr>
                  <a:xfrm>
                    <a:off x="5608637" y="5585457"/>
                    <a:ext cx="6393920" cy="959805"/>
                    <a:chOff x="5405523" y="5321300"/>
                    <a:chExt cx="6393920" cy="959805"/>
                  </a:xfrm>
                </p:grpSpPr>
                <p:sp>
                  <p:nvSpPr>
                    <p:cNvPr id="18" name="Freeform 5"/>
                    <p:cNvSpPr>
                      <a:spLocks noChangeAspect="1" noEditPoints="1"/>
                    </p:cNvSpPr>
                    <p:nvPr/>
                  </p:nvSpPr>
                  <p:spPr bwMode="black">
                    <a:xfrm>
                      <a:off x="5405523" y="5495294"/>
                      <a:ext cx="1259212" cy="252411"/>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chemeClr val="accent1"/>
                    </a:solidFill>
                    <a:ln>
                      <a:noFill/>
                    </a:ln>
                    <a:extLst/>
                  </p:spPr>
                  <p:txBody>
                    <a:bodyPr vert="horz" wrap="square" lIns="87842" tIns="43921" rIns="87842" bIns="439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5951">
                        <a:defRPr/>
                      </a:pPr>
                      <a:endParaRPr lang="en-US" sz="1728" kern="0">
                        <a:solidFill>
                          <a:srgbClr val="505050"/>
                        </a:solidFill>
                        <a:latin typeface="Segoe UI"/>
                      </a:endParaRPr>
                    </a:p>
                  </p:txBody>
                </p:sp>
                <p:pic>
                  <p:nvPicPr>
                    <p:cNvPr id="20" name="Picture 19"/>
                    <p:cNvPicPr>
                      <a:picLocks noChangeAspect="1"/>
                    </p:cNvPicPr>
                    <p:nvPr/>
                  </p:nvPicPr>
                  <p:blipFill>
                    <a:blip r:embed="rId12">
                      <a:duotone>
                        <a:schemeClr val="accent1">
                          <a:shade val="45000"/>
                          <a:satMod val="135000"/>
                        </a:schemeClr>
                        <a:prstClr val="white"/>
                      </a:duotone>
                    </a:blip>
                    <a:stretch>
                      <a:fillRect/>
                    </a:stretch>
                  </p:blipFill>
                  <p:spPr>
                    <a:xfrm>
                      <a:off x="8441012" y="5413979"/>
                      <a:ext cx="393511" cy="393511"/>
                    </a:xfrm>
                    <a:prstGeom prst="rect">
                      <a:avLst/>
                    </a:prstGeom>
                  </p:spPr>
                </p:pic>
                <p:grpSp>
                  <p:nvGrpSpPr>
                    <p:cNvPr id="24" name="Group 23"/>
                    <p:cNvGrpSpPr/>
                    <p:nvPr/>
                  </p:nvGrpSpPr>
                  <p:grpSpPr>
                    <a:xfrm>
                      <a:off x="9478961" y="5321300"/>
                      <a:ext cx="2320482" cy="959805"/>
                      <a:chOff x="9418637" y="4908550"/>
                      <a:chExt cx="2320482" cy="959805"/>
                    </a:xfrm>
                  </p:grpSpPr>
                  <p:pic>
                    <p:nvPicPr>
                      <p:cNvPr id="28" name="Picture 27"/>
                      <p:cNvPicPr>
                        <a:picLocks noChangeAspect="1"/>
                      </p:cNvPicPr>
                      <p:nvPr/>
                    </p:nvPicPr>
                    <p:blipFill>
                      <a:blip r:embed="rId13"/>
                      <a:stretch>
                        <a:fillRect/>
                      </a:stretch>
                    </p:blipFill>
                    <p:spPr>
                      <a:xfrm>
                        <a:off x="9535057" y="4999293"/>
                        <a:ext cx="437706" cy="223128"/>
                      </a:xfrm>
                      <a:prstGeom prst="rect">
                        <a:avLst/>
                      </a:prstGeom>
                    </p:spPr>
                  </p:pic>
                  <p:pic>
                    <p:nvPicPr>
                      <p:cNvPr id="29" name="Picture 28"/>
                      <p:cNvPicPr>
                        <a:picLocks noChangeAspect="1"/>
                      </p:cNvPicPr>
                      <p:nvPr/>
                    </p:nvPicPr>
                    <p:blipFill>
                      <a:blip r:embed="rId14">
                        <a:duotone>
                          <a:schemeClr val="accent1">
                            <a:shade val="45000"/>
                            <a:satMod val="135000"/>
                          </a:schemeClr>
                          <a:prstClr val="white"/>
                        </a:duotone>
                      </a:blip>
                      <a:stretch>
                        <a:fillRect/>
                      </a:stretch>
                    </p:blipFill>
                    <p:spPr>
                      <a:xfrm>
                        <a:off x="11109423" y="5659020"/>
                        <a:ext cx="583656" cy="82751"/>
                      </a:xfrm>
                      <a:prstGeom prst="rect">
                        <a:avLst/>
                      </a:prstGeom>
                    </p:spPr>
                  </p:pic>
                  <p:pic>
                    <p:nvPicPr>
                      <p:cNvPr id="30" name="Picture 29"/>
                      <p:cNvPicPr>
                        <a:picLocks noChangeAspect="1"/>
                      </p:cNvPicPr>
                      <p:nvPr/>
                    </p:nvPicPr>
                    <p:blipFill>
                      <a:blip r:embed="rId15"/>
                      <a:stretch>
                        <a:fillRect/>
                      </a:stretch>
                    </p:blipFill>
                    <p:spPr>
                      <a:xfrm>
                        <a:off x="9536698" y="5636481"/>
                        <a:ext cx="597320" cy="150544"/>
                      </a:xfrm>
                      <a:prstGeom prst="rect">
                        <a:avLst/>
                      </a:prstGeom>
                    </p:spPr>
                  </p:pic>
                  <p:pic>
                    <p:nvPicPr>
                      <p:cNvPr id="31" name="Picture 30"/>
                      <p:cNvPicPr>
                        <a:picLocks noChangeAspect="1"/>
                      </p:cNvPicPr>
                      <p:nvPr/>
                    </p:nvPicPr>
                    <p:blipFill>
                      <a:blip r:embed="rId16"/>
                      <a:stretch>
                        <a:fillRect/>
                      </a:stretch>
                    </p:blipFill>
                    <p:spPr>
                      <a:xfrm>
                        <a:off x="11096024" y="5079455"/>
                        <a:ext cx="603851" cy="93762"/>
                      </a:xfrm>
                      <a:prstGeom prst="rect">
                        <a:avLst/>
                      </a:prstGeom>
                    </p:spPr>
                  </p:pic>
                  <p:grpSp>
                    <p:nvGrpSpPr>
                      <p:cNvPr id="32" name="Group 31"/>
                      <p:cNvGrpSpPr/>
                      <p:nvPr/>
                    </p:nvGrpSpPr>
                    <p:grpSpPr>
                      <a:xfrm>
                        <a:off x="10176085" y="5139169"/>
                        <a:ext cx="200019" cy="539806"/>
                        <a:chOff x="7258847" y="5219926"/>
                        <a:chExt cx="665292" cy="979277"/>
                      </a:xfrm>
                    </p:grpSpPr>
                    <p:cxnSp>
                      <p:nvCxnSpPr>
                        <p:cNvPr id="38" name="Straight Connector 37"/>
                        <p:cNvCxnSpPr/>
                        <p:nvPr/>
                      </p:nvCxnSpPr>
                      <p:spPr>
                        <a:xfrm>
                          <a:off x="7258847"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305696"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bwMode="auto">
                      <a:xfrm>
                        <a:off x="9418637" y="4908550"/>
                        <a:ext cx="2320482" cy="959805"/>
                      </a:xfrm>
                      <a:prstGeom prst="rect">
                        <a:avLst/>
                      </a:prstGeom>
                      <a:noFill/>
                      <a:ln w="22225">
                        <a:solidFill>
                          <a:schemeClr val="tx1">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9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p:cNvGrpSpPr/>
                      <p:nvPr/>
                    </p:nvGrpSpPr>
                    <p:grpSpPr>
                      <a:xfrm flipH="1">
                        <a:off x="10835114" y="5139169"/>
                        <a:ext cx="200019" cy="539806"/>
                        <a:chOff x="7367040" y="5219926"/>
                        <a:chExt cx="665292" cy="979277"/>
                      </a:xfrm>
                    </p:grpSpPr>
                    <p:cxnSp>
                      <p:nvCxnSpPr>
                        <p:cNvPr id="36" name="Straight Connector 35"/>
                        <p:cNvCxnSpPr/>
                        <p:nvPr/>
                      </p:nvCxnSpPr>
                      <p:spPr>
                        <a:xfrm>
                          <a:off x="7367040" y="5219926"/>
                          <a:ext cx="665292" cy="334736"/>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413885" y="5877384"/>
                          <a:ext cx="616122" cy="321819"/>
                        </a:xfrm>
                        <a:prstGeom prst="line">
                          <a:avLst/>
                        </a:prstGeom>
                        <a:ln w="317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166" name="Picture 165"/>
                  <p:cNvPicPr>
                    <a:picLocks noChangeAspect="1"/>
                  </p:cNvPicPr>
                  <p:nvPr/>
                </p:nvPicPr>
                <p:blipFill>
                  <a:blip r:embed="rId17"/>
                  <a:stretch>
                    <a:fillRect/>
                  </a:stretch>
                </p:blipFill>
                <p:spPr>
                  <a:xfrm>
                    <a:off x="7361237" y="5707062"/>
                    <a:ext cx="484512" cy="484512"/>
                  </a:xfrm>
                  <a:prstGeom prst="rect">
                    <a:avLst/>
                  </a:prstGeom>
                </p:spPr>
              </p:pic>
            </p:grpSp>
          </p:grpSp>
        </p:grpSp>
        <p:sp>
          <p:nvSpPr>
            <p:cNvPr id="73" name="server">
              <a:extLst>
                <a:ext uri="{FF2B5EF4-FFF2-40B4-BE49-F238E27FC236}">
                  <a16:creationId xmlns:a16="http://schemas.microsoft.com/office/drawing/2014/main" id="{8C491C69-37D5-483B-B85D-51DBB168A7CF}"/>
                </a:ext>
              </a:extLst>
            </p:cNvPr>
            <p:cNvSpPr>
              <a:spLocks noChangeAspect="1" noEditPoints="1"/>
            </p:cNvSpPr>
            <p:nvPr/>
          </p:nvSpPr>
          <p:spPr bwMode="auto">
            <a:xfrm>
              <a:off x="10448256" y="5697278"/>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74" name="cloud">
              <a:extLst>
                <a:ext uri="{FF2B5EF4-FFF2-40B4-BE49-F238E27FC236}">
                  <a16:creationId xmlns:a16="http://schemas.microsoft.com/office/drawing/2014/main" id="{D5DC0190-86DB-44F6-8C88-AFCA8FCB3B98}"/>
                </a:ext>
              </a:extLst>
            </p:cNvPr>
            <p:cNvSpPr>
              <a:spLocks noChangeAspect="1"/>
            </p:cNvSpPr>
            <p:nvPr/>
          </p:nvSpPr>
          <p:spPr bwMode="auto">
            <a:xfrm>
              <a:off x="8350845" y="3749228"/>
              <a:ext cx="457200" cy="28931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spTree>
    <p:extLst>
      <p:ext uri="{BB962C8B-B14F-4D97-AF65-F5344CB8AC3E}">
        <p14:creationId xmlns:p14="http://schemas.microsoft.com/office/powerpoint/2010/main" val="40240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Event Grid</a:t>
            </a:r>
          </a:p>
        </p:txBody>
      </p:sp>
      <p:sp>
        <p:nvSpPr>
          <p:cNvPr id="4" name="Text Placeholder 3">
            <a:extLst>
              <a:ext uri="{FF2B5EF4-FFF2-40B4-BE49-F238E27FC236}">
                <a16:creationId xmlns:a16="http://schemas.microsoft.com/office/drawing/2014/main" id="{FB772784-FB66-48A6-AB6D-9A7A73E332E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6404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7B3F79-6CAD-4BC3-A707-B9F5200F5B1F}"/>
              </a:ext>
            </a:extLst>
          </p:cNvPr>
          <p:cNvSpPr/>
          <p:nvPr/>
        </p:nvSpPr>
        <p:spPr bwMode="auto">
          <a:xfrm>
            <a:off x="4975628" y="2945884"/>
            <a:ext cx="2240744" cy="22407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70067" y="290403"/>
            <a:ext cx="11654187" cy="899409"/>
          </a:xfrm>
        </p:spPr>
        <p:txBody>
          <a:bodyPr/>
          <a:lstStyle/>
          <a:p>
            <a:pPr>
              <a:defRPr/>
            </a:pPr>
            <a:r>
              <a:rPr lang="en-US"/>
              <a:t>Manage all events in one place</a:t>
            </a:r>
          </a:p>
        </p:txBody>
      </p:sp>
      <p:sp>
        <p:nvSpPr>
          <p:cNvPr id="112" name="TextBox 111"/>
          <p:cNvSpPr txBox="1"/>
          <p:nvPr/>
        </p:nvSpPr>
        <p:spPr>
          <a:xfrm>
            <a:off x="1466807" y="1546795"/>
            <a:ext cx="2984406" cy="669791"/>
          </a:xfrm>
          <a:prstGeom prst="rect">
            <a:avLst/>
          </a:prstGeom>
          <a:noFill/>
          <a:ln>
            <a:noFill/>
          </a:ln>
        </p:spPr>
        <p:txBody>
          <a:bodyPr wrap="square" lIns="179259" tIns="143407" rIns="179259" bIns="143407" rtlCol="0">
            <a:spAutoFit/>
          </a:bodyPr>
          <a:lstStyle/>
          <a:p>
            <a:pPr algn="ctr" defTabSz="1218467">
              <a:lnSpc>
                <a:spcPct val="90000"/>
              </a:lnSpc>
              <a:spcAft>
                <a:spcPts val="1200"/>
              </a:spcAft>
              <a:defRPr/>
            </a:pPr>
            <a:r>
              <a:rPr lang="en-US" sz="2745" kern="0">
                <a:gradFill>
                  <a:gsLst>
                    <a:gs pos="16250">
                      <a:schemeClr val="tx1"/>
                    </a:gs>
                    <a:gs pos="36000">
                      <a:schemeClr val="tx1"/>
                    </a:gs>
                  </a:gsLst>
                  <a:lin ang="5400000" scaled="0"/>
                </a:gradFill>
                <a:latin typeface="Segoe UI Semilight"/>
                <a:cs typeface="Segoe UI"/>
              </a:rPr>
              <a:t>Event publishers</a:t>
            </a:r>
          </a:p>
        </p:txBody>
      </p:sp>
      <p:sp>
        <p:nvSpPr>
          <p:cNvPr id="166" name="TextBox 165"/>
          <p:cNvSpPr txBox="1"/>
          <p:nvPr/>
        </p:nvSpPr>
        <p:spPr>
          <a:xfrm>
            <a:off x="7888576" y="1905310"/>
            <a:ext cx="2688892" cy="669791"/>
          </a:xfrm>
          <a:prstGeom prst="rect">
            <a:avLst/>
          </a:prstGeom>
          <a:noFill/>
          <a:ln>
            <a:noFill/>
          </a:ln>
        </p:spPr>
        <p:txBody>
          <a:bodyPr wrap="square" lIns="179259" tIns="143407" rIns="179259" bIns="143407" rtlCol="0">
            <a:spAutoFit/>
          </a:bodyPr>
          <a:lstStyle/>
          <a:p>
            <a:pPr algn="ctr" defTabSz="1218467">
              <a:lnSpc>
                <a:spcPct val="90000"/>
              </a:lnSpc>
              <a:spcAft>
                <a:spcPts val="1200"/>
              </a:spcAft>
              <a:defRPr/>
            </a:pPr>
            <a:r>
              <a:rPr lang="en-US" sz="2745" kern="0">
                <a:gradFill>
                  <a:gsLst>
                    <a:gs pos="16250">
                      <a:schemeClr val="tx1"/>
                    </a:gs>
                    <a:gs pos="36000">
                      <a:schemeClr val="tx1"/>
                    </a:gs>
                  </a:gsLst>
                  <a:lin ang="5400000" scaled="0"/>
                </a:gradFill>
                <a:latin typeface="Segoe UI Semilight"/>
                <a:cs typeface="Segoe UI"/>
              </a:rPr>
              <a:t>Event handlers</a:t>
            </a:r>
          </a:p>
        </p:txBody>
      </p:sp>
      <p:cxnSp>
        <p:nvCxnSpPr>
          <p:cNvPr id="59" name="Straight Connector 58"/>
          <p:cNvCxnSpPr>
            <a:cxnSpLocks/>
          </p:cNvCxnSpPr>
          <p:nvPr/>
        </p:nvCxnSpPr>
        <p:spPr>
          <a:xfrm>
            <a:off x="4420078" y="3499700"/>
            <a:ext cx="918488" cy="891327"/>
          </a:xfrm>
          <a:prstGeom prst="line">
            <a:avLst/>
          </a:prstGeom>
          <a:noFill/>
          <a:ln w="9525" cap="flat" cmpd="sng" algn="ctr">
            <a:noFill/>
            <a:prstDash val="solid"/>
            <a:headEnd type="none"/>
            <a:tailEnd type="none"/>
          </a:ln>
          <a:effectLst/>
        </p:spPr>
      </p:cxnSp>
      <p:pic>
        <p:nvPicPr>
          <p:cNvPr id="54" name="Picture 53">
            <a:extLst>
              <a:ext uri="{FF2B5EF4-FFF2-40B4-BE49-F238E27FC236}">
                <a16:creationId xmlns:a16="http://schemas.microsoft.com/office/drawing/2014/main" id="{1E82793E-5FE5-4462-9B8C-E0E347E4ED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2166" y="3452421"/>
            <a:ext cx="1227669" cy="1227669"/>
          </a:xfrm>
          <a:prstGeom prst="rect">
            <a:avLst/>
          </a:prstGeom>
        </p:spPr>
      </p:pic>
      <p:grpSp>
        <p:nvGrpSpPr>
          <p:cNvPr id="25" name="Group 24">
            <a:extLst>
              <a:ext uri="{FF2B5EF4-FFF2-40B4-BE49-F238E27FC236}">
                <a16:creationId xmlns:a16="http://schemas.microsoft.com/office/drawing/2014/main" id="{2C411C01-8BBD-4D4D-BE16-17641B77B3D3}"/>
              </a:ext>
            </a:extLst>
          </p:cNvPr>
          <p:cNvGrpSpPr/>
          <p:nvPr/>
        </p:nvGrpSpPr>
        <p:grpSpPr>
          <a:xfrm>
            <a:off x="7081918" y="2856254"/>
            <a:ext cx="648051" cy="2420004"/>
            <a:chOff x="722406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052"/>
              <a:endParaRPr lang="en-US" sz="882">
                <a:gradFill>
                  <a:gsLst>
                    <a:gs pos="0">
                      <a:srgbClr val="505050"/>
                    </a:gs>
                    <a:gs pos="100000">
                      <a:srgbClr val="505050"/>
                    </a:gs>
                  </a:gsLst>
                  <a:lin ang="5400000" scaled="1"/>
                </a:gradFill>
                <a:latin typeface="Segoe UI Semilight"/>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5"/>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052"/>
              <a:endParaRPr lang="en-US" sz="882">
                <a:gradFill>
                  <a:gsLst>
                    <a:gs pos="0">
                      <a:srgbClr val="505050"/>
                    </a:gs>
                    <a:gs pos="100000">
                      <a:srgbClr val="505050"/>
                    </a:gs>
                  </a:gsLst>
                  <a:lin ang="5400000" scaled="1"/>
                </a:gradFill>
                <a:latin typeface="Segoe UI Semilight"/>
              </a:endParaRPr>
            </a:p>
          </p:txBody>
        </p:sp>
      </p:grpSp>
      <p:grpSp>
        <p:nvGrpSpPr>
          <p:cNvPr id="26" name="Group 25">
            <a:extLst>
              <a:ext uri="{FF2B5EF4-FFF2-40B4-BE49-F238E27FC236}">
                <a16:creationId xmlns:a16="http://schemas.microsoft.com/office/drawing/2014/main" id="{0FEFE59A-A912-413A-B282-19A791EE6F48}"/>
              </a:ext>
            </a:extLst>
          </p:cNvPr>
          <p:cNvGrpSpPr/>
          <p:nvPr/>
        </p:nvGrpSpPr>
        <p:grpSpPr>
          <a:xfrm>
            <a:off x="4178461" y="2184028"/>
            <a:ext cx="643306" cy="3764450"/>
            <a:chOff x="4261969"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052"/>
              <a:endParaRPr lang="en-US" sz="882">
                <a:gradFill>
                  <a:gsLst>
                    <a:gs pos="0">
                      <a:srgbClr val="505050"/>
                    </a:gs>
                    <a:gs pos="100000">
                      <a:srgbClr val="505050"/>
                    </a:gs>
                  </a:gsLst>
                  <a:lin ang="5400000" scaled="1"/>
                </a:gradFill>
                <a:latin typeface="Segoe UI Semilight"/>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5"/>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052"/>
              <a:endParaRPr lang="en-US" sz="882">
                <a:gradFill>
                  <a:gsLst>
                    <a:gs pos="0">
                      <a:srgbClr val="505050"/>
                    </a:gs>
                    <a:gs pos="100000">
                      <a:srgbClr val="505050"/>
                    </a:gs>
                  </a:gsLst>
                  <a:lin ang="5400000" scaled="1"/>
                </a:gradFill>
                <a:latin typeface="Segoe UI Semilight"/>
              </a:endParaRPr>
            </a:p>
          </p:txBody>
        </p:sp>
      </p:grpSp>
      <p:grpSp>
        <p:nvGrpSpPr>
          <p:cNvPr id="21" name="Group 20">
            <a:extLst>
              <a:ext uri="{FF2B5EF4-FFF2-40B4-BE49-F238E27FC236}">
                <a16:creationId xmlns:a16="http://schemas.microsoft.com/office/drawing/2014/main" id="{D932B88A-9652-4DC4-82A3-6C9565AC5CCC}"/>
              </a:ext>
            </a:extLst>
          </p:cNvPr>
          <p:cNvGrpSpPr/>
          <p:nvPr/>
        </p:nvGrpSpPr>
        <p:grpSpPr>
          <a:xfrm>
            <a:off x="1614564" y="2282633"/>
            <a:ext cx="2688892" cy="3567241"/>
            <a:chOff x="1646290" y="2327742"/>
            <a:chExt cx="27432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5352EA2-E345-47A8-B979-D2F2D70F5AF4}"/>
              </a:ext>
            </a:extLst>
          </p:cNvPr>
          <p:cNvGrpSpPr/>
          <p:nvPr/>
        </p:nvGrpSpPr>
        <p:grpSpPr>
          <a:xfrm>
            <a:off x="7888576" y="2641148"/>
            <a:ext cx="2688892" cy="2859170"/>
            <a:chOff x="8047017" y="2693498"/>
            <a:chExt cx="2743200" cy="291691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8047017" y="489718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65B14C9-3992-4098-89C2-40174474D10C}"/>
              </a:ext>
            </a:extLst>
          </p:cNvPr>
          <p:cNvGrpSpPr/>
          <p:nvPr/>
        </p:nvGrpSpPr>
        <p:grpSpPr>
          <a:xfrm>
            <a:off x="1614561" y="2523669"/>
            <a:ext cx="2420007" cy="3085177"/>
            <a:chOff x="1646287" y="2573644"/>
            <a:chExt cx="2468883" cy="3147486"/>
          </a:xfrm>
        </p:grpSpPr>
        <p:sp>
          <p:nvSpPr>
            <p:cNvPr id="139" name="TextBox 138"/>
            <p:cNvSpPr txBox="1"/>
            <p:nvPr/>
          </p:nvSpPr>
          <p:spPr>
            <a:xfrm>
              <a:off x="1646289" y="3305162"/>
              <a:ext cx="2468880" cy="221431"/>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a:gradFill>
                    <a:gsLst>
                      <a:gs pos="2500">
                        <a:schemeClr val="tx1"/>
                      </a:gs>
                      <a:gs pos="34000">
                        <a:schemeClr val="tx1"/>
                      </a:gs>
                    </a:gsLst>
                    <a:lin ang="5400000" scaled="0"/>
                  </a:gradFill>
                  <a:latin typeface="Segoe UI"/>
                </a:rPr>
                <a:t>Resource Groups</a:t>
              </a:r>
            </a:p>
          </p:txBody>
        </p:sp>
        <p:sp>
          <p:nvSpPr>
            <p:cNvPr id="142" name="TextBox 141"/>
            <p:cNvSpPr txBox="1"/>
            <p:nvPr/>
          </p:nvSpPr>
          <p:spPr>
            <a:xfrm>
              <a:off x="1646290" y="4768187"/>
              <a:ext cx="2468880" cy="221431"/>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a:gradFill>
                    <a:gsLst>
                      <a:gs pos="2500">
                        <a:schemeClr val="tx1"/>
                      </a:gs>
                      <a:gs pos="34000">
                        <a:schemeClr val="tx1"/>
                      </a:gs>
                    </a:gsLst>
                    <a:lin ang="5400000" scaled="0"/>
                  </a:gradFill>
                  <a:latin typeface="Segoe UI"/>
                </a:rPr>
                <a:t>Event Hubs</a:t>
              </a:r>
            </a:p>
          </p:txBody>
        </p:sp>
        <p:sp>
          <p:nvSpPr>
            <p:cNvPr id="136" name="TextBox 135"/>
            <p:cNvSpPr txBox="1"/>
            <p:nvPr/>
          </p:nvSpPr>
          <p:spPr>
            <a:xfrm>
              <a:off x="1646290" y="4036676"/>
              <a:ext cx="2468880" cy="221431"/>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a:gradFill>
                    <a:gsLst>
                      <a:gs pos="2500">
                        <a:schemeClr val="tx1"/>
                      </a:gs>
                      <a:gs pos="34000">
                        <a:schemeClr val="tx1"/>
                      </a:gs>
                    </a:gsLst>
                    <a:lin ang="5400000" scaled="0"/>
                  </a:gradFill>
                  <a:latin typeface="Segoe UI"/>
                </a:rPr>
                <a:t>Azure Subscriptions</a:t>
              </a:r>
            </a:p>
          </p:txBody>
        </p:sp>
        <p:sp>
          <p:nvSpPr>
            <p:cNvPr id="133" name="TextBox 132"/>
            <p:cNvSpPr txBox="1"/>
            <p:nvPr/>
          </p:nvSpPr>
          <p:spPr>
            <a:xfrm>
              <a:off x="1646287" y="5499699"/>
              <a:ext cx="2468880" cy="221431"/>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a:gradFill>
                    <a:gsLst>
                      <a:gs pos="2500">
                        <a:schemeClr val="tx1"/>
                      </a:gs>
                      <a:gs pos="34000">
                        <a:schemeClr val="tx1"/>
                      </a:gs>
                    </a:gsLst>
                    <a:lin ang="5400000" scaled="0"/>
                  </a:gradFill>
                  <a:latin typeface="Segoe UI"/>
                </a:rPr>
                <a:t>Custom Events</a:t>
              </a:r>
            </a:p>
          </p:txBody>
        </p:sp>
        <p:sp>
          <p:nvSpPr>
            <p:cNvPr id="130" name="TextBox 129"/>
            <p:cNvSpPr txBox="1"/>
            <p:nvPr/>
          </p:nvSpPr>
          <p:spPr>
            <a:xfrm>
              <a:off x="1646290" y="2573644"/>
              <a:ext cx="2468880" cy="221431"/>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a:gradFill>
                    <a:gsLst>
                      <a:gs pos="2500">
                        <a:schemeClr val="tx1"/>
                      </a:gs>
                      <a:gs pos="34000">
                        <a:schemeClr val="tx1"/>
                      </a:gs>
                    </a:gsLst>
                    <a:lin ang="5400000" scaled="0"/>
                  </a:gradFill>
                  <a:latin typeface="Segoe UI"/>
                </a:rPr>
                <a:t>Blob Storage</a:t>
              </a:r>
            </a:p>
          </p:txBody>
        </p:sp>
      </p:grpSp>
      <p:grpSp>
        <p:nvGrpSpPr>
          <p:cNvPr id="28" name="Group 27">
            <a:extLst>
              <a:ext uri="{FF2B5EF4-FFF2-40B4-BE49-F238E27FC236}">
                <a16:creationId xmlns:a16="http://schemas.microsoft.com/office/drawing/2014/main" id="{E8AD474A-D44D-4068-9AC0-E075C4A15FB1}"/>
              </a:ext>
            </a:extLst>
          </p:cNvPr>
          <p:cNvGrpSpPr/>
          <p:nvPr/>
        </p:nvGrpSpPr>
        <p:grpSpPr>
          <a:xfrm>
            <a:off x="7888576" y="2882184"/>
            <a:ext cx="2420004" cy="2368146"/>
            <a:chOff x="8047017" y="2939400"/>
            <a:chExt cx="2468880" cy="2415973"/>
          </a:xfrm>
        </p:grpSpPr>
        <p:sp>
          <p:nvSpPr>
            <p:cNvPr id="80" name="TextBox 79">
              <a:extLst>
                <a:ext uri="{FF2B5EF4-FFF2-40B4-BE49-F238E27FC236}">
                  <a16:creationId xmlns:a16="http://schemas.microsoft.com/office/drawing/2014/main" id="{FB218A8C-0032-4D10-9AA8-9B7816410325}"/>
                </a:ext>
              </a:extLst>
            </p:cNvPr>
            <p:cNvSpPr txBox="1"/>
            <p:nvPr/>
          </p:nvSpPr>
          <p:spPr>
            <a:xfrm>
              <a:off x="8047017" y="2939400"/>
              <a:ext cx="2468880" cy="221430"/>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a:gradFill>
                    <a:gsLst>
                      <a:gs pos="2500">
                        <a:schemeClr val="tx1"/>
                      </a:gs>
                      <a:gs pos="34000">
                        <a:schemeClr val="tx1"/>
                      </a:gs>
                    </a:gsLst>
                    <a:lin ang="5400000" scaled="0"/>
                  </a:gradFill>
                  <a:latin typeface="Segoe UI"/>
                </a:rPr>
                <a:t>Azure Functions</a:t>
              </a:r>
            </a:p>
          </p:txBody>
        </p:sp>
        <p:sp>
          <p:nvSpPr>
            <p:cNvPr id="81" name="TextBox 80">
              <a:extLst>
                <a:ext uri="{FF2B5EF4-FFF2-40B4-BE49-F238E27FC236}">
                  <a16:creationId xmlns:a16="http://schemas.microsoft.com/office/drawing/2014/main" id="{ACF3C21B-22D1-474D-B696-373FC1C5250A}"/>
                </a:ext>
              </a:extLst>
            </p:cNvPr>
            <p:cNvSpPr txBox="1"/>
            <p:nvPr/>
          </p:nvSpPr>
          <p:spPr>
            <a:xfrm>
              <a:off x="8047017" y="4402430"/>
              <a:ext cx="2468880" cy="221430"/>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a:gradFill>
                    <a:gsLst>
                      <a:gs pos="2500">
                        <a:schemeClr val="tx1"/>
                      </a:gs>
                      <a:gs pos="34000">
                        <a:schemeClr val="tx1"/>
                      </a:gs>
                    </a:gsLst>
                    <a:lin ang="5400000" scaled="0"/>
                  </a:gradFill>
                  <a:latin typeface="Segoe UI"/>
                </a:rPr>
                <a:t>Azure Automation</a:t>
              </a:r>
            </a:p>
          </p:txBody>
        </p:sp>
        <p:sp>
          <p:nvSpPr>
            <p:cNvPr id="82" name="TextBox 81">
              <a:extLst>
                <a:ext uri="{FF2B5EF4-FFF2-40B4-BE49-F238E27FC236}">
                  <a16:creationId xmlns:a16="http://schemas.microsoft.com/office/drawing/2014/main" id="{5132851C-5C6B-487F-B36C-5FABED0EBCF8}"/>
                </a:ext>
              </a:extLst>
            </p:cNvPr>
            <p:cNvSpPr txBox="1"/>
            <p:nvPr/>
          </p:nvSpPr>
          <p:spPr>
            <a:xfrm>
              <a:off x="8047017" y="3670919"/>
              <a:ext cx="2468880" cy="221430"/>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a:gradFill>
                    <a:gsLst>
                      <a:gs pos="2500">
                        <a:schemeClr val="tx1"/>
                      </a:gs>
                      <a:gs pos="34000">
                        <a:schemeClr val="tx1"/>
                      </a:gs>
                    </a:gsLst>
                    <a:lin ang="5400000" scaled="0"/>
                  </a:gradFill>
                  <a:latin typeface="Segoe UI"/>
                </a:rPr>
                <a:t>Logic Apps</a:t>
              </a:r>
            </a:p>
          </p:txBody>
        </p:sp>
        <p:sp>
          <p:nvSpPr>
            <p:cNvPr id="83" name="TextBox 82">
              <a:extLst>
                <a:ext uri="{FF2B5EF4-FFF2-40B4-BE49-F238E27FC236}">
                  <a16:creationId xmlns:a16="http://schemas.microsoft.com/office/drawing/2014/main" id="{E6ECB19F-78B2-4F77-83D6-D1CA12618F6D}"/>
                </a:ext>
              </a:extLst>
            </p:cNvPr>
            <p:cNvSpPr txBox="1"/>
            <p:nvPr/>
          </p:nvSpPr>
          <p:spPr>
            <a:xfrm>
              <a:off x="8047017" y="5133943"/>
              <a:ext cx="2468880" cy="221430"/>
            </a:xfrm>
            <a:prstGeom prst="rect">
              <a:avLst/>
            </a:prstGeom>
            <a:noFill/>
            <a:ln>
              <a:noFill/>
            </a:ln>
          </p:spPr>
          <p:txBody>
            <a:bodyPr wrap="square" lIns="627408" tIns="0" rIns="0" bIns="0" rtlCol="0" anchor="ctr" anchorCtr="0">
              <a:spAutoFit/>
            </a:bodyPr>
            <a:lstStyle/>
            <a:p>
              <a:pPr defTabSz="932384">
                <a:lnSpc>
                  <a:spcPct val="90000"/>
                </a:lnSpc>
                <a:defRPr/>
              </a:pPr>
              <a:r>
                <a:rPr lang="en-US" sz="1567" kern="0" err="1">
                  <a:gradFill>
                    <a:gsLst>
                      <a:gs pos="2500">
                        <a:schemeClr val="tx1"/>
                      </a:gs>
                      <a:gs pos="34000">
                        <a:schemeClr val="tx1"/>
                      </a:gs>
                    </a:gsLst>
                    <a:lin ang="5400000" scaled="0"/>
                  </a:gradFill>
                  <a:latin typeface="Segoe UI"/>
                </a:rPr>
                <a:t>WebHooks</a:t>
              </a:r>
              <a:endParaRPr lang="en-US" sz="1567" kern="0">
                <a:gradFill>
                  <a:gsLst>
                    <a:gs pos="2500">
                      <a:schemeClr val="tx1"/>
                    </a:gs>
                    <a:gs pos="34000">
                      <a:schemeClr val="tx1"/>
                    </a:gs>
                  </a:gsLst>
                  <a:lin ang="5400000" scaled="0"/>
                </a:gradFill>
                <a:latin typeface="Segoe UI"/>
              </a:endParaRPr>
            </a:p>
          </p:txBody>
        </p:sp>
      </p:grpSp>
      <p:grpSp>
        <p:nvGrpSpPr>
          <p:cNvPr id="22" name="Group 21">
            <a:extLst>
              <a:ext uri="{FF2B5EF4-FFF2-40B4-BE49-F238E27FC236}">
                <a16:creationId xmlns:a16="http://schemas.microsoft.com/office/drawing/2014/main" id="{393536B3-83E9-4175-A7C3-A24CC551DC03}"/>
              </a:ext>
            </a:extLst>
          </p:cNvPr>
          <p:cNvGrpSpPr/>
          <p:nvPr/>
        </p:nvGrpSpPr>
        <p:grpSpPr>
          <a:xfrm>
            <a:off x="1777444" y="2476324"/>
            <a:ext cx="311731" cy="3166501"/>
            <a:chOff x="1812459" y="2525345"/>
            <a:chExt cx="318027" cy="3230454"/>
          </a:xfrm>
        </p:grpSpPr>
        <p:pic>
          <p:nvPicPr>
            <p:cNvPr id="144" name="Picture 143"/>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141" name="Picture 140"/>
            <p:cNvPicPr>
              <a:picLocks noChangeAspect="1"/>
            </p:cNvPicPr>
            <p:nvPr/>
          </p:nvPicPr>
          <p:blipFill>
            <a:blip r:embed="rId5"/>
            <a:stretch>
              <a:fillRect/>
            </a:stretch>
          </p:blipFill>
          <p:spPr>
            <a:xfrm>
              <a:off x="1812459" y="3256865"/>
              <a:ext cx="318027" cy="318027"/>
            </a:xfrm>
            <a:prstGeom prst="rect">
              <a:avLst/>
            </a:prstGeom>
            <a:ln>
              <a:noFill/>
            </a:ln>
          </p:spPr>
        </p:pic>
        <p:pic>
          <p:nvPicPr>
            <p:cNvPr id="138" name="Picture 137"/>
            <p:cNvPicPr>
              <a:picLocks noChangeAspect="1"/>
            </p:cNvPicPr>
            <p:nvPr/>
          </p:nvPicPr>
          <p:blipFill>
            <a:blip r:embed="rId6"/>
            <a:stretch>
              <a:fillRect/>
            </a:stretch>
          </p:blipFill>
          <p:spPr>
            <a:xfrm>
              <a:off x="1819273" y="3995191"/>
              <a:ext cx="304398" cy="304398"/>
            </a:xfrm>
            <a:prstGeom prst="rect">
              <a:avLst/>
            </a:prstGeom>
            <a:ln>
              <a:noFill/>
            </a:ln>
          </p:spPr>
        </p:pic>
        <p:pic>
          <p:nvPicPr>
            <p:cNvPr id="135" name="Picture 134"/>
            <p:cNvPicPr>
              <a:picLocks noChangeAspect="1"/>
            </p:cNvPicPr>
            <p:nvPr/>
          </p:nvPicPr>
          <p:blipFill>
            <a:blip r:embed="rId7"/>
            <a:stretch>
              <a:fillRect/>
            </a:stretch>
          </p:blipFill>
          <p:spPr>
            <a:xfrm>
              <a:off x="1826087" y="5465029"/>
              <a:ext cx="290770" cy="290770"/>
            </a:xfrm>
            <a:prstGeom prst="rect">
              <a:avLst/>
            </a:prstGeom>
            <a:ln>
              <a:noFill/>
            </a:ln>
          </p:spPr>
        </p:pic>
        <p:pic>
          <p:nvPicPr>
            <p:cNvPr id="132" name="Picture 131"/>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23" name="Group 22">
            <a:extLst>
              <a:ext uri="{FF2B5EF4-FFF2-40B4-BE49-F238E27FC236}">
                <a16:creationId xmlns:a16="http://schemas.microsoft.com/office/drawing/2014/main" id="{B45EC93F-AE7A-4524-BFD8-A11B62F34E5B}"/>
              </a:ext>
            </a:extLst>
          </p:cNvPr>
          <p:cNvGrpSpPr/>
          <p:nvPr/>
        </p:nvGrpSpPr>
        <p:grpSpPr>
          <a:xfrm>
            <a:off x="8059714" y="2834612"/>
            <a:ext cx="312186" cy="2463285"/>
            <a:chOff x="8221612" y="2890869"/>
            <a:chExt cx="318491" cy="2513035"/>
          </a:xfrm>
        </p:grpSpPr>
        <p:pic>
          <p:nvPicPr>
            <p:cNvPr id="163" name="Picture 162"/>
            <p:cNvPicPr>
              <a:picLocks noChangeAspect="1"/>
            </p:cNvPicPr>
            <p:nvPr/>
          </p:nvPicPr>
          <p:blipFill>
            <a:blip r:embed="rId9"/>
            <a:stretch>
              <a:fillRect/>
            </a:stretch>
          </p:blipFill>
          <p:spPr>
            <a:xfrm>
              <a:off x="822161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822161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8221612" y="5085413"/>
              <a:ext cx="318491" cy="318491"/>
            </a:xfrm>
            <a:prstGeom prst="rect">
              <a:avLst/>
            </a:prstGeom>
            <a:ln>
              <a:noFill/>
            </a:ln>
          </p:spPr>
        </p:pic>
        <p:pic>
          <p:nvPicPr>
            <p:cNvPr id="180" name="Picture 17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189678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63" presetClass="path" presetSubtype="0" decel="100000" fill="hold" grpId="1" nodeType="withEffect">
                                  <p:stCondLst>
                                    <p:cond delay="0"/>
                                  </p:stCondLst>
                                  <p:childTnLst>
                                    <p:animMotion origin="layout" path="M -1.99132E-7 1.45256E-6 L -0.02578 1.45256E-6 " pathEditMode="relative" rAng="0" ptsTypes="AA">
                                      <p:cBhvr>
                                        <p:cTn id="9" dur="500" spd="-100000" fill="hold"/>
                                        <p:tgtEl>
                                          <p:spTgt spid="112"/>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63" presetClass="path" presetSubtype="0" decel="100000" fill="hold" nodeType="withEffect">
                                  <p:stCondLst>
                                    <p:cond delay="0"/>
                                  </p:stCondLst>
                                  <p:childTnLst>
                                    <p:animMotion origin="layout" path="M -9.9566E-8 4.1035E-6 L -0.02578 4.1035E-6 " pathEditMode="relative" rAng="0" ptsTypes="AA">
                                      <p:cBhvr>
                                        <p:cTn id="14" dur="500" spd="-100000" fill="hold"/>
                                        <p:tgtEl>
                                          <p:spTgt spid="21"/>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63" presetClass="path" presetSubtype="0" decel="100000" fill="hold" nodeType="withEffect">
                                  <p:stCondLst>
                                    <p:cond delay="0"/>
                                  </p:stCondLst>
                                  <p:childTnLst>
                                    <p:animMotion origin="layout" path="M -9.9566E-8 4.1035E-6 L -0.02578 4.1035E-6 " pathEditMode="relative" rAng="0" ptsTypes="AA">
                                      <p:cBhvr>
                                        <p:cTn id="19" dur="500" spd="-100000" fill="hold"/>
                                        <p:tgtEl>
                                          <p:spTgt spid="22"/>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63" presetClass="path" presetSubtype="0" decel="100000" fill="hold" nodeType="withEffect">
                                  <p:stCondLst>
                                    <p:cond delay="0"/>
                                  </p:stCondLst>
                                  <p:childTnLst>
                                    <p:animMotion origin="layout" path="M -9.9566E-8 4.1035E-6 L -0.02578 4.1035E-6 " pathEditMode="relative" rAng="0" ptsTypes="AA">
                                      <p:cBhvr>
                                        <p:cTn id="24" dur="500" spd="-100000" fill="hold"/>
                                        <p:tgtEl>
                                          <p:spTgt spid="27"/>
                                        </p:tgtEl>
                                        <p:attrNameLst>
                                          <p:attrName>ppt_x</p:attrName>
                                          <p:attrName>ppt_y</p:attrName>
                                        </p:attrNameLst>
                                      </p:cBhvr>
                                      <p:rCtr x="-1289" y="0"/>
                                    </p:animMotion>
                                  </p:childTnLst>
                                </p:cTn>
                              </p:par>
                              <p:par>
                                <p:cTn id="25" presetID="10" presetClass="entr" presetSubtype="0" fill="hold"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3" presetClass="path" presetSubtype="0" decel="100000" fill="hold" nodeType="withEffect">
                                  <p:stCondLst>
                                    <p:cond delay="100"/>
                                  </p:stCondLst>
                                  <p:childTnLst>
                                    <p:animMotion origin="layout" path="M -9.9566E-8 4.1035E-6 L -0.02578 4.1035E-6 " pathEditMode="relative" rAng="0" ptsTypes="AA">
                                      <p:cBhvr>
                                        <p:cTn id="29" dur="500" spd="-100000" fill="hold"/>
                                        <p:tgtEl>
                                          <p:spTgt spid="26"/>
                                        </p:tgtEl>
                                        <p:attrNameLst>
                                          <p:attrName>ppt_x</p:attrName>
                                          <p:attrName>ppt_y</p:attrName>
                                        </p:attrNameLst>
                                      </p:cBhvr>
                                      <p:rCtr x="-1289" y="0"/>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63" presetClass="path" presetSubtype="0" decel="100000" fill="hold" grpId="1" nodeType="withEffect">
                                  <p:stCondLst>
                                    <p:cond delay="200"/>
                                  </p:stCondLst>
                                  <p:childTnLst>
                                    <p:animMotion origin="layout" path="M -9.9566E-8 4.1035E-6 L -0.02578 4.1035E-6 " pathEditMode="relative" rAng="0" ptsTypes="AA">
                                      <p:cBhvr>
                                        <p:cTn id="34" dur="500" spd="-100000" fill="hold"/>
                                        <p:tgtEl>
                                          <p:spTgt spid="8"/>
                                        </p:tgtEl>
                                        <p:attrNameLst>
                                          <p:attrName>ppt_x</p:attrName>
                                          <p:attrName>ppt_y</p:attrName>
                                        </p:attrNameLst>
                                      </p:cBhvr>
                                      <p:rCtr x="-1289" y="0"/>
                                    </p:animMotion>
                                  </p:childTnLst>
                                </p:cTn>
                              </p:par>
                              <p:par>
                                <p:cTn id="35" presetID="10" presetClass="entr" presetSubtype="0" fill="hold" nodeType="withEffect">
                                  <p:stCondLst>
                                    <p:cond delay="2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63" presetClass="path" presetSubtype="0" decel="100000" fill="hold" nodeType="withEffect">
                                  <p:stCondLst>
                                    <p:cond delay="200"/>
                                  </p:stCondLst>
                                  <p:childTnLst>
                                    <p:animMotion origin="layout" path="M -9.9566E-8 4.1035E-6 L -0.02578 4.1035E-6 " pathEditMode="relative" rAng="0" ptsTypes="AA">
                                      <p:cBhvr>
                                        <p:cTn id="39" dur="500" spd="-100000" fill="hold"/>
                                        <p:tgtEl>
                                          <p:spTgt spid="54"/>
                                        </p:tgtEl>
                                        <p:attrNameLst>
                                          <p:attrName>ppt_x</p:attrName>
                                          <p:attrName>ppt_y</p:attrName>
                                        </p:attrNameLst>
                                      </p:cBhvr>
                                      <p:rCtr x="-1289" y="0"/>
                                    </p:animMotion>
                                  </p:childTnLst>
                                </p:cTn>
                              </p:par>
                              <p:par>
                                <p:cTn id="40" presetID="10" presetClass="entr" presetSubtype="0" fill="hold" nodeType="withEffect">
                                  <p:stCondLst>
                                    <p:cond delay="3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63" presetClass="path" presetSubtype="0" decel="100000" fill="hold" nodeType="withEffect">
                                  <p:stCondLst>
                                    <p:cond delay="300"/>
                                  </p:stCondLst>
                                  <p:childTnLst>
                                    <p:animMotion origin="layout" path="M -9.9566E-8 4.1035E-6 L -0.02578 4.1035E-6 " pathEditMode="relative" rAng="0" ptsTypes="AA">
                                      <p:cBhvr>
                                        <p:cTn id="44" dur="500" spd="-100000" fill="hold"/>
                                        <p:tgtEl>
                                          <p:spTgt spid="25"/>
                                        </p:tgtEl>
                                        <p:attrNameLst>
                                          <p:attrName>ppt_x</p:attrName>
                                          <p:attrName>ppt_y</p:attrName>
                                        </p:attrNameLst>
                                      </p:cBhvr>
                                      <p:rCtr x="-1289" y="0"/>
                                    </p:animMotion>
                                  </p:childTnLst>
                                </p:cTn>
                              </p:par>
                              <p:par>
                                <p:cTn id="45" presetID="10" presetClass="entr" presetSubtype="0" fill="hold" grpId="0" nodeType="withEffect">
                                  <p:stCondLst>
                                    <p:cond delay="400"/>
                                  </p:stCondLst>
                                  <p:childTnLst>
                                    <p:set>
                                      <p:cBhvr>
                                        <p:cTn id="46" dur="1" fill="hold">
                                          <p:stCondLst>
                                            <p:cond delay="0"/>
                                          </p:stCondLst>
                                        </p:cTn>
                                        <p:tgtEl>
                                          <p:spTgt spid="166"/>
                                        </p:tgtEl>
                                        <p:attrNameLst>
                                          <p:attrName>style.visibility</p:attrName>
                                        </p:attrNameLst>
                                      </p:cBhvr>
                                      <p:to>
                                        <p:strVal val="visible"/>
                                      </p:to>
                                    </p:set>
                                    <p:animEffect transition="in" filter="fade">
                                      <p:cBhvr>
                                        <p:cTn id="47" dur="500"/>
                                        <p:tgtEl>
                                          <p:spTgt spid="166"/>
                                        </p:tgtEl>
                                      </p:cBhvr>
                                    </p:animEffect>
                                  </p:childTnLst>
                                </p:cTn>
                              </p:par>
                              <p:par>
                                <p:cTn id="48" presetID="63" presetClass="path" presetSubtype="0" decel="100000" fill="hold" grpId="1" nodeType="withEffect">
                                  <p:stCondLst>
                                    <p:cond delay="400"/>
                                  </p:stCondLst>
                                  <p:childTnLst>
                                    <p:animMotion origin="layout" path="M 1.99132E-7 -9.07853E-8 L -0.02579 -9.07853E-8 " pathEditMode="relative" rAng="0" ptsTypes="AA">
                                      <p:cBhvr>
                                        <p:cTn id="49" dur="500" spd="-100000" fill="hold"/>
                                        <p:tgtEl>
                                          <p:spTgt spid="166"/>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63" presetClass="path" presetSubtype="0" decel="100000" fill="hold" nodeType="withEffect">
                                  <p:stCondLst>
                                    <p:cond delay="400"/>
                                  </p:stCondLst>
                                  <p:childTnLst>
                                    <p:animMotion origin="layout" path="M 1.99132E-7 1.14843E-6 L -0.02579 1.14843E-6 " pathEditMode="relative" rAng="0" ptsTypes="AA">
                                      <p:cBhvr>
                                        <p:cTn id="54" dur="500" spd="-100000" fill="hold"/>
                                        <p:tgtEl>
                                          <p:spTgt spid="24"/>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63" presetClass="path" presetSubtype="0" decel="100000" fill="hold" nodeType="withEffect">
                                  <p:stCondLst>
                                    <p:cond delay="400"/>
                                  </p:stCondLst>
                                  <p:childTnLst>
                                    <p:animMotion origin="layout" path="M -9.9566E-8 4.1035E-6 L -0.02578 4.1035E-6 " pathEditMode="relative" rAng="0" ptsTypes="AA">
                                      <p:cBhvr>
                                        <p:cTn id="59" dur="500" spd="-100000" fill="hold"/>
                                        <p:tgtEl>
                                          <p:spTgt spid="23"/>
                                        </p:tgtEl>
                                        <p:attrNameLst>
                                          <p:attrName>ppt_x</p:attrName>
                                          <p:attrName>ppt_y</p:attrName>
                                        </p:attrNameLst>
                                      </p:cBhvr>
                                      <p:rCtr x="-1289" y="0"/>
                                    </p:animMotion>
                                  </p:childTnLst>
                                </p:cTn>
                              </p:par>
                              <p:par>
                                <p:cTn id="60" presetID="10" presetClass="entr" presetSubtype="0" fill="hold" nodeType="withEffect">
                                  <p:stCondLst>
                                    <p:cond delay="4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63" presetClass="path" presetSubtype="0" decel="100000" fill="hold" nodeType="withEffect">
                                  <p:stCondLst>
                                    <p:cond delay="400"/>
                                  </p:stCondLst>
                                  <p:childTnLst>
                                    <p:animMotion origin="layout" path="M -9.9566E-8 4.1035E-6 L -0.02578 4.1035E-6 " pathEditMode="relative" rAng="0" ptsTypes="AA">
                                      <p:cBhvr>
                                        <p:cTn id="64" dur="500" spd="-100000" fill="hold"/>
                                        <p:tgtEl>
                                          <p:spTgt spid="28"/>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2" grpId="0"/>
      <p:bldP spid="112" grpId="1"/>
      <p:bldP spid="166" grpId="0"/>
      <p:bldP spid="166"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C31B39D7-BB5B-468A-95AE-9C10C4D4F285}"/>
              </a:ext>
            </a:extLst>
          </p:cNvPr>
          <p:cNvSpPr/>
          <p:nvPr/>
        </p:nvSpPr>
        <p:spPr bwMode="auto">
          <a:xfrm>
            <a:off x="3319221" y="5341375"/>
            <a:ext cx="1950504" cy="8925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04A2F947-06DE-4910-8341-5F269AAC6C4E}"/>
              </a:ext>
            </a:extLst>
          </p:cNvPr>
          <p:cNvSpPr/>
          <p:nvPr/>
        </p:nvSpPr>
        <p:spPr bwMode="auto">
          <a:xfrm>
            <a:off x="3319221" y="4258195"/>
            <a:ext cx="1950504" cy="8925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A4EED0BB-A258-4D6F-82E0-51DC7CFB2FD6}"/>
              </a:ext>
            </a:extLst>
          </p:cNvPr>
          <p:cNvSpPr/>
          <p:nvPr/>
        </p:nvSpPr>
        <p:spPr bwMode="auto">
          <a:xfrm>
            <a:off x="3319221" y="2980789"/>
            <a:ext cx="1950504" cy="12278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3941CF7A-DBC1-4493-BD33-5A2C16C7EC7B}"/>
              </a:ext>
            </a:extLst>
          </p:cNvPr>
          <p:cNvSpPr/>
          <p:nvPr/>
        </p:nvSpPr>
        <p:spPr bwMode="auto">
          <a:xfrm flipH="1">
            <a:off x="5438924" y="1367482"/>
            <a:ext cx="3047379" cy="5198527"/>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438924" y="1367482"/>
            <a:ext cx="3047379" cy="5198527"/>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p:txBody>
          <a:bodyPr/>
          <a:lstStyle/>
          <a:p>
            <a:pPr>
              <a:defRPr/>
            </a:pPr>
            <a:r>
              <a:rPr lang="en-US"/>
              <a:t>Manage all events in one place</a:t>
            </a:r>
          </a:p>
        </p:txBody>
      </p:sp>
      <p:sp>
        <p:nvSpPr>
          <p:cNvPr id="112" name="TextBox 111"/>
          <p:cNvSpPr txBox="1"/>
          <p:nvPr/>
        </p:nvSpPr>
        <p:spPr>
          <a:xfrm>
            <a:off x="300776" y="1546795"/>
            <a:ext cx="2986116" cy="669791"/>
          </a:xfrm>
          <a:prstGeom prst="rect">
            <a:avLst/>
          </a:prstGeom>
          <a:noFill/>
          <a:ln>
            <a:noFill/>
          </a:ln>
        </p:spPr>
        <p:txBody>
          <a:bodyPr wrap="square" lIns="179259" tIns="143407" rIns="179259" bIns="143407" rtlCol="0">
            <a:spAutoFit/>
          </a:bodyPr>
          <a:lstStyle/>
          <a:p>
            <a:pPr algn="ctr" defTabSz="1218467">
              <a:lnSpc>
                <a:spcPct val="90000"/>
              </a:lnSpc>
              <a:spcAft>
                <a:spcPts val="1200"/>
              </a:spcAft>
              <a:defRPr/>
            </a:pPr>
            <a:r>
              <a:rPr lang="en-US" sz="2745" kern="0">
                <a:gradFill>
                  <a:gsLst>
                    <a:gs pos="16250">
                      <a:schemeClr val="tx1"/>
                    </a:gs>
                    <a:gs pos="36000">
                      <a:schemeClr val="tx1"/>
                    </a:gs>
                  </a:gsLst>
                  <a:lin ang="5400000" scaled="0"/>
                </a:gradFill>
                <a:latin typeface="Segoe UI Semilight"/>
                <a:cs typeface="Segoe UI"/>
              </a:rPr>
              <a:t>Event publishers</a:t>
            </a:r>
          </a:p>
        </p:txBody>
      </p:sp>
      <p:sp>
        <p:nvSpPr>
          <p:cNvPr id="166" name="TextBox 165"/>
          <p:cNvSpPr txBox="1"/>
          <p:nvPr/>
        </p:nvSpPr>
        <p:spPr>
          <a:xfrm>
            <a:off x="9249797" y="1905310"/>
            <a:ext cx="2571537" cy="669791"/>
          </a:xfrm>
          <a:prstGeom prst="rect">
            <a:avLst/>
          </a:prstGeom>
          <a:noFill/>
          <a:ln>
            <a:noFill/>
          </a:ln>
        </p:spPr>
        <p:txBody>
          <a:bodyPr wrap="none" lIns="179259" tIns="143407" rIns="179259" bIns="143407" rtlCol="0">
            <a:spAutoFit/>
          </a:bodyPr>
          <a:lstStyle/>
          <a:p>
            <a:pPr algn="ctr" defTabSz="1218467">
              <a:lnSpc>
                <a:spcPct val="90000"/>
              </a:lnSpc>
              <a:spcAft>
                <a:spcPts val="1200"/>
              </a:spcAft>
              <a:defRPr/>
            </a:pPr>
            <a:r>
              <a:rPr lang="en-US" sz="2745" kern="0">
                <a:gradFill>
                  <a:gsLst>
                    <a:gs pos="16250">
                      <a:schemeClr val="tx1"/>
                    </a:gs>
                    <a:gs pos="36000">
                      <a:schemeClr val="tx1"/>
                    </a:gs>
                  </a:gsLst>
                  <a:lin ang="5400000" scaled="0"/>
                </a:gradFill>
                <a:latin typeface="Segoe UI Semilight"/>
                <a:cs typeface="Segoe UI"/>
              </a:rPr>
              <a:t>Event handlers</a:t>
            </a:r>
          </a:p>
        </p:txBody>
      </p:sp>
      <p:grpSp>
        <p:nvGrpSpPr>
          <p:cNvPr id="11" name="Group 10">
            <a:extLst>
              <a:ext uri="{FF2B5EF4-FFF2-40B4-BE49-F238E27FC236}">
                <a16:creationId xmlns:a16="http://schemas.microsoft.com/office/drawing/2014/main" id="{DBE64BD1-BE7B-4C74-96FE-A03A96CDDF09}"/>
              </a:ext>
            </a:extLst>
          </p:cNvPr>
          <p:cNvGrpSpPr/>
          <p:nvPr/>
        </p:nvGrpSpPr>
        <p:grpSpPr>
          <a:xfrm>
            <a:off x="897535" y="2282633"/>
            <a:ext cx="1792596" cy="3567241"/>
            <a:chOff x="914780" y="2327742"/>
            <a:chExt cx="1828800" cy="3639288"/>
          </a:xfrm>
        </p:grpSpPr>
        <p:sp>
          <p:nvSpPr>
            <p:cNvPr id="13" name="Rectangle 12">
              <a:extLst>
                <a:ext uri="{FF2B5EF4-FFF2-40B4-BE49-F238E27FC236}">
                  <a16:creationId xmlns:a16="http://schemas.microsoft.com/office/drawing/2014/main" id="{C4C1B0A2-A315-4563-AA64-C374A5ECF32C}"/>
                </a:ext>
              </a:extLst>
            </p:cNvPr>
            <p:cNvSpPr/>
            <p:nvPr/>
          </p:nvSpPr>
          <p:spPr bwMode="auto">
            <a:xfrm>
              <a:off x="914780" y="23277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7D62C885-950A-4FEE-84B3-A4EB7E8433FA}"/>
                </a:ext>
              </a:extLst>
            </p:cNvPr>
            <p:cNvSpPr/>
            <p:nvPr/>
          </p:nvSpPr>
          <p:spPr bwMode="auto">
            <a:xfrm>
              <a:off x="914780" y="305926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91401D8-6628-4D5F-8BE0-43ADB2FE205D}"/>
                </a:ext>
              </a:extLst>
            </p:cNvPr>
            <p:cNvSpPr/>
            <p:nvPr/>
          </p:nvSpPr>
          <p:spPr bwMode="auto">
            <a:xfrm>
              <a:off x="914780" y="3790774"/>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18A92E95-6C4E-47E7-80A5-B8E8F54E28C1}"/>
                </a:ext>
              </a:extLst>
            </p:cNvPr>
            <p:cNvSpPr/>
            <p:nvPr/>
          </p:nvSpPr>
          <p:spPr bwMode="auto">
            <a:xfrm>
              <a:off x="914780" y="4522286"/>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2F8D129-625B-450C-8B9B-A79D7DD04708}"/>
                </a:ext>
              </a:extLst>
            </p:cNvPr>
            <p:cNvSpPr/>
            <p:nvPr/>
          </p:nvSpPr>
          <p:spPr bwMode="auto">
            <a:xfrm>
              <a:off x="914780" y="52537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AE83698-ACB1-4F40-9980-7777C8871B6C}"/>
              </a:ext>
            </a:extLst>
          </p:cNvPr>
          <p:cNvGrpSpPr/>
          <p:nvPr/>
        </p:nvGrpSpPr>
        <p:grpSpPr>
          <a:xfrm>
            <a:off x="9639267" y="2641149"/>
            <a:ext cx="1792596" cy="2850210"/>
            <a:chOff x="9833067" y="2693498"/>
            <a:chExt cx="1828800" cy="2907776"/>
          </a:xfrm>
        </p:grpSpPr>
        <p:sp>
          <p:nvSpPr>
            <p:cNvPr id="72" name="Rectangle 71">
              <a:extLst>
                <a:ext uri="{FF2B5EF4-FFF2-40B4-BE49-F238E27FC236}">
                  <a16:creationId xmlns:a16="http://schemas.microsoft.com/office/drawing/2014/main" id="{5088C66C-6F39-40B2-95FB-F1A545E6C60D}"/>
                </a:ext>
              </a:extLst>
            </p:cNvPr>
            <p:cNvSpPr/>
            <p:nvPr/>
          </p:nvSpPr>
          <p:spPr bwMode="auto">
            <a:xfrm>
              <a:off x="9833067" y="269349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4F3D54C8-E82F-4769-94D4-30351411D36E}"/>
                </a:ext>
              </a:extLst>
            </p:cNvPr>
            <p:cNvSpPr/>
            <p:nvPr/>
          </p:nvSpPr>
          <p:spPr bwMode="auto">
            <a:xfrm>
              <a:off x="9833067" y="3425018"/>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92B57EAE-A63A-49F0-AC99-9950DE11059A}"/>
                </a:ext>
              </a:extLst>
            </p:cNvPr>
            <p:cNvSpPr/>
            <p:nvPr/>
          </p:nvSpPr>
          <p:spPr bwMode="auto">
            <a:xfrm>
              <a:off x="9833067" y="4156530"/>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9B9AF45E-BB62-40C9-B30A-FA601FD745A7}"/>
                </a:ext>
              </a:extLst>
            </p:cNvPr>
            <p:cNvSpPr/>
            <p:nvPr/>
          </p:nvSpPr>
          <p:spPr bwMode="auto">
            <a:xfrm>
              <a:off x="9833067" y="4888042"/>
              <a:ext cx="18288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144" name="Picture 143"/>
          <p:cNvPicPr>
            <a:picLocks noChangeAspect="1"/>
          </p:cNvPicPr>
          <p:nvPr/>
        </p:nvPicPr>
        <p:blipFill rotWithShape="1">
          <a:blip r:embed="rId4"/>
          <a:srcRect b="32970"/>
          <a:stretch/>
        </p:blipFill>
        <p:spPr>
          <a:xfrm>
            <a:off x="1637969" y="4626107"/>
            <a:ext cx="311731" cy="314365"/>
          </a:xfrm>
          <a:prstGeom prst="rect">
            <a:avLst/>
          </a:prstGeom>
          <a:ln>
            <a:noFill/>
          </a:ln>
        </p:spPr>
      </p:pic>
      <p:pic>
        <p:nvPicPr>
          <p:cNvPr id="141" name="Picture 140"/>
          <p:cNvPicPr>
            <a:picLocks noChangeAspect="1"/>
          </p:cNvPicPr>
          <p:nvPr/>
        </p:nvPicPr>
        <p:blipFill>
          <a:blip r:embed="rId5"/>
          <a:stretch>
            <a:fillRect/>
          </a:stretch>
        </p:blipFill>
        <p:spPr>
          <a:xfrm>
            <a:off x="1637969" y="3193363"/>
            <a:ext cx="311731" cy="311731"/>
          </a:xfrm>
          <a:prstGeom prst="rect">
            <a:avLst/>
          </a:prstGeom>
          <a:ln>
            <a:noFill/>
          </a:ln>
        </p:spPr>
      </p:pic>
      <p:pic>
        <p:nvPicPr>
          <p:cNvPr id="138" name="Picture 137"/>
          <p:cNvPicPr>
            <a:picLocks noChangeAspect="1"/>
          </p:cNvPicPr>
          <p:nvPr/>
        </p:nvPicPr>
        <p:blipFill>
          <a:blip r:embed="rId6"/>
          <a:stretch>
            <a:fillRect/>
          </a:stretch>
        </p:blipFill>
        <p:spPr>
          <a:xfrm>
            <a:off x="1644647" y="3917072"/>
            <a:ext cx="298372" cy="298372"/>
          </a:xfrm>
          <a:prstGeom prst="rect">
            <a:avLst/>
          </a:prstGeom>
          <a:ln>
            <a:noFill/>
          </a:ln>
        </p:spPr>
      </p:pic>
      <p:pic>
        <p:nvPicPr>
          <p:cNvPr id="135" name="Picture 134"/>
          <p:cNvPicPr>
            <a:picLocks noChangeAspect="1"/>
          </p:cNvPicPr>
          <p:nvPr/>
        </p:nvPicPr>
        <p:blipFill>
          <a:blip r:embed="rId7"/>
          <a:stretch>
            <a:fillRect/>
          </a:stretch>
        </p:blipFill>
        <p:spPr>
          <a:xfrm>
            <a:off x="1651326" y="5357812"/>
            <a:ext cx="285014" cy="285014"/>
          </a:xfrm>
          <a:prstGeom prst="rect">
            <a:avLst/>
          </a:prstGeom>
          <a:ln>
            <a:noFill/>
          </a:ln>
        </p:spPr>
      </p:pic>
      <p:pic>
        <p:nvPicPr>
          <p:cNvPr id="132" name="Picture 131"/>
          <p:cNvPicPr>
            <a:picLocks noChangeAspect="1"/>
          </p:cNvPicPr>
          <p:nvPr/>
        </p:nvPicPr>
        <p:blipFill>
          <a:blip r:embed="rId8"/>
          <a:stretch>
            <a:fillRect/>
          </a:stretch>
        </p:blipFill>
        <p:spPr>
          <a:xfrm>
            <a:off x="1637969" y="2476324"/>
            <a:ext cx="311731" cy="311731"/>
          </a:xfrm>
          <a:prstGeom prst="rect">
            <a:avLst/>
          </a:prstGeom>
          <a:ln>
            <a:noFill/>
          </a:ln>
        </p:spPr>
      </p:pic>
      <p:grpSp>
        <p:nvGrpSpPr>
          <p:cNvPr id="12" name="Group 11">
            <a:extLst>
              <a:ext uri="{FF2B5EF4-FFF2-40B4-BE49-F238E27FC236}">
                <a16:creationId xmlns:a16="http://schemas.microsoft.com/office/drawing/2014/main" id="{90D1AE7E-AD2A-4A6B-B798-6F7660324185}"/>
              </a:ext>
            </a:extLst>
          </p:cNvPr>
          <p:cNvGrpSpPr/>
          <p:nvPr/>
        </p:nvGrpSpPr>
        <p:grpSpPr>
          <a:xfrm>
            <a:off x="10379473" y="2834612"/>
            <a:ext cx="312186" cy="2463285"/>
            <a:chOff x="10588222" y="2890869"/>
            <a:chExt cx="318491" cy="2513035"/>
          </a:xfrm>
        </p:grpSpPr>
        <p:pic>
          <p:nvPicPr>
            <p:cNvPr id="163" name="Picture 162"/>
            <p:cNvPicPr>
              <a:picLocks noChangeAspect="1"/>
            </p:cNvPicPr>
            <p:nvPr/>
          </p:nvPicPr>
          <p:blipFill>
            <a:blip r:embed="rId9"/>
            <a:stretch>
              <a:fillRect/>
            </a:stretch>
          </p:blipFill>
          <p:spPr>
            <a:xfrm>
              <a:off x="10588222" y="2890869"/>
              <a:ext cx="318491" cy="318491"/>
            </a:xfrm>
            <a:prstGeom prst="rect">
              <a:avLst/>
            </a:prstGeom>
            <a:ln>
              <a:noFill/>
            </a:ln>
          </p:spPr>
        </p:pic>
        <p:pic>
          <p:nvPicPr>
            <p:cNvPr id="155" name="Picture 154"/>
            <p:cNvPicPr>
              <a:picLocks noChangeAspect="1"/>
            </p:cNvPicPr>
            <p:nvPr/>
          </p:nvPicPr>
          <p:blipFill>
            <a:blip r:embed="rId10"/>
            <a:stretch>
              <a:fillRect/>
            </a:stretch>
          </p:blipFill>
          <p:spPr>
            <a:xfrm>
              <a:off x="10588222" y="4353901"/>
              <a:ext cx="318491" cy="318491"/>
            </a:xfrm>
            <a:prstGeom prst="rect">
              <a:avLst/>
            </a:prstGeom>
            <a:ln>
              <a:noFill/>
            </a:ln>
          </p:spPr>
        </p:pic>
        <p:pic>
          <p:nvPicPr>
            <p:cNvPr id="151" name="Picture 150"/>
            <p:cNvPicPr>
              <a:picLocks noChangeAspect="1"/>
            </p:cNvPicPr>
            <p:nvPr/>
          </p:nvPicPr>
          <p:blipFill>
            <a:blip r:embed="rId11"/>
            <a:stretch>
              <a:fillRect/>
            </a:stretch>
          </p:blipFill>
          <p:spPr>
            <a:xfrm>
              <a:off x="10588222" y="5085413"/>
              <a:ext cx="318491" cy="318491"/>
            </a:xfrm>
            <a:prstGeom prst="rect">
              <a:avLst/>
            </a:prstGeom>
            <a:ln>
              <a:noFill/>
            </a:ln>
          </p:spPr>
        </p:pic>
        <p:pic>
          <p:nvPicPr>
            <p:cNvPr id="180" name="Picture 17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88222" y="3622389"/>
              <a:ext cx="318491" cy="318491"/>
            </a:xfrm>
            <a:prstGeom prst="rect">
              <a:avLst/>
            </a:prstGeom>
          </p:spPr>
        </p:pic>
      </p:grpSp>
      <p:grpSp>
        <p:nvGrpSpPr>
          <p:cNvPr id="15" name="Group 14">
            <a:extLst>
              <a:ext uri="{FF2B5EF4-FFF2-40B4-BE49-F238E27FC236}">
                <a16:creationId xmlns:a16="http://schemas.microsoft.com/office/drawing/2014/main" id="{F39AA7E0-EE4B-4B43-8A0A-3D1F2494ECA4}"/>
              </a:ext>
            </a:extLst>
          </p:cNvPr>
          <p:cNvGrpSpPr/>
          <p:nvPr/>
        </p:nvGrpSpPr>
        <p:grpSpPr>
          <a:xfrm>
            <a:off x="2565431" y="2184028"/>
            <a:ext cx="643306" cy="3764450"/>
            <a:chOff x="2616361" y="2227145"/>
            <a:chExt cx="656299" cy="3840480"/>
          </a:xfrm>
        </p:grpSpPr>
        <p:sp>
          <p:nvSpPr>
            <p:cNvPr id="62" name="Freeform 5">
              <a:extLst>
                <a:ext uri="{FF2B5EF4-FFF2-40B4-BE49-F238E27FC236}">
                  <a16:creationId xmlns:a16="http://schemas.microsoft.com/office/drawing/2014/main" id="{5352CC2B-B969-4202-863D-AD50CA17D694}"/>
                </a:ext>
              </a:extLst>
            </p:cNvPr>
            <p:cNvSpPr>
              <a:spLocks/>
            </p:cNvSpPr>
            <p:nvPr/>
          </p:nvSpPr>
          <p:spPr bwMode="auto">
            <a:xfrm rot="10800000">
              <a:off x="2616361"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ln w="19050">
              <a:solidFill>
                <a:schemeClr val="accent5"/>
              </a:solidFill>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052"/>
              <a:endParaRPr lang="en-US" sz="882">
                <a:gradFill>
                  <a:gsLst>
                    <a:gs pos="0">
                      <a:srgbClr val="505050"/>
                    </a:gs>
                    <a:gs pos="100000">
                      <a:srgbClr val="505050"/>
                    </a:gs>
                  </a:gsLst>
                  <a:lin ang="5400000" scaled="1"/>
                </a:gradFill>
                <a:latin typeface="Segoe UI Semilight"/>
              </a:endParaRPr>
            </a:p>
          </p:txBody>
        </p:sp>
        <p:sp>
          <p:nvSpPr>
            <p:cNvPr id="65"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3001930"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ln w="19050">
              <a:solidFill>
                <a:schemeClr val="accent5"/>
              </a:solidFill>
            </a:ln>
            <a:extLst/>
          </p:spPr>
          <p:txBody>
            <a:bodyPr vert="horz" wrap="square" lIns="89630" tIns="44814" rIns="89630" bIns="44814" numCol="1" anchor="t" anchorCtr="0" compatLnSpc="1">
              <a:prstTxWarp prst="textNoShape">
                <a:avLst/>
              </a:prstTxWarp>
            </a:bodyPr>
            <a:lstStyle/>
            <a:p>
              <a:pPr defTabSz="914052"/>
              <a:endParaRPr lang="en-US" sz="882">
                <a:gradFill>
                  <a:gsLst>
                    <a:gs pos="0">
                      <a:srgbClr val="505050"/>
                    </a:gs>
                    <a:gs pos="100000">
                      <a:srgbClr val="505050"/>
                    </a:gs>
                  </a:gsLst>
                  <a:lin ang="5400000" scaled="1"/>
                </a:gradFill>
                <a:latin typeface="Segoe UI Semilight"/>
              </a:endParaRPr>
            </a:p>
          </p:txBody>
        </p:sp>
      </p:grpSp>
      <p:grpSp>
        <p:nvGrpSpPr>
          <p:cNvPr id="16" name="Group 15">
            <a:extLst>
              <a:ext uri="{FF2B5EF4-FFF2-40B4-BE49-F238E27FC236}">
                <a16:creationId xmlns:a16="http://schemas.microsoft.com/office/drawing/2014/main" id="{E3590C2C-1860-4F5E-A436-3DFB980AC3FB}"/>
              </a:ext>
            </a:extLst>
          </p:cNvPr>
          <p:cNvGrpSpPr/>
          <p:nvPr/>
        </p:nvGrpSpPr>
        <p:grpSpPr>
          <a:xfrm>
            <a:off x="8832570" y="2856254"/>
            <a:ext cx="648051" cy="2420004"/>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052"/>
              <a:endParaRPr lang="en-US" sz="882">
                <a:gradFill>
                  <a:gsLst>
                    <a:gs pos="0">
                      <a:srgbClr val="505050"/>
                    </a:gs>
                    <a:gs pos="100000">
                      <a:srgbClr val="505050"/>
                    </a:gs>
                  </a:gsLst>
                  <a:lin ang="5400000" scaled="1"/>
                </a:gradFill>
                <a:latin typeface="Segoe UI Semilight"/>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5"/>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914052"/>
              <a:endParaRPr lang="en-US" sz="882">
                <a:gradFill>
                  <a:gsLst>
                    <a:gs pos="0">
                      <a:srgbClr val="505050"/>
                    </a:gs>
                    <a:gs pos="100000">
                      <a:srgbClr val="505050"/>
                    </a:gs>
                  </a:gsLst>
                  <a:lin ang="5400000" scaled="1"/>
                </a:gradFill>
                <a:latin typeface="Segoe UI Semilight"/>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405238" y="3090528"/>
            <a:ext cx="2135264" cy="1040956"/>
            <a:chOff x="3473130" y="3151956"/>
            <a:chExt cx="2178390" cy="1061979"/>
          </a:xfrm>
        </p:grpSpPr>
        <p:sp>
          <p:nvSpPr>
            <p:cNvPr id="4" name="Rectangle 3">
              <a:extLst>
                <a:ext uri="{FF2B5EF4-FFF2-40B4-BE49-F238E27FC236}">
                  <a16:creationId xmlns:a16="http://schemas.microsoft.com/office/drawing/2014/main" id="{79CE8D52-3DAB-4A5B-94AF-6C8669C74452}"/>
                </a:ext>
              </a:extLst>
            </p:cNvPr>
            <p:cNvSpPr/>
            <p:nvPr/>
          </p:nvSpPr>
          <p:spPr>
            <a:xfrm>
              <a:off x="3473130" y="3151956"/>
              <a:ext cx="1940649" cy="1061979"/>
            </a:xfrm>
            <a:prstGeom prst="rect">
              <a:avLst/>
            </a:prstGeom>
          </p:spPr>
          <p:txBody>
            <a:bodyPr wrap="square">
              <a:spAutoFit/>
            </a:bodyPr>
            <a:lstStyle/>
            <a:p>
              <a:pPr defTabSz="932384">
                <a:lnSpc>
                  <a:spcPct val="90000"/>
                </a:lnSpc>
                <a:defRPr/>
              </a:pPr>
              <a:r>
                <a:rPr lang="en-US" sz="1372" kern="0">
                  <a:gradFill>
                    <a:gsLst>
                      <a:gs pos="2500">
                        <a:schemeClr val="tx1"/>
                      </a:gs>
                      <a:gs pos="34000">
                        <a:schemeClr val="tx1"/>
                      </a:gs>
                    </a:gsLst>
                    <a:lin ang="5400000" scaled="0"/>
                  </a:gradFill>
                  <a:latin typeface="Segoe UI"/>
                </a:rPr>
                <a:t>Subscribe to </a:t>
              </a:r>
              <a:br>
                <a:rPr lang="en-US" sz="1372" kern="0">
                  <a:gradFill>
                    <a:gsLst>
                      <a:gs pos="2500">
                        <a:schemeClr val="tx1"/>
                      </a:gs>
                      <a:gs pos="34000">
                        <a:schemeClr val="tx1"/>
                      </a:gs>
                    </a:gsLst>
                    <a:lin ang="5400000" scaled="0"/>
                  </a:gradFill>
                  <a:latin typeface="Segoe UI"/>
                </a:rPr>
              </a:br>
              <a:r>
                <a:rPr lang="en-US" sz="1372" kern="0">
                  <a:gradFill>
                    <a:gsLst>
                      <a:gs pos="2500">
                        <a:schemeClr val="tx1"/>
                      </a:gs>
                      <a:gs pos="34000">
                        <a:schemeClr val="tx1"/>
                      </a:gs>
                    </a:gsLst>
                    <a:lin ang="5400000" scaled="0"/>
                  </a:gradFill>
                  <a:latin typeface="Segoe UI"/>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405238" y="4374088"/>
            <a:ext cx="2135264" cy="660781"/>
            <a:chOff x="3473130" y="4461436"/>
            <a:chExt cx="2178390" cy="674126"/>
          </a:xfrm>
          <a:solidFill>
            <a:schemeClr val="bg1"/>
          </a:solidFill>
        </p:grpSpPr>
        <p:sp>
          <p:nvSpPr>
            <p:cNvPr id="51" name="Rectangle 50">
              <a:extLst>
                <a:ext uri="{FF2B5EF4-FFF2-40B4-BE49-F238E27FC236}">
                  <a16:creationId xmlns:a16="http://schemas.microsoft.com/office/drawing/2014/main" id="{7CDDF4E3-8B59-4724-AB4B-19B7CBE26E00}"/>
                </a:ext>
              </a:extLst>
            </p:cNvPr>
            <p:cNvSpPr/>
            <p:nvPr/>
          </p:nvSpPr>
          <p:spPr>
            <a:xfrm>
              <a:off x="3473130" y="4461436"/>
              <a:ext cx="1902145" cy="674126"/>
            </a:xfrm>
            <a:prstGeom prst="rect">
              <a:avLst/>
            </a:prstGeom>
            <a:noFill/>
          </p:spPr>
          <p:txBody>
            <a:bodyPr wrap="square">
              <a:spAutoFit/>
            </a:bodyPr>
            <a:lstStyle/>
            <a:p>
              <a:pPr defTabSz="932384">
                <a:lnSpc>
                  <a:spcPct val="90000"/>
                </a:lnSpc>
                <a:defRPr/>
              </a:pPr>
              <a:r>
                <a:rPr lang="en-US" sz="1372" kern="0">
                  <a:gradFill>
                    <a:gsLst>
                      <a:gs pos="2500">
                        <a:schemeClr val="tx1"/>
                      </a:gs>
                      <a:gs pos="34000">
                        <a:schemeClr val="tx1"/>
                      </a:gs>
                    </a:gsLst>
                    <a:lin ang="5400000" scaled="0"/>
                  </a:gradFill>
                  <a:latin typeface="Segoe UI"/>
                </a:rPr>
                <a:t>Route events to any end-points, Azure 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grpFill/>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405238" y="5467874"/>
            <a:ext cx="2135264" cy="673551"/>
            <a:chOff x="3473130" y="5577314"/>
            <a:chExt cx="2178390" cy="687154"/>
          </a:xfrm>
        </p:grpSpPr>
        <p:sp>
          <p:nvSpPr>
            <p:cNvPr id="52" name="Rectangle 51">
              <a:extLst>
                <a:ext uri="{FF2B5EF4-FFF2-40B4-BE49-F238E27FC236}">
                  <a16:creationId xmlns:a16="http://schemas.microsoft.com/office/drawing/2014/main" id="{B70C7454-7E7B-4D53-ADCA-CF9B9331B81E}"/>
                </a:ext>
              </a:extLst>
            </p:cNvPr>
            <p:cNvSpPr/>
            <p:nvPr/>
          </p:nvSpPr>
          <p:spPr>
            <a:xfrm>
              <a:off x="3473130" y="5577314"/>
              <a:ext cx="1940649" cy="687154"/>
            </a:xfrm>
            <a:prstGeom prst="rect">
              <a:avLst/>
            </a:prstGeom>
          </p:spPr>
          <p:txBody>
            <a:bodyPr wrap="square">
              <a:spAutoFit/>
            </a:bodyPr>
            <a:lstStyle/>
            <a:p>
              <a:pPr defTabSz="932384">
                <a:lnSpc>
                  <a:spcPct val="90000"/>
                </a:lnSpc>
                <a:defRPr/>
              </a:pPr>
              <a:r>
                <a:rPr lang="en-US" sz="1372" kern="0">
                  <a:gradFill>
                    <a:gsLst>
                      <a:gs pos="2500">
                        <a:schemeClr val="tx1"/>
                      </a:gs>
                      <a:gs pos="34000">
                        <a:schemeClr val="tx1"/>
                      </a:gs>
                    </a:gsLst>
                    <a:lin ang="5400000" scaled="0"/>
                  </a:gradFill>
                  <a:latin typeface="Segoe UI"/>
                </a:rPr>
                <a:t>Enable filtering </a:t>
              </a:r>
              <a:br>
                <a:rPr lang="en-US" sz="1372" kern="0">
                  <a:gradFill>
                    <a:gsLst>
                      <a:gs pos="2500">
                        <a:schemeClr val="tx1"/>
                      </a:gs>
                      <a:gs pos="34000">
                        <a:schemeClr val="tx1"/>
                      </a:gs>
                    </a:gsLst>
                    <a:lin ang="5400000" scaled="0"/>
                  </a:gradFill>
                  <a:latin typeface="Segoe UI"/>
                </a:rPr>
              </a:br>
              <a:r>
                <a:rPr lang="en-US" sz="1372" kern="0">
                  <a:gradFill>
                    <a:gsLst>
                      <a:gs pos="2500">
                        <a:schemeClr val="tx1"/>
                      </a:gs>
                      <a:gs pos="34000">
                        <a:schemeClr val="tx1"/>
                      </a:gs>
                    </a:gsLst>
                    <a:lin ang="5400000" scaled="0"/>
                  </a:gradFill>
                  <a:latin typeface="Segoe UI"/>
                </a:rPr>
                <a:t>and efficient </a:t>
              </a:r>
              <a:br>
                <a:rPr lang="en-US" sz="1372" kern="0">
                  <a:gradFill>
                    <a:gsLst>
                      <a:gs pos="2500">
                        <a:schemeClr val="tx1"/>
                      </a:gs>
                      <a:gs pos="34000">
                        <a:schemeClr val="tx1"/>
                      </a:gs>
                    </a:gsLst>
                    <a:lin ang="5400000" scaled="0"/>
                  </a:gradFill>
                  <a:latin typeface="Segoe UI"/>
                </a:rPr>
              </a:br>
              <a:r>
                <a:rPr lang="en-US" sz="1372" kern="0">
                  <a:gradFill>
                    <a:gsLst>
                      <a:gs pos="2500">
                        <a:schemeClr val="tx1"/>
                      </a:gs>
                      <a:gs pos="34000">
                        <a:schemeClr val="tx1"/>
                      </a:gs>
                    </a:gsLst>
                    <a:lin ang="5400000" scaled="0"/>
                  </a:gradFill>
                  <a:latin typeface="Segoe UI"/>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57553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2.39469E-6 -4.69814E-6 L -0.02578 -4.69814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2.39469E-6 -2.88697E-6 L -0.02578 -2.88697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2.39469E-6 4.10803E-6 L -0.02578 4.10803E-6 " pathEditMode="relative" rAng="0" ptsTypes="AA">
                                      <p:cBhvr>
                                        <p:cTn id="22" dur="500" spd="-100000" fill="hold"/>
                                        <p:tgtEl>
                                          <p:spTgt spid="10"/>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367763" y="4469620"/>
            <a:ext cx="3226672" cy="621206"/>
          </a:xfrm>
          <a:prstGeom prst="rect">
            <a:avLst/>
          </a:prstGeom>
          <a:noFill/>
        </p:spPr>
        <p:txBody>
          <a:bodyPr wrap="square" lIns="91401" tIns="146243" rIns="182802" bIns="146243" rtlCol="0">
            <a:spAutoFit/>
          </a:bodyPr>
          <a:lstStyle/>
          <a:p>
            <a:pPr algn="ctr" defTabSz="1218467">
              <a:lnSpc>
                <a:spcPct val="90000"/>
              </a:lnSpc>
              <a:defRPr/>
            </a:pPr>
            <a:r>
              <a:rPr lang="en-US" sz="2353" kern="0">
                <a:gradFill>
                  <a:gsLst>
                    <a:gs pos="25000">
                      <a:schemeClr val="tx1"/>
                    </a:gs>
                    <a:gs pos="49000">
                      <a:schemeClr val="tx1"/>
                    </a:gs>
                  </a:gsLst>
                  <a:lin ang="5400000" scaled="0"/>
                </a:gradFill>
                <a:latin typeface="Segoe UI Semilight"/>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597567" y="4469620"/>
            <a:ext cx="3226672" cy="621206"/>
          </a:xfrm>
          <a:prstGeom prst="rect">
            <a:avLst/>
          </a:prstGeom>
          <a:noFill/>
        </p:spPr>
        <p:txBody>
          <a:bodyPr wrap="square" lIns="91401" tIns="146243" rIns="182802" bIns="146243" rtlCol="0">
            <a:spAutoFit/>
          </a:bodyPr>
          <a:lstStyle/>
          <a:p>
            <a:pPr algn="ctr" defTabSz="1218467">
              <a:lnSpc>
                <a:spcPct val="90000"/>
              </a:lnSpc>
              <a:defRPr/>
            </a:pPr>
            <a:r>
              <a:rPr lang="en-US" sz="2353" kern="0">
                <a:gradFill>
                  <a:gsLst>
                    <a:gs pos="25000">
                      <a:schemeClr val="tx1"/>
                    </a:gs>
                    <a:gs pos="49000">
                      <a:schemeClr val="tx1"/>
                    </a:gs>
                  </a:gsLst>
                  <a:lin ang="5400000" scaled="0"/>
                </a:gradFill>
                <a:latin typeface="Segoe UI Semilight"/>
                <a:cs typeface="Segoe UI"/>
              </a:rPr>
              <a:t>Near real-time</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482666" y="4469620"/>
            <a:ext cx="3226672" cy="621206"/>
          </a:xfrm>
          <a:prstGeom prst="rect">
            <a:avLst/>
          </a:prstGeom>
          <a:noFill/>
        </p:spPr>
        <p:txBody>
          <a:bodyPr wrap="square" lIns="91401" tIns="146243" rIns="182802" bIns="146243" rtlCol="0">
            <a:spAutoFit/>
          </a:bodyPr>
          <a:lstStyle/>
          <a:p>
            <a:pPr algn="ctr" defTabSz="1218467">
              <a:lnSpc>
                <a:spcPct val="90000"/>
              </a:lnSpc>
              <a:defRPr/>
            </a:pPr>
            <a:r>
              <a:rPr lang="en-US" sz="2353" kern="0">
                <a:gradFill>
                  <a:gsLst>
                    <a:gs pos="25000">
                      <a:schemeClr val="tx1"/>
                    </a:gs>
                    <a:gs pos="49000">
                      <a:schemeClr val="tx1"/>
                    </a:gs>
                  </a:gsLst>
                  <a:lin ang="5400000" scaled="0"/>
                </a:gradFill>
                <a:latin typeface="Segoe UI Semilight"/>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06363" y="2353455"/>
            <a:ext cx="3009080" cy="2017856"/>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lnSpc>
                  <a:spcPct val="90000"/>
                </a:lnSpc>
                <a:defRPr/>
              </a:pPr>
              <a:endParaRPr lang="en-US" sz="1765" kern="0">
                <a:gradFill>
                  <a:gsLst>
                    <a:gs pos="87500">
                      <a:schemeClr val="accent1"/>
                    </a:gs>
                    <a:gs pos="72500">
                      <a:schemeClr val="accent1"/>
                    </a:gs>
                  </a:gsLst>
                  <a:lin ang="5400000" scaled="0"/>
                </a:gradFill>
                <a:latin typeface="Segoe UI Semilight"/>
              </a:endParaRPr>
            </a:p>
          </p:txBody>
        </p:sp>
        <p:sp>
          <p:nvSpPr>
            <p:cNvPr id="63" name="TextBox 62"/>
            <p:cNvSpPr txBox="1"/>
            <p:nvPr/>
          </p:nvSpPr>
          <p:spPr>
            <a:xfrm>
              <a:off x="1050061" y="3401595"/>
              <a:ext cx="2409225" cy="857078"/>
            </a:xfrm>
            <a:prstGeom prst="rect">
              <a:avLst/>
            </a:prstGeom>
            <a:noFill/>
          </p:spPr>
          <p:txBody>
            <a:bodyPr wrap="square" rtlCol="0">
              <a:spAutoFit/>
            </a:bodyPr>
            <a:lstStyle/>
            <a:p>
              <a:pPr algn="ctr" defTabSz="913862">
                <a:lnSpc>
                  <a:spcPct val="90000"/>
                </a:lnSpc>
                <a:buSzPct val="90000"/>
                <a:defRPr/>
              </a:pPr>
              <a:r>
                <a:rPr lang="en-US" sz="1765">
                  <a:gradFill>
                    <a:gsLst>
                      <a:gs pos="85000">
                        <a:schemeClr val="accent1"/>
                      </a:gs>
                      <a:gs pos="51000">
                        <a:schemeClr val="accent1"/>
                      </a:gs>
                    </a:gsLst>
                    <a:lin ang="5400000" scaled="0"/>
                  </a:gradFill>
                  <a:cs typeface="Segoe UI Semilight" panose="020B0402040204020203" pitchFamily="34" charset="0"/>
                </a:rPr>
                <a:t>Sub-second </a:t>
              </a:r>
              <a:br>
                <a:rPr lang="en-US" sz="1765">
                  <a:gradFill>
                    <a:gsLst>
                      <a:gs pos="85000">
                        <a:schemeClr val="accent1"/>
                      </a:gs>
                      <a:gs pos="51000">
                        <a:schemeClr val="accent1"/>
                      </a:gs>
                    </a:gsLst>
                    <a:lin ang="5400000" scaled="0"/>
                  </a:gradFill>
                  <a:cs typeface="Segoe UI Semilight" panose="020B0402040204020203" pitchFamily="34" charset="0"/>
                </a:rPr>
              </a:br>
              <a:r>
                <a:rPr lang="en-US" sz="1765">
                  <a:gradFill>
                    <a:gsLst>
                      <a:gs pos="85000">
                        <a:schemeClr val="accent1"/>
                      </a:gs>
                      <a:gs pos="51000">
                        <a:schemeClr val="accent1"/>
                      </a:gs>
                    </a:gsLst>
                    <a:lin ang="5400000" scaled="0"/>
                  </a:gradFill>
                  <a:cs typeface="Segoe UI Semilight" panose="020B0402040204020203" pitchFamily="34" charset="0"/>
                </a:rPr>
                <a:t>end-to-end latency in the </a:t>
              </a:r>
              <a:r>
                <a:rPr lang="en-US" sz="1765" b="1">
                  <a:gradFill>
                    <a:gsLst>
                      <a:gs pos="85000">
                        <a:schemeClr val="accent1"/>
                      </a:gs>
                      <a:gs pos="51000">
                        <a:schemeClr val="accent1"/>
                      </a:gs>
                    </a:gsLst>
                    <a:lin ang="5400000" scaled="0"/>
                  </a:gradFill>
                  <a:latin typeface="Segoe UI" panose="020B0502040204020203" pitchFamily="34" charset="0"/>
                  <a:cs typeface="Segoe UI" panose="020B0502040204020203" pitchFamily="34" charset="0"/>
                </a:rPr>
                <a:t>99</a:t>
              </a:r>
              <a:r>
                <a:rPr lang="en-US" sz="1765" b="1" baseline="30000">
                  <a:gradFill>
                    <a:gsLst>
                      <a:gs pos="85000">
                        <a:schemeClr val="accent1"/>
                      </a:gs>
                      <a:gs pos="51000">
                        <a:schemeClr val="accent1"/>
                      </a:gs>
                    </a:gsLst>
                    <a:lin ang="5400000" scaled="0"/>
                  </a:gradFill>
                  <a:latin typeface="Segoe UI" panose="020B0502040204020203" pitchFamily="34" charset="0"/>
                  <a:cs typeface="Segoe UI" panose="020B0502040204020203" pitchFamily="34" charset="0"/>
                </a:rPr>
                <a:t>th</a:t>
              </a:r>
              <a:r>
                <a:rPr lang="en-US" sz="1765" b="1">
                  <a:gradFill>
                    <a:gsLst>
                      <a:gs pos="85000">
                        <a:schemeClr val="accent1"/>
                      </a:gs>
                      <a:gs pos="51000">
                        <a:schemeClr val="accent1"/>
                      </a:gs>
                    </a:gsLst>
                    <a:lin ang="5400000" scaled="0"/>
                  </a:gradFill>
                  <a:latin typeface="Segoe UI" panose="020B0502040204020203" pitchFamily="34" charset="0"/>
                  <a:cs typeface="Segoe UI" panose="020B0502040204020203" pitchFamily="34" charset="0"/>
                </a:rPr>
                <a:t> percentile</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591461" y="2353455"/>
            <a:ext cx="3009080" cy="2017856"/>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lnSpc>
                  <a:spcPct val="90000"/>
                </a:lnSpc>
                <a:defRPr/>
              </a:pPr>
              <a:endParaRPr lang="en-US" sz="1765" kern="0">
                <a:solidFill>
                  <a:srgbClr val="353535"/>
                </a:solidFill>
                <a:latin typeface="Segoe UI Semilight"/>
              </a:endParaRPr>
            </a:p>
          </p:txBody>
        </p:sp>
        <p:sp>
          <p:nvSpPr>
            <p:cNvPr id="21" name="TextBox 20"/>
            <p:cNvSpPr txBox="1"/>
            <p:nvPr/>
          </p:nvSpPr>
          <p:spPr>
            <a:xfrm>
              <a:off x="5013625" y="3526597"/>
              <a:ext cx="2409224" cy="842286"/>
            </a:xfrm>
            <a:prstGeom prst="rect">
              <a:avLst/>
            </a:prstGeom>
            <a:noFill/>
          </p:spPr>
          <p:txBody>
            <a:bodyPr wrap="square" rtlCol="0">
              <a:spAutoFit/>
            </a:bodyPr>
            <a:lstStyle/>
            <a:p>
              <a:pPr algn="ctr" defTabSz="913862">
                <a:lnSpc>
                  <a:spcPct val="90000"/>
                </a:lnSpc>
                <a:spcAft>
                  <a:spcPts val="500"/>
                </a:spcAft>
                <a:buSzPct val="90000"/>
                <a:defRPr/>
              </a:pPr>
              <a:r>
                <a:rPr lang="en-US" sz="1765" b="1">
                  <a:gradFill>
                    <a:gsLst>
                      <a:gs pos="85000">
                        <a:schemeClr val="accent1"/>
                      </a:gs>
                      <a:gs pos="51000">
                        <a:schemeClr val="accent1"/>
                      </a:gs>
                    </a:gsLst>
                    <a:lin ang="5400000" scaled="0"/>
                  </a:gradFill>
                  <a:latin typeface="Segoe UI" panose="020B0502040204020203" pitchFamily="34" charset="0"/>
                  <a:cs typeface="Segoe UI" panose="020B0502040204020203" pitchFamily="34" charset="0"/>
                </a:rPr>
                <a:t>10,000,000</a:t>
              </a:r>
              <a:r>
                <a:rPr lang="en-US" sz="1765">
                  <a:gradFill>
                    <a:gsLst>
                      <a:gs pos="85000">
                        <a:schemeClr val="accent1"/>
                      </a:gs>
                      <a:gs pos="51000">
                        <a:schemeClr val="accent1"/>
                      </a:gs>
                    </a:gsLst>
                    <a:lin ang="5400000" scaled="0"/>
                  </a:gradFill>
                  <a:cs typeface="Segoe UI Semilight" panose="020B0402040204020203" pitchFamily="34" charset="0"/>
                </a:rPr>
                <a:t> events </a:t>
              </a:r>
              <a:br>
                <a:rPr lang="en-US" sz="1765">
                  <a:gradFill>
                    <a:gsLst>
                      <a:gs pos="85000">
                        <a:schemeClr val="accent1"/>
                      </a:gs>
                      <a:gs pos="51000">
                        <a:schemeClr val="accent1"/>
                      </a:gs>
                    </a:gsLst>
                    <a:lin ang="5400000" scaled="0"/>
                  </a:gradFill>
                  <a:cs typeface="Segoe UI Semilight" panose="020B0402040204020203" pitchFamily="34" charset="0"/>
                </a:rPr>
              </a:br>
              <a:r>
                <a:rPr lang="en-US" sz="1765">
                  <a:gradFill>
                    <a:gsLst>
                      <a:gs pos="85000">
                        <a:schemeClr val="accent1"/>
                      </a:gs>
                      <a:gs pos="51000">
                        <a:schemeClr val="accent1"/>
                      </a:gs>
                    </a:gsLst>
                    <a:lin ang="5400000" scaled="0"/>
                  </a:gradFill>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476558" y="2353455"/>
            <a:ext cx="3009080" cy="2051809"/>
            <a:chOff x="8646874" y="2399994"/>
            <a:chExt cx="3069854" cy="2093249"/>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914016">
                <a:lnSpc>
                  <a:spcPct val="90000"/>
                </a:lnSpc>
                <a:defRPr/>
              </a:pPr>
              <a:endParaRPr lang="en-US" sz="1765" kern="0">
                <a:solidFill>
                  <a:srgbClr val="353535"/>
                </a:solidFill>
                <a:latin typeface="Segoe UI Semilight"/>
              </a:endParaRPr>
            </a:p>
          </p:txBody>
        </p:sp>
        <p:sp>
          <p:nvSpPr>
            <p:cNvPr id="22" name="TextBox 21"/>
            <p:cNvSpPr txBox="1"/>
            <p:nvPr/>
          </p:nvSpPr>
          <p:spPr>
            <a:xfrm>
              <a:off x="8899472" y="3401595"/>
              <a:ext cx="2564659" cy="1091648"/>
            </a:xfrm>
            <a:prstGeom prst="rect">
              <a:avLst/>
            </a:prstGeom>
            <a:noFill/>
          </p:spPr>
          <p:txBody>
            <a:bodyPr wrap="square" rtlCol="0">
              <a:spAutoFit/>
            </a:bodyPr>
            <a:lstStyle/>
            <a:p>
              <a:pPr algn="ctr" defTabSz="913862">
                <a:lnSpc>
                  <a:spcPct val="90000"/>
                </a:lnSpc>
                <a:spcAft>
                  <a:spcPts val="500"/>
                </a:spcAft>
                <a:buSzPct val="90000"/>
                <a:defRPr/>
              </a:pPr>
              <a:r>
                <a:rPr lang="en-US" sz="1765" b="1">
                  <a:gradFill>
                    <a:gsLst>
                      <a:gs pos="85000">
                        <a:schemeClr val="accent1"/>
                      </a:gs>
                      <a:gs pos="51000">
                        <a:schemeClr val="accent1"/>
                      </a:gs>
                    </a:gsLst>
                    <a:lin ang="5400000" scaled="0"/>
                  </a:gradFill>
                  <a:latin typeface="Segoe UI" panose="020B0502040204020203" pitchFamily="34" charset="0"/>
                  <a:cs typeface="Segoe UI" panose="020B0502040204020203" pitchFamily="34" charset="0"/>
                </a:rPr>
                <a:t>24-hour</a:t>
              </a:r>
              <a:r>
                <a:rPr lang="en-US" sz="1765">
                  <a:gradFill>
                    <a:gsLst>
                      <a:gs pos="12360">
                        <a:srgbClr val="FFFFFF"/>
                      </a:gs>
                      <a:gs pos="51000">
                        <a:srgbClr val="FFFFFF"/>
                      </a:gs>
                    </a:gsLst>
                    <a:lin ang="5400000" scaled="0"/>
                  </a:gradFill>
                  <a:latin typeface="Segoe UI Semilight" panose="020B0402040204020203" pitchFamily="34" charset="0"/>
                  <a:cs typeface="Segoe UI Semilight" panose="020B0402040204020203" pitchFamily="34" charset="0"/>
                </a:rPr>
                <a:t> </a:t>
              </a:r>
              <a:r>
                <a:rPr lang="en-US" sz="1765">
                  <a:gradFill>
                    <a:gsLst>
                      <a:gs pos="85000">
                        <a:schemeClr val="accent1"/>
                      </a:gs>
                      <a:gs pos="51000">
                        <a:schemeClr val="accent1"/>
                      </a:gs>
                    </a:gsLst>
                    <a:lin ang="5400000" scaled="0"/>
                  </a:gradFill>
                  <a:cs typeface="Segoe UI Semilight" panose="020B0402040204020203" pitchFamily="34" charset="0"/>
                </a:rPr>
                <a:t>retry with exponential back off for events not delivered</a:t>
              </a:r>
            </a:p>
          </p:txBody>
        </p:sp>
      </p:gr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4.08534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4.08534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1.18203E-6 -5.81026E-7 L -1.18203E-6 0.037 " pathEditMode="relative" rAng="0" ptsTypes="AA">
                                      <p:cBhvr>
                                        <p:cTn id="33" dur="600" spd="-100000" fill="hold"/>
                                        <p:tgtEl>
                                          <p:spTgt spid="7"/>
                                        </p:tgtEl>
                                        <p:attrNameLst>
                                          <p:attrName>ppt_x</p:attrName>
                                          <p:attrName>ppt_y</p:attrName>
                                        </p:attrNameLst>
                                      </p:cBhvr>
                                      <p:rCtr x="0" y="1838"/>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8203E-6 -4.08534E-6 L -1.18203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7643-14EE-46EC-86F7-9054AEC4BE34}"/>
              </a:ext>
            </a:extLst>
          </p:cNvPr>
          <p:cNvSpPr>
            <a:spLocks noGrp="1"/>
          </p:cNvSpPr>
          <p:nvPr>
            <p:ph type="title"/>
          </p:nvPr>
        </p:nvSpPr>
        <p:spPr>
          <a:xfrm>
            <a:off x="270067" y="290403"/>
            <a:ext cx="11654187" cy="899409"/>
          </a:xfrm>
        </p:spPr>
        <p:txBody>
          <a:bodyPr/>
          <a:lstStyle/>
          <a:p>
            <a:pPr>
              <a:defRPr/>
            </a:pPr>
            <a:r>
              <a:rPr lang="en-US"/>
              <a:t>Benefit from broad coverage</a:t>
            </a:r>
          </a:p>
        </p:txBody>
      </p:sp>
      <p:grpSp>
        <p:nvGrpSpPr>
          <p:cNvPr id="3" name="Group 2">
            <a:extLst>
              <a:ext uri="{FF2B5EF4-FFF2-40B4-BE49-F238E27FC236}">
                <a16:creationId xmlns:a16="http://schemas.microsoft.com/office/drawing/2014/main" id="{0C8A0D81-D3C7-4C80-BAF8-3940F59C18DF}"/>
              </a:ext>
            </a:extLst>
          </p:cNvPr>
          <p:cNvGrpSpPr/>
          <p:nvPr/>
        </p:nvGrpSpPr>
        <p:grpSpPr>
          <a:xfrm>
            <a:off x="449015" y="1335370"/>
            <a:ext cx="5640493" cy="4574440"/>
            <a:chOff x="458017" y="1361650"/>
            <a:chExt cx="5753597" cy="4666167"/>
          </a:xfrm>
        </p:grpSpPr>
        <p:sp>
          <p:nvSpPr>
            <p:cNvPr id="33" name="Rectangle 32">
              <a:extLst>
                <a:ext uri="{FF2B5EF4-FFF2-40B4-BE49-F238E27FC236}">
                  <a16:creationId xmlns:a16="http://schemas.microsoft.com/office/drawing/2014/main" id="{11BDC1F9-861B-491E-9ACC-C499A7FF8D3F}"/>
                </a:ext>
              </a:extLst>
            </p:cNvPr>
            <p:cNvSpPr/>
            <p:nvPr/>
          </p:nvSpPr>
          <p:spPr bwMode="auto">
            <a:xfrm>
              <a:off x="471012" y="2125862"/>
              <a:ext cx="5740602" cy="3901955"/>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19901DD4-5ED3-4412-AEA2-A461DFC52C15}"/>
                </a:ext>
              </a:extLst>
            </p:cNvPr>
            <p:cNvSpPr/>
            <p:nvPr/>
          </p:nvSpPr>
          <p:spPr bwMode="auto">
            <a:xfrm>
              <a:off x="458017" y="1361650"/>
              <a:ext cx="5753597" cy="764012"/>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224074" rIns="179259" bIns="143407" numCol="1" spcCol="0" rtlCol="0" fromWordArt="0" anchor="t" anchorCtr="0" forceAA="0" compatLnSpc="1">
              <a:prstTxWarp prst="textNoShape">
                <a:avLst/>
              </a:prstTxWarp>
              <a:noAutofit/>
            </a:bodyPr>
            <a:lstStyle/>
            <a:p>
              <a:pPr defTabSz="896042">
                <a:lnSpc>
                  <a:spcPct val="90000"/>
                </a:lnSpc>
                <a:defRPr/>
              </a:pPr>
              <a:r>
                <a:rPr lang="en-US" sz="1961" kern="0">
                  <a:gradFill>
                    <a:gsLst>
                      <a:gs pos="8750">
                        <a:schemeClr val="bg1"/>
                      </a:gs>
                      <a:gs pos="41000">
                        <a:schemeClr val="bg1"/>
                      </a:gs>
                    </a:gsLst>
                    <a:lin ang="16200000" scaled="1"/>
                  </a:gradFill>
                  <a:latin typeface="Segoe UI Semibold" panose="020B0702040204020203" pitchFamily="34" charset="0"/>
                  <a:cs typeface="Segoe UI Semibold" panose="020B0702040204020203" pitchFamily="34" charset="0"/>
                </a:rPr>
                <a:t>Publishers</a:t>
              </a:r>
            </a:p>
          </p:txBody>
        </p:sp>
        <p:sp>
          <p:nvSpPr>
            <p:cNvPr id="133" name="News_E900">
              <a:extLst>
                <a:ext uri="{FF2B5EF4-FFF2-40B4-BE49-F238E27FC236}">
                  <a16:creationId xmlns:a16="http://schemas.microsoft.com/office/drawing/2014/main" id="{D2F1ACC0-9E43-4591-9D1D-EA2B2298B21E}"/>
                </a:ext>
              </a:extLst>
            </p:cNvPr>
            <p:cNvSpPr>
              <a:spLocks noChangeAspect="1" noEditPoints="1"/>
            </p:cNvSpPr>
            <p:nvPr/>
          </p:nvSpPr>
          <p:spPr bwMode="auto">
            <a:xfrm>
              <a:off x="623412" y="1598704"/>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34" name="Group 133">
              <a:extLst>
                <a:ext uri="{FF2B5EF4-FFF2-40B4-BE49-F238E27FC236}">
                  <a16:creationId xmlns:a16="http://schemas.microsoft.com/office/drawing/2014/main" id="{31FDA2C1-32BB-4DF6-BEE9-1EFD19DE821B}"/>
                </a:ext>
              </a:extLst>
            </p:cNvPr>
            <p:cNvGrpSpPr/>
            <p:nvPr/>
          </p:nvGrpSpPr>
          <p:grpSpPr>
            <a:xfrm>
              <a:off x="654019" y="2798837"/>
              <a:ext cx="5411819" cy="406213"/>
              <a:chOff x="653229" y="2582758"/>
              <a:chExt cx="5412587" cy="406271"/>
            </a:xfrm>
          </p:grpSpPr>
          <p:sp>
            <p:nvSpPr>
              <p:cNvPr id="135" name="Content Placeholder 2">
                <a:extLst>
                  <a:ext uri="{FF2B5EF4-FFF2-40B4-BE49-F238E27FC236}">
                    <a16:creationId xmlns:a16="http://schemas.microsoft.com/office/drawing/2014/main" id="{AB2871B4-E91E-41CD-953B-ABF5A479AC0F}"/>
                  </a:ext>
                </a:extLst>
              </p:cNvPr>
              <p:cNvSpPr txBox="1">
                <a:spLocks/>
              </p:cNvSpPr>
              <p:nvPr/>
            </p:nvSpPr>
            <p:spPr>
              <a:xfrm>
                <a:off x="954978" y="2582758"/>
                <a:ext cx="5110838"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Blob Storage</a:t>
                </a:r>
              </a:p>
            </p:txBody>
          </p:sp>
          <p:grpSp>
            <p:nvGrpSpPr>
              <p:cNvPr id="136" name="Group 135">
                <a:extLst>
                  <a:ext uri="{FF2B5EF4-FFF2-40B4-BE49-F238E27FC236}">
                    <a16:creationId xmlns:a16="http://schemas.microsoft.com/office/drawing/2014/main" id="{106D22C2-5B89-44BB-B127-0133961905CF}"/>
                  </a:ext>
                </a:extLst>
              </p:cNvPr>
              <p:cNvGrpSpPr/>
              <p:nvPr/>
            </p:nvGrpSpPr>
            <p:grpSpPr>
              <a:xfrm>
                <a:off x="653229" y="2635231"/>
                <a:ext cx="289560" cy="289560"/>
                <a:chOff x="653229" y="2635231"/>
                <a:chExt cx="289560" cy="289560"/>
              </a:xfrm>
            </p:grpSpPr>
            <p:sp>
              <p:nvSpPr>
                <p:cNvPr id="137" name="Oval 136">
                  <a:extLst>
                    <a:ext uri="{FF2B5EF4-FFF2-40B4-BE49-F238E27FC236}">
                      <a16:creationId xmlns:a16="http://schemas.microsoft.com/office/drawing/2014/main" id="{80B54B8A-9C96-41C4-9C1B-DE4065ACE578}"/>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check">
                  <a:extLst>
                    <a:ext uri="{FF2B5EF4-FFF2-40B4-BE49-F238E27FC236}">
                      <a16:creationId xmlns:a16="http://schemas.microsoft.com/office/drawing/2014/main" id="{6BC958C5-6E0B-42C0-A00F-DC0407748D1A}"/>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39" name="Group 138">
              <a:extLst>
                <a:ext uri="{FF2B5EF4-FFF2-40B4-BE49-F238E27FC236}">
                  <a16:creationId xmlns:a16="http://schemas.microsoft.com/office/drawing/2014/main" id="{9EF9F429-5D90-474B-A8DD-708703F79214}"/>
                </a:ext>
              </a:extLst>
            </p:cNvPr>
            <p:cNvGrpSpPr/>
            <p:nvPr/>
          </p:nvGrpSpPr>
          <p:grpSpPr>
            <a:xfrm>
              <a:off x="654019" y="3249497"/>
              <a:ext cx="3486101" cy="406213"/>
              <a:chOff x="653229" y="3224285"/>
              <a:chExt cx="3486596" cy="406270"/>
            </a:xfrm>
          </p:grpSpPr>
          <p:sp>
            <p:nvSpPr>
              <p:cNvPr id="140" name="Content Placeholder 2">
                <a:extLst>
                  <a:ext uri="{FF2B5EF4-FFF2-40B4-BE49-F238E27FC236}">
                    <a16:creationId xmlns:a16="http://schemas.microsoft.com/office/drawing/2014/main" id="{36940219-63D7-44DC-A14F-ADE5B654434C}"/>
                  </a:ext>
                </a:extLst>
              </p:cNvPr>
              <p:cNvSpPr txBox="1">
                <a:spLocks/>
              </p:cNvSpPr>
              <p:nvPr/>
            </p:nvSpPr>
            <p:spPr>
              <a:xfrm>
                <a:off x="954978" y="3224285"/>
                <a:ext cx="3184847" cy="406270"/>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Resource Groups</a:t>
                </a:r>
              </a:p>
            </p:txBody>
          </p:sp>
          <p:grpSp>
            <p:nvGrpSpPr>
              <p:cNvPr id="141" name="Group 140">
                <a:extLst>
                  <a:ext uri="{FF2B5EF4-FFF2-40B4-BE49-F238E27FC236}">
                    <a16:creationId xmlns:a16="http://schemas.microsoft.com/office/drawing/2014/main" id="{C7090FB5-24B7-4032-824F-AB1426808900}"/>
                  </a:ext>
                </a:extLst>
              </p:cNvPr>
              <p:cNvGrpSpPr/>
              <p:nvPr/>
            </p:nvGrpSpPr>
            <p:grpSpPr>
              <a:xfrm>
                <a:off x="653229" y="3273812"/>
                <a:ext cx="289560" cy="289560"/>
                <a:chOff x="653229" y="2635231"/>
                <a:chExt cx="289560" cy="289560"/>
              </a:xfrm>
            </p:grpSpPr>
            <p:sp>
              <p:nvSpPr>
                <p:cNvPr id="142" name="Oval 141">
                  <a:extLst>
                    <a:ext uri="{FF2B5EF4-FFF2-40B4-BE49-F238E27FC236}">
                      <a16:creationId xmlns:a16="http://schemas.microsoft.com/office/drawing/2014/main" id="{85DFAFCA-6156-41B7-90D4-177F0D2301EB}"/>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check">
                  <a:extLst>
                    <a:ext uri="{FF2B5EF4-FFF2-40B4-BE49-F238E27FC236}">
                      <a16:creationId xmlns:a16="http://schemas.microsoft.com/office/drawing/2014/main" id="{F208C698-990F-45EC-BC23-AD0C17975BBC}"/>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44" name="Group 143">
              <a:extLst>
                <a:ext uri="{FF2B5EF4-FFF2-40B4-BE49-F238E27FC236}">
                  <a16:creationId xmlns:a16="http://schemas.microsoft.com/office/drawing/2014/main" id="{4419D1E5-C57D-4F76-97D7-52A201DF9B1F}"/>
                </a:ext>
              </a:extLst>
            </p:cNvPr>
            <p:cNvGrpSpPr/>
            <p:nvPr/>
          </p:nvGrpSpPr>
          <p:grpSpPr>
            <a:xfrm>
              <a:off x="654019" y="3700157"/>
              <a:ext cx="5411819" cy="406213"/>
              <a:chOff x="653229" y="3859460"/>
              <a:chExt cx="5412586" cy="406271"/>
            </a:xfrm>
          </p:grpSpPr>
          <p:sp>
            <p:nvSpPr>
              <p:cNvPr id="145" name="Content Placeholder 2">
                <a:extLst>
                  <a:ext uri="{FF2B5EF4-FFF2-40B4-BE49-F238E27FC236}">
                    <a16:creationId xmlns:a16="http://schemas.microsoft.com/office/drawing/2014/main" id="{B48D0083-61CC-4941-B447-355F4A7F0D8C}"/>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Azure Subscriptions</a:t>
                </a:r>
              </a:p>
            </p:txBody>
          </p:sp>
          <p:grpSp>
            <p:nvGrpSpPr>
              <p:cNvPr id="146" name="Group 145">
                <a:extLst>
                  <a:ext uri="{FF2B5EF4-FFF2-40B4-BE49-F238E27FC236}">
                    <a16:creationId xmlns:a16="http://schemas.microsoft.com/office/drawing/2014/main" id="{443DF729-86E2-485B-91F1-387C34456FD1}"/>
                  </a:ext>
                </a:extLst>
              </p:cNvPr>
              <p:cNvGrpSpPr/>
              <p:nvPr/>
            </p:nvGrpSpPr>
            <p:grpSpPr>
              <a:xfrm>
                <a:off x="653229" y="3912393"/>
                <a:ext cx="289560" cy="289560"/>
                <a:chOff x="653229" y="2635231"/>
                <a:chExt cx="289560" cy="289560"/>
              </a:xfrm>
            </p:grpSpPr>
            <p:sp>
              <p:nvSpPr>
                <p:cNvPr id="147" name="Oval 146">
                  <a:extLst>
                    <a:ext uri="{FF2B5EF4-FFF2-40B4-BE49-F238E27FC236}">
                      <a16:creationId xmlns:a16="http://schemas.microsoft.com/office/drawing/2014/main" id="{62E14F6F-7BC4-45A0-8F59-E5E69F0523B4}"/>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check">
                  <a:extLst>
                    <a:ext uri="{FF2B5EF4-FFF2-40B4-BE49-F238E27FC236}">
                      <a16:creationId xmlns:a16="http://schemas.microsoft.com/office/drawing/2014/main" id="{C84F2138-E529-4EE6-91D5-30D3C1CB804C}"/>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sp>
          <p:nvSpPr>
            <p:cNvPr id="149" name="TextBox 148">
              <a:extLst>
                <a:ext uri="{FF2B5EF4-FFF2-40B4-BE49-F238E27FC236}">
                  <a16:creationId xmlns:a16="http://schemas.microsoft.com/office/drawing/2014/main" id="{3CF9EDF3-CEBA-4D96-A611-AC0BB62442FD}"/>
                </a:ext>
              </a:extLst>
            </p:cNvPr>
            <p:cNvSpPr txBox="1"/>
            <p:nvPr/>
          </p:nvSpPr>
          <p:spPr>
            <a:xfrm>
              <a:off x="495937" y="2254149"/>
              <a:ext cx="2875120" cy="544688"/>
            </a:xfrm>
            <a:prstGeom prst="rect">
              <a:avLst/>
            </a:prstGeom>
            <a:noFill/>
          </p:spPr>
          <p:txBody>
            <a:bodyPr wrap="square" lIns="179259" tIns="143407" rIns="179259" bIns="143407" rtlCol="0">
              <a:spAutoFit/>
            </a:bodyPr>
            <a:lstStyle/>
            <a:p>
              <a:pPr defTabSz="913862">
                <a:lnSpc>
                  <a:spcPct val="90000"/>
                </a:lnSpc>
                <a:spcAft>
                  <a:spcPts val="1765"/>
                </a:spcAft>
                <a:buSzPct val="90000"/>
                <a:defRPr/>
              </a:pPr>
              <a:r>
                <a:rPr lang="en-US" sz="1765">
                  <a:gradFill>
                    <a:gsLst>
                      <a:gs pos="3371">
                        <a:srgbClr val="0078D7"/>
                      </a:gs>
                      <a:gs pos="22472">
                        <a:srgbClr val="0078D7"/>
                      </a:gs>
                    </a:gsLst>
                    <a:lin ang="5400000" scaled="0"/>
                  </a:gradFill>
                  <a:latin typeface="Segoe UI Semibold" panose="020B0702040204020203" pitchFamily="34" charset="0"/>
                  <a:cs typeface="Segoe UI Semibold" panose="020B0702040204020203" pitchFamily="34" charset="0"/>
                </a:rPr>
                <a:t>Immediately available</a:t>
              </a:r>
            </a:p>
          </p:txBody>
        </p:sp>
        <p:grpSp>
          <p:nvGrpSpPr>
            <p:cNvPr id="155" name="Group 154">
              <a:extLst>
                <a:ext uri="{FF2B5EF4-FFF2-40B4-BE49-F238E27FC236}">
                  <a16:creationId xmlns:a16="http://schemas.microsoft.com/office/drawing/2014/main" id="{F9F94C71-9E04-46AE-A833-500CDA3E693F}"/>
                </a:ext>
              </a:extLst>
            </p:cNvPr>
            <p:cNvGrpSpPr/>
            <p:nvPr/>
          </p:nvGrpSpPr>
          <p:grpSpPr>
            <a:xfrm>
              <a:off x="654019" y="4150817"/>
              <a:ext cx="5411819" cy="406213"/>
              <a:chOff x="653229" y="3859460"/>
              <a:chExt cx="5412586" cy="406271"/>
            </a:xfrm>
          </p:grpSpPr>
          <p:sp>
            <p:nvSpPr>
              <p:cNvPr id="156" name="Content Placeholder 2">
                <a:extLst>
                  <a:ext uri="{FF2B5EF4-FFF2-40B4-BE49-F238E27FC236}">
                    <a16:creationId xmlns:a16="http://schemas.microsoft.com/office/drawing/2014/main" id="{03B6BCEE-24AD-44D1-A49E-8E68EC488E72}"/>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Event Hubs</a:t>
                </a:r>
              </a:p>
            </p:txBody>
          </p:sp>
          <p:grpSp>
            <p:nvGrpSpPr>
              <p:cNvPr id="157" name="Group 156">
                <a:extLst>
                  <a:ext uri="{FF2B5EF4-FFF2-40B4-BE49-F238E27FC236}">
                    <a16:creationId xmlns:a16="http://schemas.microsoft.com/office/drawing/2014/main" id="{4E6F1423-CF8B-409B-86DF-A11285974D49}"/>
                  </a:ext>
                </a:extLst>
              </p:cNvPr>
              <p:cNvGrpSpPr/>
              <p:nvPr/>
            </p:nvGrpSpPr>
            <p:grpSpPr>
              <a:xfrm>
                <a:off x="653229" y="3912393"/>
                <a:ext cx="289560" cy="289560"/>
                <a:chOff x="653229" y="2635231"/>
                <a:chExt cx="289560" cy="289560"/>
              </a:xfrm>
            </p:grpSpPr>
            <p:sp>
              <p:nvSpPr>
                <p:cNvPr id="158" name="Oval 157">
                  <a:extLst>
                    <a:ext uri="{FF2B5EF4-FFF2-40B4-BE49-F238E27FC236}">
                      <a16:creationId xmlns:a16="http://schemas.microsoft.com/office/drawing/2014/main" id="{462BBF2E-D7C2-4000-B0DE-D2FB04894409}"/>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check">
                  <a:extLst>
                    <a:ext uri="{FF2B5EF4-FFF2-40B4-BE49-F238E27FC236}">
                      <a16:creationId xmlns:a16="http://schemas.microsoft.com/office/drawing/2014/main" id="{D5BD8037-9078-4BB7-A44D-B2367CE284DD}"/>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60" name="Group 159">
              <a:extLst>
                <a:ext uri="{FF2B5EF4-FFF2-40B4-BE49-F238E27FC236}">
                  <a16:creationId xmlns:a16="http://schemas.microsoft.com/office/drawing/2014/main" id="{63110B11-51D3-4FD1-B549-996F365F0A23}"/>
                </a:ext>
              </a:extLst>
            </p:cNvPr>
            <p:cNvGrpSpPr/>
            <p:nvPr/>
          </p:nvGrpSpPr>
          <p:grpSpPr>
            <a:xfrm>
              <a:off x="654019" y="4601479"/>
              <a:ext cx="5411819" cy="406213"/>
              <a:chOff x="653229" y="3859460"/>
              <a:chExt cx="5412586" cy="406271"/>
            </a:xfrm>
          </p:grpSpPr>
          <p:sp>
            <p:nvSpPr>
              <p:cNvPr id="161" name="Content Placeholder 2">
                <a:extLst>
                  <a:ext uri="{FF2B5EF4-FFF2-40B4-BE49-F238E27FC236}">
                    <a16:creationId xmlns:a16="http://schemas.microsoft.com/office/drawing/2014/main" id="{851B1FD3-6AF4-40DC-BEA1-4C185E8987C6}"/>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016">
                  <a:spcBef>
                    <a:spcPts val="588"/>
                  </a:spcBef>
                  <a:buNone/>
                  <a:defRPr/>
                </a:pPr>
                <a:r>
                  <a:rPr lang="en-US" sz="1568">
                    <a:gradFill>
                      <a:gsLst>
                        <a:gs pos="87500">
                          <a:schemeClr val="tx1"/>
                        </a:gs>
                        <a:gs pos="76000">
                          <a:schemeClr val="tx1"/>
                        </a:gs>
                      </a:gsLst>
                      <a:lin ang="16200000" scaled="1"/>
                    </a:gradFill>
                    <a:latin typeface="Segoe UI Semilight" panose="020B0402040204020203" pitchFamily="34" charset="0"/>
                    <a:cs typeface="Segoe UI Semilight" panose="020B0402040204020203" pitchFamily="34" charset="0"/>
                  </a:rPr>
                  <a:t>Custom Events</a:t>
                </a:r>
              </a:p>
            </p:txBody>
          </p:sp>
          <p:grpSp>
            <p:nvGrpSpPr>
              <p:cNvPr id="162" name="Group 161">
                <a:extLst>
                  <a:ext uri="{FF2B5EF4-FFF2-40B4-BE49-F238E27FC236}">
                    <a16:creationId xmlns:a16="http://schemas.microsoft.com/office/drawing/2014/main" id="{3CDB3E53-65E5-48B6-81E7-04D0E116F8AC}"/>
                  </a:ext>
                </a:extLst>
              </p:cNvPr>
              <p:cNvGrpSpPr/>
              <p:nvPr/>
            </p:nvGrpSpPr>
            <p:grpSpPr>
              <a:xfrm>
                <a:off x="653229" y="3912393"/>
                <a:ext cx="289560" cy="289560"/>
                <a:chOff x="653229" y="2635231"/>
                <a:chExt cx="289560" cy="289560"/>
              </a:xfrm>
            </p:grpSpPr>
            <p:sp>
              <p:nvSpPr>
                <p:cNvPr id="163" name="Oval 162">
                  <a:extLst>
                    <a:ext uri="{FF2B5EF4-FFF2-40B4-BE49-F238E27FC236}">
                      <a16:creationId xmlns:a16="http://schemas.microsoft.com/office/drawing/2014/main" id="{0130B4A9-EE7B-4E44-A3D8-6F8AE9D1F2D0}"/>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check">
                  <a:extLst>
                    <a:ext uri="{FF2B5EF4-FFF2-40B4-BE49-F238E27FC236}">
                      <a16:creationId xmlns:a16="http://schemas.microsoft.com/office/drawing/2014/main" id="{EAD9D1AF-55F4-4802-9A01-61A3462317D1}"/>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grpSp>
        <p:nvGrpSpPr>
          <p:cNvPr id="5" name="Group 4">
            <a:extLst>
              <a:ext uri="{FF2B5EF4-FFF2-40B4-BE49-F238E27FC236}">
                <a16:creationId xmlns:a16="http://schemas.microsoft.com/office/drawing/2014/main" id="{C3123C1A-D16B-4A64-B58A-F2745735A336}"/>
              </a:ext>
            </a:extLst>
          </p:cNvPr>
          <p:cNvGrpSpPr/>
          <p:nvPr/>
        </p:nvGrpSpPr>
        <p:grpSpPr>
          <a:xfrm>
            <a:off x="6121220" y="1335370"/>
            <a:ext cx="5640493" cy="4574440"/>
            <a:chOff x="6243962" y="1361650"/>
            <a:chExt cx="5753597" cy="4666167"/>
          </a:xfrm>
        </p:grpSpPr>
        <p:sp>
          <p:nvSpPr>
            <p:cNvPr id="120" name="Rectangle 119">
              <a:extLst>
                <a:ext uri="{FF2B5EF4-FFF2-40B4-BE49-F238E27FC236}">
                  <a16:creationId xmlns:a16="http://schemas.microsoft.com/office/drawing/2014/main" id="{48C9CF39-1810-47F4-A5A1-8B7B46EE9973}"/>
                </a:ext>
              </a:extLst>
            </p:cNvPr>
            <p:cNvSpPr/>
            <p:nvPr/>
          </p:nvSpPr>
          <p:spPr bwMode="auto">
            <a:xfrm>
              <a:off x="6256957" y="2125863"/>
              <a:ext cx="5740602" cy="3901954"/>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C4281346-C3AA-41D2-936F-5601EA5BCD5B}"/>
                </a:ext>
              </a:extLst>
            </p:cNvPr>
            <p:cNvSpPr/>
            <p:nvPr/>
          </p:nvSpPr>
          <p:spPr bwMode="auto">
            <a:xfrm>
              <a:off x="6243962" y="1361650"/>
              <a:ext cx="5753597" cy="764012"/>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038" tIns="224074" rIns="179259" bIns="143407" numCol="1" spcCol="0" rtlCol="0" fromWordArt="0" anchor="t" anchorCtr="0" forceAA="0" compatLnSpc="1">
              <a:prstTxWarp prst="textNoShape">
                <a:avLst/>
              </a:prstTxWarp>
              <a:noAutofit/>
            </a:bodyPr>
            <a:lstStyle/>
            <a:p>
              <a:pPr defTabSz="896042">
                <a:lnSpc>
                  <a:spcPct val="90000"/>
                </a:lnSpc>
                <a:defRPr/>
              </a:pPr>
              <a:r>
                <a:rPr lang="en-US" sz="1961" kern="0">
                  <a:gradFill>
                    <a:gsLst>
                      <a:gs pos="8750">
                        <a:schemeClr val="bg1"/>
                      </a:gs>
                      <a:gs pos="41000">
                        <a:schemeClr val="bg1"/>
                      </a:gs>
                    </a:gsLst>
                    <a:lin ang="16200000" scaled="1"/>
                  </a:gradFill>
                  <a:latin typeface="Segoe UI Semibold" panose="020B0702040204020203" pitchFamily="34" charset="0"/>
                  <a:cs typeface="Segoe UI Semibold" panose="020B0702040204020203" pitchFamily="34" charset="0"/>
                </a:rPr>
                <a:t>Subscribers</a:t>
              </a:r>
            </a:p>
          </p:txBody>
        </p:sp>
        <p:sp>
          <p:nvSpPr>
            <p:cNvPr id="132" name="pencil">
              <a:extLst>
                <a:ext uri="{FF2B5EF4-FFF2-40B4-BE49-F238E27FC236}">
                  <a16:creationId xmlns:a16="http://schemas.microsoft.com/office/drawing/2014/main" id="{27E52A49-D2F8-4033-89D8-97F0A0B33A36}"/>
                </a:ext>
              </a:extLst>
            </p:cNvPr>
            <p:cNvSpPr>
              <a:spLocks noChangeAspect="1" noEditPoints="1"/>
            </p:cNvSpPr>
            <p:nvPr/>
          </p:nvSpPr>
          <p:spPr bwMode="auto">
            <a:xfrm>
              <a:off x="6429058" y="1547904"/>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nvGrpSpPr>
            <p:cNvPr id="166" name="Group 165">
              <a:extLst>
                <a:ext uri="{FF2B5EF4-FFF2-40B4-BE49-F238E27FC236}">
                  <a16:creationId xmlns:a16="http://schemas.microsoft.com/office/drawing/2014/main" id="{DEB48CD7-E9D6-48BA-BE99-B90AC62F27C6}"/>
                </a:ext>
              </a:extLst>
            </p:cNvPr>
            <p:cNvGrpSpPr/>
            <p:nvPr/>
          </p:nvGrpSpPr>
          <p:grpSpPr>
            <a:xfrm>
              <a:off x="6419819" y="2798837"/>
              <a:ext cx="5411819" cy="406213"/>
              <a:chOff x="653229" y="2582758"/>
              <a:chExt cx="5412587" cy="406271"/>
            </a:xfrm>
          </p:grpSpPr>
          <p:sp>
            <p:nvSpPr>
              <p:cNvPr id="167" name="Content Placeholder 2">
                <a:extLst>
                  <a:ext uri="{FF2B5EF4-FFF2-40B4-BE49-F238E27FC236}">
                    <a16:creationId xmlns:a16="http://schemas.microsoft.com/office/drawing/2014/main" id="{56C13DB3-803D-4E73-A5C1-B9D94F569D60}"/>
                  </a:ext>
                </a:extLst>
              </p:cNvPr>
              <p:cNvSpPr txBox="1">
                <a:spLocks/>
              </p:cNvSpPr>
              <p:nvPr/>
            </p:nvSpPr>
            <p:spPr>
              <a:xfrm>
                <a:off x="954978" y="2582758"/>
                <a:ext cx="5110838"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62">
                  <a:spcBef>
                    <a:spcPts val="0"/>
                  </a:spcBef>
                  <a:spcAft>
                    <a:spcPts val="1765"/>
                  </a:spcAft>
                  <a:buNone/>
                  <a:defRPr/>
                </a:pPr>
                <a:r>
                  <a:rPr lang="en-US" sz="1568">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Functions</a:t>
                </a:r>
              </a:p>
            </p:txBody>
          </p:sp>
          <p:grpSp>
            <p:nvGrpSpPr>
              <p:cNvPr id="168" name="Group 167">
                <a:extLst>
                  <a:ext uri="{FF2B5EF4-FFF2-40B4-BE49-F238E27FC236}">
                    <a16:creationId xmlns:a16="http://schemas.microsoft.com/office/drawing/2014/main" id="{EEB5D340-6DEB-4E94-983C-E620F606B8E1}"/>
                  </a:ext>
                </a:extLst>
              </p:cNvPr>
              <p:cNvGrpSpPr/>
              <p:nvPr/>
            </p:nvGrpSpPr>
            <p:grpSpPr>
              <a:xfrm>
                <a:off x="653229" y="2635231"/>
                <a:ext cx="289560" cy="289560"/>
                <a:chOff x="653229" y="2635231"/>
                <a:chExt cx="289560" cy="289560"/>
              </a:xfrm>
            </p:grpSpPr>
            <p:sp>
              <p:nvSpPr>
                <p:cNvPr id="169" name="Oval 168">
                  <a:extLst>
                    <a:ext uri="{FF2B5EF4-FFF2-40B4-BE49-F238E27FC236}">
                      <a16:creationId xmlns:a16="http://schemas.microsoft.com/office/drawing/2014/main" id="{3CA7E105-F862-49F8-A67E-A537CCDC279B}"/>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check">
                  <a:extLst>
                    <a:ext uri="{FF2B5EF4-FFF2-40B4-BE49-F238E27FC236}">
                      <a16:creationId xmlns:a16="http://schemas.microsoft.com/office/drawing/2014/main" id="{75A992C4-D01F-4AD1-AD08-68AC6D8844F0}"/>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71" name="Group 170">
              <a:extLst>
                <a:ext uri="{FF2B5EF4-FFF2-40B4-BE49-F238E27FC236}">
                  <a16:creationId xmlns:a16="http://schemas.microsoft.com/office/drawing/2014/main" id="{F4586B25-37B5-4F60-9A73-273DACD4C790}"/>
                </a:ext>
              </a:extLst>
            </p:cNvPr>
            <p:cNvGrpSpPr/>
            <p:nvPr/>
          </p:nvGrpSpPr>
          <p:grpSpPr>
            <a:xfrm>
              <a:off x="6419819" y="3249497"/>
              <a:ext cx="3486101" cy="406213"/>
              <a:chOff x="653229" y="3224285"/>
              <a:chExt cx="3486596" cy="406270"/>
            </a:xfrm>
          </p:grpSpPr>
          <p:sp>
            <p:nvSpPr>
              <p:cNvPr id="172" name="Content Placeholder 2">
                <a:extLst>
                  <a:ext uri="{FF2B5EF4-FFF2-40B4-BE49-F238E27FC236}">
                    <a16:creationId xmlns:a16="http://schemas.microsoft.com/office/drawing/2014/main" id="{783272F8-6BFD-4E2C-A7F5-4557547C43B8}"/>
                  </a:ext>
                </a:extLst>
              </p:cNvPr>
              <p:cNvSpPr txBox="1">
                <a:spLocks/>
              </p:cNvSpPr>
              <p:nvPr/>
            </p:nvSpPr>
            <p:spPr>
              <a:xfrm>
                <a:off x="954978" y="3224285"/>
                <a:ext cx="3184847" cy="406270"/>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62">
                  <a:spcBef>
                    <a:spcPts val="0"/>
                  </a:spcBef>
                  <a:spcAft>
                    <a:spcPts val="1765"/>
                  </a:spcAft>
                  <a:buNone/>
                  <a:defRPr/>
                </a:pPr>
                <a:r>
                  <a:rPr lang="en-US" sz="1568">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Logic Apps</a:t>
                </a:r>
              </a:p>
            </p:txBody>
          </p:sp>
          <p:grpSp>
            <p:nvGrpSpPr>
              <p:cNvPr id="173" name="Group 172">
                <a:extLst>
                  <a:ext uri="{FF2B5EF4-FFF2-40B4-BE49-F238E27FC236}">
                    <a16:creationId xmlns:a16="http://schemas.microsoft.com/office/drawing/2014/main" id="{3FFA5CE1-6925-4EFF-B728-F748479140D0}"/>
                  </a:ext>
                </a:extLst>
              </p:cNvPr>
              <p:cNvGrpSpPr/>
              <p:nvPr/>
            </p:nvGrpSpPr>
            <p:grpSpPr>
              <a:xfrm>
                <a:off x="653229" y="3273812"/>
                <a:ext cx="289560" cy="289560"/>
                <a:chOff x="653229" y="2635231"/>
                <a:chExt cx="289560" cy="289560"/>
              </a:xfrm>
            </p:grpSpPr>
            <p:sp>
              <p:nvSpPr>
                <p:cNvPr id="174" name="Oval 173">
                  <a:extLst>
                    <a:ext uri="{FF2B5EF4-FFF2-40B4-BE49-F238E27FC236}">
                      <a16:creationId xmlns:a16="http://schemas.microsoft.com/office/drawing/2014/main" id="{97958AD0-16BE-4E92-B33C-BF08A0173873}"/>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check">
                  <a:extLst>
                    <a:ext uri="{FF2B5EF4-FFF2-40B4-BE49-F238E27FC236}">
                      <a16:creationId xmlns:a16="http://schemas.microsoft.com/office/drawing/2014/main" id="{DA35CDC5-449A-479C-80B9-115FC30ED704}"/>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nvGrpSpPr>
            <p:cNvPr id="176" name="Group 175">
              <a:extLst>
                <a:ext uri="{FF2B5EF4-FFF2-40B4-BE49-F238E27FC236}">
                  <a16:creationId xmlns:a16="http://schemas.microsoft.com/office/drawing/2014/main" id="{99917AA0-CDB0-455F-9C06-4C3F1E3922BA}"/>
                </a:ext>
              </a:extLst>
            </p:cNvPr>
            <p:cNvGrpSpPr/>
            <p:nvPr/>
          </p:nvGrpSpPr>
          <p:grpSpPr>
            <a:xfrm>
              <a:off x="6419819" y="3700157"/>
              <a:ext cx="5411819" cy="406213"/>
              <a:chOff x="653229" y="3859460"/>
              <a:chExt cx="5412586" cy="406271"/>
            </a:xfrm>
          </p:grpSpPr>
          <p:sp>
            <p:nvSpPr>
              <p:cNvPr id="177" name="Content Placeholder 2">
                <a:extLst>
                  <a:ext uri="{FF2B5EF4-FFF2-40B4-BE49-F238E27FC236}">
                    <a16:creationId xmlns:a16="http://schemas.microsoft.com/office/drawing/2014/main" id="{4F25AF1C-6F4F-4C2E-BB32-87ED07FAC845}"/>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62">
                  <a:spcBef>
                    <a:spcPts val="0"/>
                  </a:spcBef>
                  <a:spcAft>
                    <a:spcPts val="1765"/>
                  </a:spcAft>
                  <a:buNone/>
                  <a:defRPr/>
                </a:pPr>
                <a:r>
                  <a:rPr lang="en-US" sz="1568">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Automation</a:t>
                </a:r>
              </a:p>
            </p:txBody>
          </p:sp>
          <p:grpSp>
            <p:nvGrpSpPr>
              <p:cNvPr id="178" name="Group 177">
                <a:extLst>
                  <a:ext uri="{FF2B5EF4-FFF2-40B4-BE49-F238E27FC236}">
                    <a16:creationId xmlns:a16="http://schemas.microsoft.com/office/drawing/2014/main" id="{17617412-7DD9-4431-B164-752CB5E46620}"/>
                  </a:ext>
                </a:extLst>
              </p:cNvPr>
              <p:cNvGrpSpPr/>
              <p:nvPr/>
            </p:nvGrpSpPr>
            <p:grpSpPr>
              <a:xfrm>
                <a:off x="653229" y="3912393"/>
                <a:ext cx="289560" cy="289560"/>
                <a:chOff x="653229" y="2635231"/>
                <a:chExt cx="289560" cy="289560"/>
              </a:xfrm>
            </p:grpSpPr>
            <p:sp>
              <p:nvSpPr>
                <p:cNvPr id="179" name="Oval 178">
                  <a:extLst>
                    <a:ext uri="{FF2B5EF4-FFF2-40B4-BE49-F238E27FC236}">
                      <a16:creationId xmlns:a16="http://schemas.microsoft.com/office/drawing/2014/main" id="{F45F7975-E114-4143-A361-5AFCDEEED61A}"/>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0" name="check">
                  <a:extLst>
                    <a:ext uri="{FF2B5EF4-FFF2-40B4-BE49-F238E27FC236}">
                      <a16:creationId xmlns:a16="http://schemas.microsoft.com/office/drawing/2014/main" id="{5479FA78-C175-41E6-AAF0-6BF0266D30BC}"/>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sp>
          <p:nvSpPr>
            <p:cNvPr id="181" name="TextBox 180">
              <a:extLst>
                <a:ext uri="{FF2B5EF4-FFF2-40B4-BE49-F238E27FC236}">
                  <a16:creationId xmlns:a16="http://schemas.microsoft.com/office/drawing/2014/main" id="{4F678CC9-2F8A-4ABB-B92F-2111298B1A9E}"/>
                </a:ext>
              </a:extLst>
            </p:cNvPr>
            <p:cNvSpPr txBox="1"/>
            <p:nvPr/>
          </p:nvSpPr>
          <p:spPr>
            <a:xfrm>
              <a:off x="6261737" y="2254149"/>
              <a:ext cx="2875120" cy="544688"/>
            </a:xfrm>
            <a:prstGeom prst="rect">
              <a:avLst/>
            </a:prstGeom>
            <a:noFill/>
          </p:spPr>
          <p:txBody>
            <a:bodyPr wrap="square" lIns="179259" tIns="143407" rIns="179259" bIns="143407" rtlCol="0">
              <a:spAutoFit/>
            </a:bodyPr>
            <a:lstStyle/>
            <a:p>
              <a:pPr defTabSz="913862">
                <a:lnSpc>
                  <a:spcPct val="90000"/>
                </a:lnSpc>
                <a:spcAft>
                  <a:spcPts val="1765"/>
                </a:spcAft>
                <a:buSzPct val="90000"/>
                <a:defRPr/>
              </a:pPr>
              <a:r>
                <a:rPr lang="en-US" sz="1765">
                  <a:gradFill>
                    <a:gsLst>
                      <a:gs pos="3371">
                        <a:srgbClr val="0078D7"/>
                      </a:gs>
                      <a:gs pos="22472">
                        <a:srgbClr val="0078D7"/>
                      </a:gs>
                    </a:gsLst>
                    <a:lin ang="5400000" scaled="0"/>
                  </a:gradFill>
                  <a:latin typeface="Segoe UI Semibold" panose="020B0702040204020203" pitchFamily="34" charset="0"/>
                  <a:cs typeface="Segoe UI Semibold" panose="020B0702040204020203" pitchFamily="34" charset="0"/>
                </a:rPr>
                <a:t>Immediately available</a:t>
              </a:r>
            </a:p>
          </p:txBody>
        </p:sp>
        <p:grpSp>
          <p:nvGrpSpPr>
            <p:cNvPr id="182" name="Group 181">
              <a:extLst>
                <a:ext uri="{FF2B5EF4-FFF2-40B4-BE49-F238E27FC236}">
                  <a16:creationId xmlns:a16="http://schemas.microsoft.com/office/drawing/2014/main" id="{5F271EEB-B02D-490B-A4B1-0443EB78D48D}"/>
                </a:ext>
              </a:extLst>
            </p:cNvPr>
            <p:cNvGrpSpPr/>
            <p:nvPr/>
          </p:nvGrpSpPr>
          <p:grpSpPr>
            <a:xfrm>
              <a:off x="6419819" y="4150817"/>
              <a:ext cx="5411819" cy="406213"/>
              <a:chOff x="653229" y="3859460"/>
              <a:chExt cx="5412586" cy="406271"/>
            </a:xfrm>
          </p:grpSpPr>
          <p:sp>
            <p:nvSpPr>
              <p:cNvPr id="183" name="Content Placeholder 2">
                <a:extLst>
                  <a:ext uri="{FF2B5EF4-FFF2-40B4-BE49-F238E27FC236}">
                    <a16:creationId xmlns:a16="http://schemas.microsoft.com/office/drawing/2014/main" id="{EFFDDE28-F271-42B7-8B44-E956B396713C}"/>
                  </a:ext>
                </a:extLst>
              </p:cNvPr>
              <p:cNvSpPr txBox="1">
                <a:spLocks/>
              </p:cNvSpPr>
              <p:nvPr/>
            </p:nvSpPr>
            <p:spPr>
              <a:xfrm>
                <a:off x="954979" y="3859460"/>
                <a:ext cx="5110836" cy="406271"/>
              </a:xfrm>
              <a:prstGeom prst="rect">
                <a:avLst/>
              </a:prstGeom>
            </p:spPr>
            <p:txBody>
              <a:bodyPr vert="horz" wrap="square" lIns="143387" tIns="89617" rIns="143387" bIns="896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862">
                  <a:spcBef>
                    <a:spcPts val="0"/>
                  </a:spcBef>
                  <a:spcAft>
                    <a:spcPts val="1765"/>
                  </a:spcAft>
                  <a:buNone/>
                  <a:defRPr/>
                </a:pPr>
                <a:r>
                  <a:rPr lang="en-US" sz="1568" err="1">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WebHooks</a:t>
                </a:r>
                <a:endParaRPr lang="en-US" sz="1568">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endParaRPr>
              </a:p>
            </p:txBody>
          </p:sp>
          <p:grpSp>
            <p:nvGrpSpPr>
              <p:cNvPr id="184" name="Group 183">
                <a:extLst>
                  <a:ext uri="{FF2B5EF4-FFF2-40B4-BE49-F238E27FC236}">
                    <a16:creationId xmlns:a16="http://schemas.microsoft.com/office/drawing/2014/main" id="{0BF04A69-8115-4B02-95F7-BB29E40F9D1E}"/>
                  </a:ext>
                </a:extLst>
              </p:cNvPr>
              <p:cNvGrpSpPr/>
              <p:nvPr/>
            </p:nvGrpSpPr>
            <p:grpSpPr>
              <a:xfrm>
                <a:off x="653229" y="3912393"/>
                <a:ext cx="289560" cy="289560"/>
                <a:chOff x="653229" y="2635231"/>
                <a:chExt cx="289560" cy="289560"/>
              </a:xfrm>
            </p:grpSpPr>
            <p:sp>
              <p:nvSpPr>
                <p:cNvPr id="185" name="Oval 184">
                  <a:extLst>
                    <a:ext uri="{FF2B5EF4-FFF2-40B4-BE49-F238E27FC236}">
                      <a16:creationId xmlns:a16="http://schemas.microsoft.com/office/drawing/2014/main" id="{073569F0-588C-479B-9059-A3FBD4A11F97}"/>
                    </a:ext>
                  </a:extLst>
                </p:cNvPr>
                <p:cNvSpPr/>
                <p:nvPr/>
              </p:nvSpPr>
              <p:spPr bwMode="auto">
                <a:xfrm>
                  <a:off x="653229" y="2635231"/>
                  <a:ext cx="289560" cy="28956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check">
                  <a:extLst>
                    <a:ext uri="{FF2B5EF4-FFF2-40B4-BE49-F238E27FC236}">
                      <a16:creationId xmlns:a16="http://schemas.microsoft.com/office/drawing/2014/main" id="{4AF34152-1353-4CC5-8AC1-81451A884651}"/>
                    </a:ext>
                  </a:extLst>
                </p:cNvPr>
                <p:cNvSpPr>
                  <a:spLocks noChangeAspect="1"/>
                </p:cNvSpPr>
                <p:nvPr/>
              </p:nvSpPr>
              <p:spPr bwMode="auto">
                <a:xfrm>
                  <a:off x="714638" y="2721142"/>
                  <a:ext cx="166742" cy="11773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grpSp>
      <p:sp>
        <p:nvSpPr>
          <p:cNvPr id="193" name="TextBox 192">
            <a:extLst>
              <a:ext uri="{FF2B5EF4-FFF2-40B4-BE49-F238E27FC236}">
                <a16:creationId xmlns:a16="http://schemas.microsoft.com/office/drawing/2014/main" id="{D1735250-3814-4C76-B018-AF2C28AD5C93}"/>
              </a:ext>
            </a:extLst>
          </p:cNvPr>
          <p:cNvSpPr txBox="1"/>
          <p:nvPr/>
        </p:nvSpPr>
        <p:spPr>
          <a:xfrm>
            <a:off x="448213" y="4919778"/>
            <a:ext cx="5498384" cy="951653"/>
          </a:xfrm>
          <a:prstGeom prst="rect">
            <a:avLst/>
          </a:prstGeom>
          <a:noFill/>
        </p:spPr>
        <p:txBody>
          <a:bodyPr wrap="square" lIns="179259" tIns="143407" rIns="179259" bIns="143407" rtlCol="0">
            <a:spAutoFit/>
          </a:bodyPr>
          <a:lstStyle/>
          <a:p>
            <a:pPr defTabSz="913862">
              <a:lnSpc>
                <a:spcPct val="90000"/>
              </a:lnSpc>
              <a:spcBef>
                <a:spcPts val="294"/>
              </a:spcBef>
              <a:buSzPct val="90000"/>
              <a:defRPr/>
            </a:pPr>
            <a:r>
              <a:rPr lang="en-US" sz="1765">
                <a:gradFill>
                  <a:gsLst>
                    <a:gs pos="3371">
                      <a:srgbClr val="0078D7"/>
                    </a:gs>
                    <a:gs pos="22472">
                      <a:srgbClr val="0078D7"/>
                    </a:gs>
                  </a:gsLst>
                  <a:lin ang="5400000" scaled="0"/>
                </a:gradFill>
                <a:latin typeface="Segoe UI Semibold" panose="020B0702040204020203" pitchFamily="34" charset="0"/>
                <a:cs typeface="Segoe UI Semibold" panose="020B0702040204020203" pitchFamily="34" charset="0"/>
              </a:rPr>
              <a:t>Coming soon</a:t>
            </a:r>
          </a:p>
          <a:p>
            <a:pPr defTabSz="913862">
              <a:lnSpc>
                <a:spcPct val="90000"/>
              </a:lnSpc>
              <a:spcBef>
                <a:spcPts val="294"/>
              </a:spcBef>
              <a:buSzPct val="90000"/>
              <a:defRPr/>
            </a:pPr>
            <a:r>
              <a:rPr lang="en-US" sz="1371">
                <a:gradFill>
                  <a:gsLst>
                    <a:gs pos="22472">
                      <a:srgbClr val="353535"/>
                    </a:gs>
                    <a:gs pos="45000">
                      <a:srgbClr val="353535"/>
                    </a:gs>
                  </a:gsLst>
                  <a:lin ang="5400000" scaled="0"/>
                </a:gradFill>
                <a:latin typeface="Segoe UI" panose="020B0502040204020203" pitchFamily="34" charset="0"/>
                <a:cs typeface="Segoe UI" panose="020B0502040204020203" pitchFamily="34" charset="0"/>
              </a:rPr>
              <a:t>Azure Automation, Azure Active Directory, API Management, Logic Apps, IoT Hub, Service Bus, Azure Data Lake Store, Cosmos DB </a:t>
            </a:r>
          </a:p>
        </p:txBody>
      </p:sp>
      <p:sp>
        <p:nvSpPr>
          <p:cNvPr id="194" name="TextBox 193">
            <a:extLst>
              <a:ext uri="{FF2B5EF4-FFF2-40B4-BE49-F238E27FC236}">
                <a16:creationId xmlns:a16="http://schemas.microsoft.com/office/drawing/2014/main" id="{266BF837-0F4D-494C-AA24-8A45F08CA29C}"/>
              </a:ext>
            </a:extLst>
          </p:cNvPr>
          <p:cNvSpPr txBox="1"/>
          <p:nvPr/>
        </p:nvSpPr>
        <p:spPr>
          <a:xfrm>
            <a:off x="6133959" y="4919778"/>
            <a:ext cx="5498384" cy="951653"/>
          </a:xfrm>
          <a:prstGeom prst="rect">
            <a:avLst/>
          </a:prstGeom>
          <a:noFill/>
        </p:spPr>
        <p:txBody>
          <a:bodyPr wrap="square" lIns="179259" tIns="143407" rIns="179259" bIns="143407" rtlCol="0">
            <a:spAutoFit/>
          </a:bodyPr>
          <a:lstStyle/>
          <a:p>
            <a:pPr defTabSz="913862">
              <a:lnSpc>
                <a:spcPct val="90000"/>
              </a:lnSpc>
              <a:spcBef>
                <a:spcPts val="294"/>
              </a:spcBef>
              <a:buSzPct val="90000"/>
              <a:defRPr/>
            </a:pPr>
            <a:r>
              <a:rPr lang="en-US" sz="1765">
                <a:gradFill>
                  <a:gsLst>
                    <a:gs pos="3371">
                      <a:srgbClr val="0078D7"/>
                    </a:gs>
                    <a:gs pos="22472">
                      <a:srgbClr val="0078D7"/>
                    </a:gs>
                  </a:gsLst>
                  <a:lin ang="5400000" scaled="0"/>
                </a:gradFill>
                <a:latin typeface="Segoe UI Semibold" panose="020B0702040204020203" pitchFamily="34" charset="0"/>
                <a:cs typeface="Segoe UI Semibold" panose="020B0702040204020203" pitchFamily="34" charset="0"/>
              </a:rPr>
              <a:t>Coming soon</a:t>
            </a:r>
          </a:p>
          <a:p>
            <a:pPr defTabSz="913862">
              <a:lnSpc>
                <a:spcPct val="90000"/>
              </a:lnSpc>
              <a:spcBef>
                <a:spcPts val="294"/>
              </a:spcBef>
              <a:buSzPct val="90000"/>
              <a:defRPr/>
            </a:pPr>
            <a:r>
              <a:rPr lang="en-US" sz="1371">
                <a:gradFill>
                  <a:gsLst>
                    <a:gs pos="22472">
                      <a:srgbClr val="353535"/>
                    </a:gs>
                    <a:gs pos="45000">
                      <a:srgbClr val="353535"/>
                    </a:gs>
                  </a:gsLst>
                  <a:lin ang="5400000" scaled="0"/>
                </a:gradFill>
                <a:latin typeface="Segoe UI" panose="020B0502040204020203" pitchFamily="34" charset="0"/>
                <a:cs typeface="Segoe UI" panose="020B0502040204020203" pitchFamily="34" charset="0"/>
              </a:rPr>
              <a:t>Fabric Controller, Service Bus, Event Hubs, </a:t>
            </a:r>
            <a:br>
              <a:rPr lang="en-US" sz="1371">
                <a:gradFill>
                  <a:gsLst>
                    <a:gs pos="22472">
                      <a:srgbClr val="353535"/>
                    </a:gs>
                    <a:gs pos="45000">
                      <a:srgbClr val="353535"/>
                    </a:gs>
                  </a:gsLst>
                  <a:lin ang="5400000" scaled="0"/>
                </a:gradFill>
                <a:latin typeface="Segoe UI" panose="020B0502040204020203" pitchFamily="34" charset="0"/>
                <a:cs typeface="Segoe UI" panose="020B0502040204020203" pitchFamily="34" charset="0"/>
              </a:rPr>
            </a:br>
            <a:r>
              <a:rPr lang="en-US" sz="1371">
                <a:gradFill>
                  <a:gsLst>
                    <a:gs pos="22472">
                      <a:srgbClr val="353535"/>
                    </a:gs>
                    <a:gs pos="45000">
                      <a:srgbClr val="353535"/>
                    </a:gs>
                  </a:gsLst>
                  <a:lin ang="5400000" scaled="0"/>
                </a:gradFill>
                <a:latin typeface="Segoe UI" panose="020B0502040204020203" pitchFamily="34" charset="0"/>
                <a:cs typeface="Segoe UI" panose="020B0502040204020203" pitchFamily="34" charset="0"/>
              </a:rPr>
              <a:t>Azure Data Factory, Storage Queues</a:t>
            </a:r>
          </a:p>
        </p:txBody>
      </p:sp>
    </p:spTree>
    <p:extLst>
      <p:ext uri="{BB962C8B-B14F-4D97-AF65-F5344CB8AC3E}">
        <p14:creationId xmlns:p14="http://schemas.microsoft.com/office/powerpoint/2010/main" val="3127356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5.87184E-8 -3.44076E-6 L 5.87184E-8 0.037 " pathEditMode="relative" rAng="0" ptsTypes="AA">
                                      <p:cBhvr>
                                        <p:cTn id="9" dur="600" spd="-100000" fill="hold"/>
                                        <p:tgtEl>
                                          <p:spTgt spid="3"/>
                                        </p:tgtEl>
                                        <p:attrNameLst>
                                          <p:attrName>ppt_x</p:attrName>
                                          <p:attrName>ppt_y</p:attrName>
                                        </p:attrNameLst>
                                      </p:cBhvr>
                                      <p:rCtr x="0" y="1838"/>
                                    </p:animMotion>
                                  </p:childTnLst>
                                </p:cTn>
                              </p:par>
                              <p:par>
                                <p:cTn id="10" presetID="10" presetClass="entr" presetSubtype="0" fill="hold"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
                                  </p:stCondLst>
                                  <p:childTnLst>
                                    <p:animMotion origin="layout" path="M -2.72913E-6 -2.31502E-6 L -2.72913E-6 0.037 " pathEditMode="relative" rAng="0" ptsTypes="AA">
                                      <p:cBhvr>
                                        <p:cTn id="14" dur="600" spd="-100000" fill="hold"/>
                                        <p:tgtEl>
                                          <p:spTgt spid="5"/>
                                        </p:tgtEl>
                                        <p:attrNameLst>
                                          <p:attrName>ppt_x</p:attrName>
                                          <p:attrName>ppt_y</p:attrName>
                                        </p:attrNameLst>
                                      </p:cBhvr>
                                      <p:rCtr x="0" y="1838"/>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fade">
                                      <p:cBhvr>
                                        <p:cTn id="19" dur="500"/>
                                        <p:tgtEl>
                                          <p:spTgt spid="193"/>
                                        </p:tgtEl>
                                      </p:cBhvr>
                                    </p:animEffect>
                                  </p:childTnLst>
                                </p:cTn>
                              </p:par>
                              <p:par>
                                <p:cTn id="20" presetID="42" presetClass="path" presetSubtype="0" decel="100000" fill="hold" grpId="1" nodeType="withEffect">
                                  <p:stCondLst>
                                    <p:cond delay="0"/>
                                  </p:stCondLst>
                                  <p:childTnLst>
                                    <p:animMotion origin="layout" path="M -2.54021E-6 -3.28189E-6 L -2.54021E-6 0.037 " pathEditMode="relative" rAng="0" ptsTypes="AA">
                                      <p:cBhvr>
                                        <p:cTn id="21" dur="600" spd="-100000" fill="hold"/>
                                        <p:tgtEl>
                                          <p:spTgt spid="193"/>
                                        </p:tgtEl>
                                        <p:attrNameLst>
                                          <p:attrName>ppt_x</p:attrName>
                                          <p:attrName>ppt_y</p:attrName>
                                        </p:attrNameLst>
                                      </p:cBhvr>
                                      <p:rCtr x="0" y="1838"/>
                                    </p:animMotion>
                                  </p:childTnLst>
                                </p:cTn>
                              </p:par>
                              <p:par>
                                <p:cTn id="22" presetID="10" presetClass="entr" presetSubtype="0" fill="hold" grpId="0" nodeType="withEffect">
                                  <p:stCondLst>
                                    <p:cond delay="0"/>
                                  </p:stCondLst>
                                  <p:childTnLst>
                                    <p:set>
                                      <p:cBhvr>
                                        <p:cTn id="23" dur="1" fill="hold">
                                          <p:stCondLst>
                                            <p:cond delay="0"/>
                                          </p:stCondLst>
                                        </p:cTn>
                                        <p:tgtEl>
                                          <p:spTgt spid="194"/>
                                        </p:tgtEl>
                                        <p:attrNameLst>
                                          <p:attrName>style.visibility</p:attrName>
                                        </p:attrNameLst>
                                      </p:cBhvr>
                                      <p:to>
                                        <p:strVal val="visible"/>
                                      </p:to>
                                    </p:set>
                                    <p:animEffect transition="in" filter="fade">
                                      <p:cBhvr>
                                        <p:cTn id="24" dur="500"/>
                                        <p:tgtEl>
                                          <p:spTgt spid="194"/>
                                        </p:tgtEl>
                                      </p:cBhvr>
                                    </p:animEffect>
                                  </p:childTnLst>
                                </p:cTn>
                              </p:par>
                              <p:par>
                                <p:cTn id="25" presetID="42" presetClass="path" presetSubtype="0" decel="100000" fill="hold" grpId="1" nodeType="withEffect">
                                  <p:stCondLst>
                                    <p:cond delay="0"/>
                                  </p:stCondLst>
                                  <p:childTnLst>
                                    <p:animMotion origin="layout" path="M -2.72913E-6 1.47526E-6 L -2.72913E-6 0.03699 " pathEditMode="relative" rAng="0" ptsTypes="AA">
                                      <p:cBhvr>
                                        <p:cTn id="26" dur="600" spd="-100000" fill="hold"/>
                                        <p:tgtEl>
                                          <p:spTgt spid="194"/>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3" grpId="1"/>
      <p:bldP spid="194" grpId="0"/>
      <p:bldP spid="19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44D83E-03CF-4117-A7E3-B68B075D86AF}"/>
              </a:ext>
            </a:extLst>
          </p:cNvPr>
          <p:cNvSpPr>
            <a:spLocks noGrp="1"/>
          </p:cNvSpPr>
          <p:nvPr>
            <p:ph type="title"/>
          </p:nvPr>
        </p:nvSpPr>
        <p:spPr/>
        <p:txBody>
          <a:bodyPr/>
          <a:lstStyle/>
          <a:p>
            <a:r>
              <a:rPr lang="en-US"/>
              <a:t>Demo</a:t>
            </a:r>
          </a:p>
        </p:txBody>
      </p:sp>
    </p:spTree>
    <p:extLst>
      <p:ext uri="{BB962C8B-B14F-4D97-AF65-F5344CB8AC3E}">
        <p14:creationId xmlns:p14="http://schemas.microsoft.com/office/powerpoint/2010/main" val="224584051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Suggestions for getting started</a:t>
            </a:r>
          </a:p>
        </p:txBody>
      </p:sp>
      <p:sp>
        <p:nvSpPr>
          <p:cNvPr id="3" name="Text Placeholder 2"/>
          <p:cNvSpPr>
            <a:spLocks noGrp="1"/>
          </p:cNvSpPr>
          <p:nvPr>
            <p:ph type="body" sz="quarter" idx="10"/>
          </p:nvPr>
        </p:nvSpPr>
        <p:spPr>
          <a:xfrm>
            <a:off x="269239" y="1189177"/>
            <a:ext cx="11653523" cy="4227247"/>
          </a:xfrm>
        </p:spPr>
        <p:txBody>
          <a:bodyPr/>
          <a:lstStyle/>
          <a:p>
            <a:pPr marL="742950" indent="-742950">
              <a:buAutoNum type="arabicPeriod"/>
            </a:pPr>
            <a:r>
              <a:rPr lang="en-US"/>
              <a:t>For existing services, start small. Replace 1 API or background processing item.</a:t>
            </a:r>
          </a:p>
          <a:p>
            <a:pPr marL="742950" indent="-742950">
              <a:buAutoNum type="arabicPeriod"/>
            </a:pPr>
            <a:r>
              <a:rPr lang="en-US"/>
              <a:t>Integration is a great place to introduce </a:t>
            </a:r>
            <a:r>
              <a:rPr lang="en-US" err="1"/>
              <a:t>serverless</a:t>
            </a:r>
            <a:r>
              <a:rPr lang="en-US"/>
              <a:t>, because it is often a new layer on top of old layers.</a:t>
            </a:r>
          </a:p>
          <a:p>
            <a:pPr marL="757735" indent="-757735">
              <a:buAutoNum type="arabicPeriod"/>
            </a:pPr>
            <a:r>
              <a:rPr lang="en-US"/>
              <a:t>Have fun with it – build something that makes your life easier that wouldn’t normally justify buying a whole server for.</a:t>
            </a:r>
          </a:p>
        </p:txBody>
      </p:sp>
    </p:spTree>
    <p:extLst>
      <p:ext uri="{BB962C8B-B14F-4D97-AF65-F5344CB8AC3E}">
        <p14:creationId xmlns:p14="http://schemas.microsoft.com/office/powerpoint/2010/main" val="31039971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9850-DF0A-46F4-90C5-DDEA6DD5B81E}"/>
              </a:ext>
            </a:extLst>
          </p:cNvPr>
          <p:cNvSpPr>
            <a:spLocks noGrp="1"/>
          </p:cNvSpPr>
          <p:nvPr>
            <p:ph type="title"/>
          </p:nvPr>
        </p:nvSpPr>
        <p:spPr/>
        <p:txBody>
          <a:bodyPr/>
          <a:lstStyle/>
          <a:p>
            <a:r>
              <a:rPr lang="en-US"/>
              <a:t>Useful links</a:t>
            </a:r>
          </a:p>
        </p:txBody>
      </p:sp>
      <p:sp>
        <p:nvSpPr>
          <p:cNvPr id="3" name="Text Placeholder 2">
            <a:extLst>
              <a:ext uri="{FF2B5EF4-FFF2-40B4-BE49-F238E27FC236}">
                <a16:creationId xmlns:a16="http://schemas.microsoft.com/office/drawing/2014/main" id="{A3A1B63D-8DC5-4377-B8F6-025037F06B42}"/>
              </a:ext>
            </a:extLst>
          </p:cNvPr>
          <p:cNvSpPr>
            <a:spLocks noGrp="1"/>
          </p:cNvSpPr>
          <p:nvPr>
            <p:ph type="body" sz="quarter" idx="10"/>
          </p:nvPr>
        </p:nvSpPr>
        <p:spPr>
          <a:xfrm>
            <a:off x="269239" y="1189177"/>
            <a:ext cx="11653523" cy="5712333"/>
          </a:xfrm>
        </p:spPr>
        <p:txBody>
          <a:bodyPr/>
          <a:lstStyle/>
          <a:p>
            <a:r>
              <a:rPr lang="en-US" sz="4000" b="1"/>
              <a:t>Azure function best practices:</a:t>
            </a:r>
          </a:p>
          <a:p>
            <a:r>
              <a:rPr lang="en-US" sz="3200">
                <a:hlinkClick r:id="rId3"/>
              </a:rPr>
              <a:t>https://docs.microsoft.com/en-us/azure/azure-functions/functions-best-practices</a:t>
            </a:r>
            <a:br>
              <a:rPr lang="en-US" sz="3200"/>
            </a:br>
            <a:endParaRPr lang="en-US" sz="3600" b="1"/>
          </a:p>
          <a:p>
            <a:r>
              <a:rPr lang="en-US" sz="4000" b="1"/>
              <a:t>Azure function options overview:</a:t>
            </a:r>
          </a:p>
          <a:p>
            <a:r>
              <a:rPr lang="en-US" sz="3200">
                <a:hlinkClick r:id="rId4"/>
              </a:rPr>
              <a:t>http://markheath.net/post/azure-functions-choices</a:t>
            </a:r>
            <a:endParaRPr lang="en-US" sz="3200"/>
          </a:p>
          <a:p>
            <a:endParaRPr lang="en-US" sz="3600"/>
          </a:p>
          <a:p>
            <a:r>
              <a:rPr lang="en-US" sz="4000" b="1"/>
              <a:t>Azure function scaling insight:</a:t>
            </a:r>
          </a:p>
          <a:p>
            <a:r>
              <a:rPr lang="en-US" sz="3200">
                <a:hlinkClick r:id="rId5"/>
              </a:rPr>
              <a:t>https://www.azurefromthetrenches.com/azure-functions-significant-improvements-in-http-trigger-scaling/</a:t>
            </a:r>
            <a:r>
              <a:rPr lang="en-US" sz="3200"/>
              <a:t> </a:t>
            </a:r>
          </a:p>
        </p:txBody>
      </p:sp>
    </p:spTree>
    <p:extLst>
      <p:ext uri="{BB962C8B-B14F-4D97-AF65-F5344CB8AC3E}">
        <p14:creationId xmlns:p14="http://schemas.microsoft.com/office/powerpoint/2010/main" val="28545887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Upcoming Events</a:t>
            </a:r>
          </a:p>
        </p:txBody>
      </p:sp>
      <p:sp>
        <p:nvSpPr>
          <p:cNvPr id="3" name="Text Placeholder 2"/>
          <p:cNvSpPr>
            <a:spLocks noGrp="1"/>
          </p:cNvSpPr>
          <p:nvPr>
            <p:ph type="body" sz="quarter" idx="10"/>
          </p:nvPr>
        </p:nvSpPr>
        <p:spPr>
          <a:xfrm>
            <a:off x="270890" y="1189495"/>
            <a:ext cx="11651870" cy="5649624"/>
          </a:xfrm>
        </p:spPr>
        <p:txBody>
          <a:bodyPr vert="horz" wrap="square" lIns="146304" tIns="91440" rIns="146304" bIns="91440" rtlCol="0" anchor="t">
            <a:spAutoFit/>
          </a:bodyPr>
          <a:lstStyle/>
          <a:p>
            <a:r>
              <a:rPr lang="en-US"/>
              <a:t>User Groups</a:t>
            </a:r>
          </a:p>
          <a:p>
            <a:pPr marL="560070" indent="-560070">
              <a:buFont typeface="Arial" panose="020B0604020202020204" pitchFamily="34" charset="0"/>
              <a:buChar char="•"/>
            </a:pPr>
            <a:r>
              <a:rPr lang="en-US" sz="3500"/>
              <a:t>April 11 – AccuWeather Community Case Study</a:t>
            </a:r>
            <a:endParaRPr lang="en-US" sz="3500">
              <a:cs typeface="Segoe UI Light"/>
            </a:endParaRPr>
          </a:p>
          <a:p>
            <a:pPr marL="560070" indent="-560070">
              <a:buChar char="•"/>
            </a:pPr>
            <a:r>
              <a:rPr lang="en-US" sz="3500">
                <a:cs typeface="Segoe UI Light"/>
              </a:rPr>
              <a:t>May 9 – Demystifying Big Data technologies and solutions for the cloud</a:t>
            </a:r>
          </a:p>
          <a:p>
            <a:endParaRPr lang="en-US"/>
          </a:p>
          <a:p>
            <a:r>
              <a:rPr lang="en-US"/>
              <a:t>Other notable events</a:t>
            </a:r>
          </a:p>
          <a:p>
            <a:pPr marL="560070" indent="-560070">
              <a:buFont typeface="Arial" panose="020B0604020202020204" pitchFamily="34" charset="0"/>
              <a:buChar char="•"/>
            </a:pPr>
            <a:r>
              <a:rPr lang="en-US" sz="3529"/>
              <a:t>May 7-9 Microsoft Build, Seattle</a:t>
            </a:r>
            <a:endParaRPr lang="en-US" sz="3529">
              <a:cs typeface="Segoe UI Light"/>
            </a:endParaRPr>
          </a:p>
          <a:p>
            <a:pPr marL="560070" indent="-560070">
              <a:buFont typeface="Arial" panose="020B0604020202020204" pitchFamily="34" charset="0"/>
              <a:buChar char="•"/>
            </a:pPr>
            <a:endParaRPr lang="en-US">
              <a:cs typeface="Segoe UI Light"/>
            </a:endParaRPr>
          </a:p>
          <a:p>
            <a:endParaRPr lang="en-US"/>
          </a:p>
        </p:txBody>
      </p:sp>
      <p:sp>
        <p:nvSpPr>
          <p:cNvPr id="4" name="Slide Number Placeholder 3"/>
          <p:cNvSpPr>
            <a:spLocks noGrp="1"/>
          </p:cNvSpPr>
          <p:nvPr>
            <p:ph type="sldNum" sz="quarter" idx="4"/>
          </p:nvPr>
        </p:nvSpPr>
        <p:spPr/>
        <p:txBody>
          <a:bodyPr/>
          <a:lstStyle/>
          <a:p>
            <a:pPr algn="r" defTabSz="914225">
              <a:defRPr/>
            </a:pPr>
            <a:fld id="{181750B2-C378-4896-80E6-341FDC8E0FED}" type="slidenum">
              <a:rPr lang="en-IN" sz="1175">
                <a:solidFill>
                  <a:srgbClr val="505050"/>
                </a:solidFill>
                <a:latin typeface="Segoe UI"/>
              </a:rPr>
              <a:pPr algn="r" defTabSz="914225">
                <a:defRPr/>
              </a:pPr>
              <a:t>5</a:t>
            </a:fld>
            <a:endParaRPr lang="en-IN" sz="1175">
              <a:solidFill>
                <a:srgbClr val="505050"/>
              </a:solidFill>
              <a:latin typeface="Segoe UI"/>
            </a:endParaRPr>
          </a:p>
        </p:txBody>
      </p:sp>
    </p:spTree>
    <p:extLst>
      <p:ext uri="{BB962C8B-B14F-4D97-AF65-F5344CB8AC3E}">
        <p14:creationId xmlns:p14="http://schemas.microsoft.com/office/powerpoint/2010/main" val="28131935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E9856-D99B-4AB5-8751-5302B18C8C7E}"/>
              </a:ext>
            </a:extLst>
          </p:cNvPr>
          <p:cNvSpPr/>
          <p:nvPr/>
        </p:nvSpPr>
        <p:spPr>
          <a:xfrm>
            <a:off x="351244" y="246847"/>
            <a:ext cx="8135364" cy="720095"/>
          </a:xfrm>
          <a:prstGeom prst="rect">
            <a:avLst/>
          </a:prstGeom>
        </p:spPr>
        <p:txBody>
          <a:bodyPr wrap="square">
            <a:spAutoFit/>
          </a:bodyPr>
          <a:lstStyle/>
          <a:p>
            <a:pPr defTabSz="914225" fontAlgn="base">
              <a:defRPr/>
            </a:pPr>
            <a:r>
              <a:rPr lang="en-US" sz="4000">
                <a:solidFill>
                  <a:schemeClr val="tx2"/>
                </a:solidFill>
                <a:latin typeface="Segoe UI Light" panose="020B0502040204020203" pitchFamily="34" charset="0"/>
              </a:rPr>
              <a:t>Azure Training and Certification</a:t>
            </a:r>
          </a:p>
        </p:txBody>
      </p:sp>
      <p:sp>
        <p:nvSpPr>
          <p:cNvPr id="3" name="TextBox 2">
            <a:extLst>
              <a:ext uri="{FF2B5EF4-FFF2-40B4-BE49-F238E27FC236}">
                <a16:creationId xmlns:a16="http://schemas.microsoft.com/office/drawing/2014/main" id="{07930ED2-0584-4EB4-80FC-175DA66F391B}"/>
              </a:ext>
            </a:extLst>
          </p:cNvPr>
          <p:cNvSpPr txBox="1"/>
          <p:nvPr/>
        </p:nvSpPr>
        <p:spPr>
          <a:xfrm>
            <a:off x="351243" y="1051624"/>
            <a:ext cx="8174796" cy="468972"/>
          </a:xfrm>
          <a:prstGeom prst="rect">
            <a:avLst/>
          </a:prstGeom>
          <a:noFill/>
        </p:spPr>
        <p:txBody>
          <a:bodyPr wrap="none" rtlCol="0">
            <a:spAutoFit/>
          </a:bodyPr>
          <a:lstStyle/>
          <a:p>
            <a:pPr defTabSz="914225">
              <a:defRPr/>
            </a:pPr>
            <a:r>
              <a:rPr lang="en-US" sz="2400">
                <a:solidFill>
                  <a:srgbClr val="000000"/>
                </a:solidFill>
                <a:latin typeface="Segoe UI"/>
              </a:rPr>
              <a:t>New learning resources: </a:t>
            </a:r>
            <a:r>
              <a:rPr lang="en-US" sz="2400" b="1">
                <a:solidFill>
                  <a:srgbClr val="000000"/>
                </a:solidFill>
                <a:latin typeface="Segoe UI"/>
                <a:hlinkClick r:id="rId3"/>
              </a:rPr>
              <a:t>https://aka.ms/azure-learning</a:t>
            </a:r>
            <a:r>
              <a:rPr lang="en-US" sz="2400" b="1">
                <a:solidFill>
                  <a:srgbClr val="000000"/>
                </a:solidFill>
                <a:latin typeface="Segoe UI"/>
              </a:rPr>
              <a:t>  </a:t>
            </a:r>
            <a:endParaRPr lang="en-US" sz="2400">
              <a:solidFill>
                <a:srgbClr val="000000"/>
              </a:solidFill>
              <a:latin typeface="Segoe UI"/>
            </a:endParaRPr>
          </a:p>
        </p:txBody>
      </p:sp>
      <p:grpSp>
        <p:nvGrpSpPr>
          <p:cNvPr id="45" name="Group 44">
            <a:extLst>
              <a:ext uri="{FF2B5EF4-FFF2-40B4-BE49-F238E27FC236}">
                <a16:creationId xmlns:a16="http://schemas.microsoft.com/office/drawing/2014/main" id="{6DB0A318-7ECA-4FBD-AAAA-025ED49FD516}"/>
              </a:ext>
            </a:extLst>
          </p:cNvPr>
          <p:cNvGrpSpPr/>
          <p:nvPr/>
        </p:nvGrpSpPr>
        <p:grpSpPr>
          <a:xfrm>
            <a:off x="865" y="2092444"/>
            <a:ext cx="12190272" cy="5275530"/>
            <a:chOff x="-1" y="1704326"/>
            <a:chExt cx="12192001" cy="5276278"/>
          </a:xfrm>
        </p:grpSpPr>
        <p:sp>
          <p:nvSpPr>
            <p:cNvPr id="39" name="Rectangle 38">
              <a:extLst>
                <a:ext uri="{FF2B5EF4-FFF2-40B4-BE49-F238E27FC236}">
                  <a16:creationId xmlns:a16="http://schemas.microsoft.com/office/drawing/2014/main" id="{180BE227-51FB-47DB-83C3-C4525B662002}"/>
                </a:ext>
              </a:extLst>
            </p:cNvPr>
            <p:cNvSpPr/>
            <p:nvPr/>
          </p:nvSpPr>
          <p:spPr>
            <a:xfrm>
              <a:off x="-1" y="1704330"/>
              <a:ext cx="4026048" cy="4778997"/>
            </a:xfrm>
            <a:prstGeom prst="rect">
              <a:avLst/>
            </a:prstGeom>
            <a:solidFill>
              <a:srgbClr val="00206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40" name="Rectangle 39">
              <a:extLst>
                <a:ext uri="{FF2B5EF4-FFF2-40B4-BE49-F238E27FC236}">
                  <a16:creationId xmlns:a16="http://schemas.microsoft.com/office/drawing/2014/main" id="{AF64A8F9-699C-4B13-BC10-C1AD43A573D5}"/>
                </a:ext>
              </a:extLst>
            </p:cNvPr>
            <p:cNvSpPr/>
            <p:nvPr/>
          </p:nvSpPr>
          <p:spPr>
            <a:xfrm flipV="1">
              <a:off x="-1" y="1704326"/>
              <a:ext cx="4026048" cy="1166437"/>
            </a:xfrm>
            <a:prstGeom prst="rect">
              <a:avLst/>
            </a:prstGeom>
            <a:solidFill>
              <a:srgbClr val="00B0F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41" name="Text Placeholder 1">
              <a:extLst>
                <a:ext uri="{FF2B5EF4-FFF2-40B4-BE49-F238E27FC236}">
                  <a16:creationId xmlns:a16="http://schemas.microsoft.com/office/drawing/2014/main" id="{26270793-0967-4299-B982-213F9C867AAC}"/>
                </a:ext>
              </a:extLst>
            </p:cNvPr>
            <p:cNvSpPr txBox="1">
              <a:spLocks/>
            </p:cNvSpPr>
            <p:nvPr/>
          </p:nvSpPr>
          <p:spPr>
            <a:xfrm>
              <a:off x="441725" y="3235888"/>
              <a:ext cx="3098296" cy="3070340"/>
            </a:xfrm>
            <a:prstGeom prst="rect">
              <a:avLst/>
            </a:prstGeom>
          </p:spPr>
          <p:txBody>
            <a:bodyPr vert="horz" lIns="0" tIns="0" rIns="0" bIns="0" rtlCol="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1961">
                  <a:gradFill>
                    <a:gsLst>
                      <a:gs pos="2655">
                        <a:srgbClr val="FFFFFF"/>
                      </a:gs>
                      <a:gs pos="14159">
                        <a:srgbClr val="FFFFFF"/>
                      </a:gs>
                    </a:gsLst>
                    <a:lin ang="5400000" scaled="1"/>
                  </a:gradFill>
                </a:rPr>
                <a:t>Azure learning paths by job </a:t>
              </a:r>
              <a:br>
                <a:rPr lang="en-US" sz="1961">
                  <a:gradFill>
                    <a:gsLst>
                      <a:gs pos="2655">
                        <a:srgbClr val="FFFFFF"/>
                      </a:gs>
                      <a:gs pos="14159">
                        <a:srgbClr val="FFFFFF"/>
                      </a:gs>
                    </a:gsLst>
                    <a:lin ang="5400000" scaled="1"/>
                  </a:gradFill>
                </a:rPr>
              </a:br>
              <a:r>
                <a:rPr lang="en-US" sz="1961">
                  <a:gradFill>
                    <a:gsLst>
                      <a:gs pos="2655">
                        <a:srgbClr val="FFFFFF"/>
                      </a:gs>
                      <a:gs pos="14159">
                        <a:srgbClr val="FFFFFF"/>
                      </a:gs>
                    </a:gsLst>
                    <a:lin ang="5400000" scaled="1"/>
                  </a:gradFill>
                </a:rPr>
                <a:t>functions to build practical job skills</a:t>
              </a:r>
            </a:p>
            <a:p>
              <a:pPr defTabSz="498507">
                <a:defRPr/>
              </a:pPr>
              <a:endParaRPr lang="en-US" sz="1961">
                <a:gradFill>
                  <a:gsLst>
                    <a:gs pos="2655">
                      <a:srgbClr val="FFFFFF"/>
                    </a:gs>
                    <a:gs pos="14159">
                      <a:srgbClr val="FFFFFF"/>
                    </a:gs>
                  </a:gsLst>
                  <a:lin ang="5400000" scaled="1"/>
                </a:gradFill>
              </a:endParaRPr>
            </a:p>
            <a:p>
              <a:pPr defTabSz="498507">
                <a:defRPr/>
              </a:pPr>
              <a:endParaRPr lang="en-US" sz="784">
                <a:gradFill>
                  <a:gsLst>
                    <a:gs pos="2655">
                      <a:srgbClr val="FFFFFF"/>
                    </a:gs>
                    <a:gs pos="14159">
                      <a:srgbClr val="FFFFFF"/>
                    </a:gs>
                  </a:gsLst>
                  <a:lin ang="5400000" scaled="1"/>
                </a:gradFill>
              </a:endParaRPr>
            </a:p>
            <a:p>
              <a:pPr defTabSz="498507">
                <a:defRPr/>
              </a:pPr>
              <a:r>
                <a:rPr lang="en-US" sz="1567">
                  <a:gradFill>
                    <a:gsLst>
                      <a:gs pos="2655">
                        <a:srgbClr val="FFFFFF"/>
                      </a:gs>
                      <a:gs pos="14159">
                        <a:srgbClr val="FFFFFF"/>
                      </a:gs>
                    </a:gsLst>
                    <a:lin ang="5400000" scaled="1"/>
                  </a:gradFill>
                  <a:latin typeface="Segoe UI Semibold" panose="020B0702040204020203" pitchFamily="34" charset="0"/>
                  <a:cs typeface="Segoe UI Semibold" panose="020B0702040204020203" pitchFamily="34" charset="0"/>
                </a:rPr>
                <a:t>For technical professionals:</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On-premises IT</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Hybrid IT</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Developers (.NET, Node.js)</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AWS professionals</a:t>
              </a:r>
            </a:p>
          </p:txBody>
        </p:sp>
        <p:sp>
          <p:nvSpPr>
            <p:cNvPr id="42" name="Text Placeholder 2">
              <a:extLst>
                <a:ext uri="{FF2B5EF4-FFF2-40B4-BE49-F238E27FC236}">
                  <a16:creationId xmlns:a16="http://schemas.microsoft.com/office/drawing/2014/main" id="{0EE32BFC-2D57-409D-835A-7F8C98B211E6}"/>
                </a:ext>
              </a:extLst>
            </p:cNvPr>
            <p:cNvSpPr txBox="1">
              <a:spLocks/>
            </p:cNvSpPr>
            <p:nvPr/>
          </p:nvSpPr>
          <p:spPr>
            <a:xfrm>
              <a:off x="414244" y="2133472"/>
              <a:ext cx="3211258" cy="408956"/>
            </a:xfrm>
            <a:prstGeom prst="rect">
              <a:avLst/>
            </a:prstGeom>
          </p:spPr>
          <p:txBody>
            <a:bodyPr vert="horz" lIns="0" tIns="0" rIns="0" bIns="0" rtlCol="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3528">
                  <a:gradFill>
                    <a:gsLst>
                      <a:gs pos="2655">
                        <a:srgbClr val="FFFFFF"/>
                      </a:gs>
                      <a:gs pos="14159">
                        <a:srgbClr val="FFFFFF"/>
                      </a:gs>
                    </a:gsLst>
                    <a:lin ang="5400000" scaled="1"/>
                  </a:gradFill>
                  <a:latin typeface="Segoe UI Light"/>
                </a:rPr>
                <a:t>Learning Paths</a:t>
              </a:r>
            </a:p>
          </p:txBody>
        </p:sp>
        <p:cxnSp>
          <p:nvCxnSpPr>
            <p:cNvPr id="43" name="Straight Connector 42">
              <a:extLst>
                <a:ext uri="{FF2B5EF4-FFF2-40B4-BE49-F238E27FC236}">
                  <a16:creationId xmlns:a16="http://schemas.microsoft.com/office/drawing/2014/main" id="{1F752284-AAE9-4BDA-9DE0-51738B7C43F6}"/>
                </a:ext>
              </a:extLst>
            </p:cNvPr>
            <p:cNvCxnSpPr/>
            <p:nvPr/>
          </p:nvCxnSpPr>
          <p:spPr>
            <a:xfrm>
              <a:off x="441724" y="4500939"/>
              <a:ext cx="365705" cy="0"/>
            </a:xfrm>
            <a:prstGeom prst="line">
              <a:avLst/>
            </a:prstGeom>
            <a:noFill/>
            <a:ln w="25400" cap="flat" cmpd="sng" algn="ctr">
              <a:solidFill>
                <a:srgbClr val="FFFFFF"/>
              </a:solidFill>
              <a:prstDash val="solid"/>
            </a:ln>
            <a:effectLst/>
            <a:extLst>
              <a:ext uri="{909E8E84-426E-40DD-AFC4-6F175D3DCCD1}">
                <a14:hiddenFill xmlns:a14="http://schemas.microsoft.com/office/drawing/2010/main">
                  <a:solidFill>
                    <a:srgbClr val="FFFFFF"/>
                  </a:solidFill>
                </a14:hiddenFill>
              </a:ext>
            </a:extLst>
          </p:spPr>
        </p:cxnSp>
        <p:sp>
          <p:nvSpPr>
            <p:cNvPr id="34" name="Rectangle 33">
              <a:extLst>
                <a:ext uri="{FF2B5EF4-FFF2-40B4-BE49-F238E27FC236}">
                  <a16:creationId xmlns:a16="http://schemas.microsoft.com/office/drawing/2014/main" id="{3DB8F6CE-518F-42A7-92B2-41234E38C864}"/>
                </a:ext>
              </a:extLst>
            </p:cNvPr>
            <p:cNvSpPr/>
            <p:nvPr/>
          </p:nvSpPr>
          <p:spPr>
            <a:xfrm>
              <a:off x="4082975" y="1704330"/>
              <a:ext cx="4026048" cy="4778997"/>
            </a:xfrm>
            <a:prstGeom prst="rect">
              <a:avLst/>
            </a:prstGeom>
            <a:solidFill>
              <a:srgbClr val="00206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35" name="Rectangle 34">
              <a:extLst>
                <a:ext uri="{FF2B5EF4-FFF2-40B4-BE49-F238E27FC236}">
                  <a16:creationId xmlns:a16="http://schemas.microsoft.com/office/drawing/2014/main" id="{2B66D602-7A68-42BC-B324-C4F4985AD189}"/>
                </a:ext>
              </a:extLst>
            </p:cNvPr>
            <p:cNvSpPr/>
            <p:nvPr/>
          </p:nvSpPr>
          <p:spPr>
            <a:xfrm flipV="1">
              <a:off x="4082975" y="1704326"/>
              <a:ext cx="4026048" cy="1166438"/>
            </a:xfrm>
            <a:prstGeom prst="rect">
              <a:avLst/>
            </a:prstGeom>
            <a:solidFill>
              <a:srgbClr val="00B0F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36" name="Text Placeholder 1">
              <a:extLst>
                <a:ext uri="{FF2B5EF4-FFF2-40B4-BE49-F238E27FC236}">
                  <a16:creationId xmlns:a16="http://schemas.microsoft.com/office/drawing/2014/main" id="{37D58BDA-F6BB-4DB1-83E6-A149D451C0DA}"/>
                </a:ext>
              </a:extLst>
            </p:cNvPr>
            <p:cNvSpPr txBox="1">
              <a:spLocks/>
            </p:cNvSpPr>
            <p:nvPr/>
          </p:nvSpPr>
          <p:spPr>
            <a:xfrm>
              <a:off x="4524702" y="3235888"/>
              <a:ext cx="3183777" cy="3744716"/>
            </a:xfrm>
            <a:prstGeom prst="rect">
              <a:avLst/>
            </a:prstGeom>
          </p:spPr>
          <p:txBody>
            <a:bodyPr vert="horz" lIns="0" tIns="0" rIns="0" bIns="0" rtlCol="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1961">
                  <a:gradFill>
                    <a:gsLst>
                      <a:gs pos="2655">
                        <a:srgbClr val="FFFFFF"/>
                      </a:gs>
                      <a:gs pos="14159">
                        <a:srgbClr val="FFFFFF"/>
                      </a:gs>
                    </a:gsLst>
                    <a:lin ang="5400000" scaled="1"/>
                  </a:gradFill>
                </a:rPr>
                <a:t>Advanced training </a:t>
              </a:r>
              <a:br>
                <a:rPr lang="en-US" sz="1961">
                  <a:gradFill>
                    <a:gsLst>
                      <a:gs pos="2655">
                        <a:srgbClr val="FFFFFF"/>
                      </a:gs>
                      <a:gs pos="14159">
                        <a:srgbClr val="FFFFFF"/>
                      </a:gs>
                    </a:gsLst>
                    <a:lin ang="5400000" scaled="1"/>
                  </a:gradFill>
                </a:rPr>
              </a:br>
              <a:r>
                <a:rPr lang="en-US" sz="1961">
                  <a:gradFill>
                    <a:gsLst>
                      <a:gs pos="2655">
                        <a:srgbClr val="FFFFFF"/>
                      </a:gs>
                      <a:gs pos="14159">
                        <a:srgbClr val="FFFFFF"/>
                      </a:gs>
                    </a:gsLst>
                    <a:lin ang="5400000" scaled="1"/>
                  </a:gradFill>
                </a:rPr>
                <a:t>provided by Learning Partners</a:t>
              </a:r>
            </a:p>
            <a:p>
              <a:pPr defTabSz="498507">
                <a:defRPr/>
              </a:pPr>
              <a:endParaRPr lang="en-US" sz="1961">
                <a:gradFill>
                  <a:gsLst>
                    <a:gs pos="2655">
                      <a:srgbClr val="FFFFFF"/>
                    </a:gs>
                    <a:gs pos="14159">
                      <a:srgbClr val="FFFFFF"/>
                    </a:gs>
                  </a:gsLst>
                  <a:lin ang="5400000" scaled="1"/>
                </a:gradFill>
              </a:endParaRPr>
            </a:p>
            <a:p>
              <a:pPr defTabSz="498507">
                <a:defRPr/>
              </a:pPr>
              <a:endParaRPr lang="en-US" sz="784">
                <a:gradFill>
                  <a:gsLst>
                    <a:gs pos="2655">
                      <a:srgbClr val="FFFFFF"/>
                    </a:gs>
                    <a:gs pos="14159">
                      <a:srgbClr val="FFFFFF"/>
                    </a:gs>
                  </a:gsLst>
                  <a:lin ang="5400000" scaled="1"/>
                </a:gradFill>
              </a:endParaRPr>
            </a:p>
            <a:p>
              <a:pPr defTabSz="498507">
                <a:defRPr/>
              </a:pPr>
              <a:r>
                <a:rPr lang="en-US" sz="1567">
                  <a:gradFill>
                    <a:gsLst>
                      <a:gs pos="2655">
                        <a:srgbClr val="FFFFFF"/>
                      </a:gs>
                      <a:gs pos="14159">
                        <a:srgbClr val="FFFFFF"/>
                      </a:gs>
                    </a:gsLst>
                    <a:lin ang="5400000" scaled="1"/>
                  </a:gradFill>
                  <a:latin typeface="Segoe UI Semibold" panose="020B0702040204020203" pitchFamily="34" charset="0"/>
                  <a:cs typeface="Segoe UI Semibold" panose="020B0702040204020203" pitchFamily="34" charset="0"/>
                </a:rPr>
                <a:t>For technical professionals:</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Wanting deeper learning</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Starting a new IT role</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Companies requiring </a:t>
              </a:r>
              <a:br>
                <a:rPr lang="en-US" sz="1567">
                  <a:gradFill>
                    <a:gsLst>
                      <a:gs pos="2655">
                        <a:srgbClr val="FFFFFF"/>
                      </a:gs>
                      <a:gs pos="14159">
                        <a:srgbClr val="FFFFFF"/>
                      </a:gs>
                    </a:gsLst>
                    <a:lin ang="5400000" scaled="1"/>
                  </a:gradFill>
                </a:rPr>
              </a:br>
              <a:r>
                <a:rPr lang="en-US" sz="1567">
                  <a:gradFill>
                    <a:gsLst>
                      <a:gs pos="2655">
                        <a:srgbClr val="FFFFFF"/>
                      </a:gs>
                      <a:gs pos="14159">
                        <a:srgbClr val="FFFFFF"/>
                      </a:gs>
                    </a:gsLst>
                    <a:lin ang="5400000" scaled="1"/>
                  </a:gradFill>
                </a:rPr>
                <a:t>training for IT teams</a:t>
              </a:r>
            </a:p>
          </p:txBody>
        </p:sp>
        <p:sp>
          <p:nvSpPr>
            <p:cNvPr id="37" name="Text Placeholder 2">
              <a:extLst>
                <a:ext uri="{FF2B5EF4-FFF2-40B4-BE49-F238E27FC236}">
                  <a16:creationId xmlns:a16="http://schemas.microsoft.com/office/drawing/2014/main" id="{05E53339-C405-4249-A8EC-231CA92DBA4D}"/>
                </a:ext>
              </a:extLst>
            </p:cNvPr>
            <p:cNvSpPr txBox="1">
              <a:spLocks/>
            </p:cNvSpPr>
            <p:nvPr/>
          </p:nvSpPr>
          <p:spPr>
            <a:xfrm>
              <a:off x="4497222" y="2133472"/>
              <a:ext cx="3211258" cy="408956"/>
            </a:xfrm>
            <a:prstGeom prst="rect">
              <a:avLst/>
            </a:prstGeom>
          </p:spPr>
          <p:txBody>
            <a:bodyPr vert="horz" lIns="0" tIns="0" rIns="0" bIns="0" rtlCol="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3528">
                  <a:gradFill>
                    <a:gsLst>
                      <a:gs pos="2655">
                        <a:srgbClr val="FFFFFF"/>
                      </a:gs>
                      <a:gs pos="14159">
                        <a:srgbClr val="FFFFFF"/>
                      </a:gs>
                    </a:gsLst>
                    <a:lin ang="5400000" scaled="1"/>
                  </a:gradFill>
                  <a:latin typeface="Segoe UI Light"/>
                </a:rPr>
                <a:t>Advanced skills</a:t>
              </a:r>
            </a:p>
          </p:txBody>
        </p:sp>
        <p:cxnSp>
          <p:nvCxnSpPr>
            <p:cNvPr id="38" name="Straight Connector 37">
              <a:extLst>
                <a:ext uri="{FF2B5EF4-FFF2-40B4-BE49-F238E27FC236}">
                  <a16:creationId xmlns:a16="http://schemas.microsoft.com/office/drawing/2014/main" id="{3E4056FC-773E-4EA7-B2F0-D46BC9696707}"/>
                </a:ext>
              </a:extLst>
            </p:cNvPr>
            <p:cNvCxnSpPr/>
            <p:nvPr/>
          </p:nvCxnSpPr>
          <p:spPr>
            <a:xfrm>
              <a:off x="4524703" y="4500939"/>
              <a:ext cx="365705" cy="0"/>
            </a:xfrm>
            <a:prstGeom prst="line">
              <a:avLst/>
            </a:prstGeom>
            <a:noFill/>
            <a:ln w="25400" cap="flat" cmpd="sng" algn="ctr">
              <a:solidFill>
                <a:srgbClr val="FFFFFF"/>
              </a:solidFill>
              <a:prstDash val="solid"/>
            </a:ln>
            <a:effectLst/>
            <a:extLst>
              <a:ext uri="{909E8E84-426E-40DD-AFC4-6F175D3DCCD1}">
                <a14:hiddenFill xmlns:a14="http://schemas.microsoft.com/office/drawing/2010/main">
                  <a:solidFill>
                    <a:srgbClr val="FFFFFF"/>
                  </a:solidFill>
                </a14:hiddenFill>
              </a:ext>
            </a:extLst>
          </p:spPr>
        </p:cxnSp>
        <p:sp>
          <p:nvSpPr>
            <p:cNvPr id="29" name="Rectangle 28">
              <a:extLst>
                <a:ext uri="{FF2B5EF4-FFF2-40B4-BE49-F238E27FC236}">
                  <a16:creationId xmlns:a16="http://schemas.microsoft.com/office/drawing/2014/main" id="{EEBDEB16-DF38-4E8C-9A0A-94DEF0D0AF66}"/>
                </a:ext>
              </a:extLst>
            </p:cNvPr>
            <p:cNvSpPr/>
            <p:nvPr/>
          </p:nvSpPr>
          <p:spPr>
            <a:xfrm>
              <a:off x="8165952" y="1704330"/>
              <a:ext cx="4026048" cy="4778998"/>
            </a:xfrm>
            <a:prstGeom prst="rect">
              <a:avLst/>
            </a:prstGeom>
            <a:solidFill>
              <a:srgbClr val="00206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30" name="Rectangle 29">
              <a:extLst>
                <a:ext uri="{FF2B5EF4-FFF2-40B4-BE49-F238E27FC236}">
                  <a16:creationId xmlns:a16="http://schemas.microsoft.com/office/drawing/2014/main" id="{41F5869C-8132-4AC9-9F0A-6E191DA1535B}"/>
                </a:ext>
              </a:extLst>
            </p:cNvPr>
            <p:cNvSpPr/>
            <p:nvPr/>
          </p:nvSpPr>
          <p:spPr>
            <a:xfrm flipV="1">
              <a:off x="8165952" y="1704326"/>
              <a:ext cx="4026048" cy="1166438"/>
            </a:xfrm>
            <a:prstGeom prst="rect">
              <a:avLst/>
            </a:prstGeom>
            <a:solidFill>
              <a:srgbClr val="00B0F0"/>
            </a:solidFill>
            <a:ln w="9525" cap="flat" cmpd="sng" algn="ctr">
              <a:noFill/>
              <a:prstDash val="solid"/>
            </a:ln>
            <a:effec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536845">
                <a:defRPr/>
              </a:pPr>
              <a:endParaRPr lang="en-US" sz="2129" kern="0">
                <a:gradFill>
                  <a:gsLst>
                    <a:gs pos="53097">
                      <a:srgbClr val="FFFFFF"/>
                    </a:gs>
                    <a:gs pos="29000">
                      <a:srgbClr val="FFFFFF"/>
                    </a:gs>
                  </a:gsLst>
                  <a:lin ang="5400000" scaled="1"/>
                </a:gradFill>
                <a:latin typeface="Segoe UI Semilight"/>
              </a:endParaRPr>
            </a:p>
          </p:txBody>
        </p:sp>
        <p:sp>
          <p:nvSpPr>
            <p:cNvPr id="31" name="Text Placeholder 1">
              <a:extLst>
                <a:ext uri="{FF2B5EF4-FFF2-40B4-BE49-F238E27FC236}">
                  <a16:creationId xmlns:a16="http://schemas.microsoft.com/office/drawing/2014/main" id="{B488A3A2-8B49-4E9C-8F22-B7A7553B1A79}"/>
                </a:ext>
              </a:extLst>
            </p:cNvPr>
            <p:cNvSpPr txBox="1">
              <a:spLocks/>
            </p:cNvSpPr>
            <p:nvPr/>
          </p:nvSpPr>
          <p:spPr>
            <a:xfrm>
              <a:off x="8607678" y="3235888"/>
              <a:ext cx="3472714" cy="3646027"/>
            </a:xfrm>
            <a:prstGeom prst="rect">
              <a:avLst/>
            </a:prstGeom>
          </p:spPr>
          <p:txBody>
            <a:bodyPr vert="horz" lIns="0" tIns="0" rIns="0" bIns="0" rtlCol="0">
              <a:noAutofit/>
            </a:bodyPr>
            <a:lstStyle>
              <a:lvl1pPr marL="0" marR="0" indent="0" algn="l" defTabSz="508623"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1961">
                  <a:gradFill>
                    <a:gsLst>
                      <a:gs pos="2655">
                        <a:srgbClr val="FFFFFF"/>
                      </a:gs>
                      <a:gs pos="14159">
                        <a:srgbClr val="FFFFFF"/>
                      </a:gs>
                    </a:gsLst>
                    <a:lin ang="5400000" scaled="1"/>
                  </a:gradFill>
                </a:rPr>
                <a:t>Microsoft Certified </a:t>
              </a:r>
              <a:br>
                <a:rPr lang="en-US" sz="1961">
                  <a:gradFill>
                    <a:gsLst>
                      <a:gs pos="2655">
                        <a:srgbClr val="FFFFFF"/>
                      </a:gs>
                      <a:gs pos="14159">
                        <a:srgbClr val="FFFFFF"/>
                      </a:gs>
                    </a:gsLst>
                    <a:lin ang="5400000" scaled="1"/>
                  </a:gradFill>
                </a:rPr>
              </a:br>
              <a:r>
                <a:rPr lang="en-US" sz="1961">
                  <a:gradFill>
                    <a:gsLst>
                      <a:gs pos="2655">
                        <a:srgbClr val="FFFFFF"/>
                      </a:gs>
                      <a:gs pos="14159">
                        <a:srgbClr val="FFFFFF"/>
                      </a:gs>
                    </a:gsLst>
                    <a:lin ang="5400000" scaled="1"/>
                  </a:gradFill>
                </a:rPr>
                <a:t>Professional (MCP) exam </a:t>
              </a:r>
              <a:br>
                <a:rPr lang="en-US" sz="1961">
                  <a:gradFill>
                    <a:gsLst>
                      <a:gs pos="2655">
                        <a:srgbClr val="FFFFFF"/>
                      </a:gs>
                      <a:gs pos="14159">
                        <a:srgbClr val="FFFFFF"/>
                      </a:gs>
                    </a:gsLst>
                    <a:lin ang="5400000" scaled="1"/>
                  </a:gradFill>
                </a:rPr>
              </a:br>
              <a:r>
                <a:rPr lang="en-US" sz="1961">
                  <a:gradFill>
                    <a:gsLst>
                      <a:gs pos="2655">
                        <a:srgbClr val="FFFFFF"/>
                      </a:gs>
                      <a:gs pos="14159">
                        <a:srgbClr val="FFFFFF"/>
                      </a:gs>
                    </a:gsLst>
                    <a:lin ang="5400000" scaled="1"/>
                  </a:gradFill>
                </a:rPr>
                <a:t>bundle aligned to job roles</a:t>
              </a:r>
            </a:p>
            <a:p>
              <a:pPr defTabSz="498507">
                <a:defRPr/>
              </a:pPr>
              <a:endParaRPr lang="en-US" sz="2745">
                <a:gradFill>
                  <a:gsLst>
                    <a:gs pos="2655">
                      <a:srgbClr val="FFFFFF"/>
                    </a:gs>
                    <a:gs pos="14159">
                      <a:srgbClr val="FFFFFF"/>
                    </a:gs>
                  </a:gsLst>
                  <a:lin ang="5400000" scaled="1"/>
                </a:gradFill>
              </a:endParaRPr>
            </a:p>
            <a:p>
              <a:pPr defTabSz="498507">
                <a:defRPr/>
              </a:pPr>
              <a:r>
                <a:rPr lang="en-US" sz="1567">
                  <a:gradFill>
                    <a:gsLst>
                      <a:gs pos="2655">
                        <a:srgbClr val="FFFFFF"/>
                      </a:gs>
                      <a:gs pos="14159">
                        <a:srgbClr val="FFFFFF"/>
                      </a:gs>
                    </a:gsLst>
                    <a:lin ang="5400000" scaled="1"/>
                  </a:gradFill>
                  <a:latin typeface="Segoe UI Semibold" panose="020B0702040204020203" pitchFamily="34" charset="0"/>
                  <a:cs typeface="Segoe UI Semibold" panose="020B0702040204020203" pitchFamily="34" charset="0"/>
                </a:rPr>
                <a:t>For technical professionals:</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Seeking to validate their skills</a:t>
              </a:r>
            </a:p>
            <a:p>
              <a:pPr marL="224054" indent="-224054" defTabSz="498507">
                <a:buFont typeface="Arial" panose="020B0604020202020204" pitchFamily="34" charset="0"/>
                <a:buChar char="•"/>
                <a:defRPr/>
              </a:pPr>
              <a:r>
                <a:rPr lang="en-US" sz="1567">
                  <a:gradFill>
                    <a:gsLst>
                      <a:gs pos="2655">
                        <a:srgbClr val="FFFFFF"/>
                      </a:gs>
                      <a:gs pos="14159">
                        <a:srgbClr val="FFFFFF"/>
                      </a:gs>
                    </a:gsLst>
                    <a:lin ang="5400000" scaled="1"/>
                  </a:gradFill>
                </a:rPr>
                <a:t>Needing high-value credential to </a:t>
              </a:r>
              <a:br>
                <a:rPr lang="en-US" sz="1567">
                  <a:gradFill>
                    <a:gsLst>
                      <a:gs pos="2655">
                        <a:srgbClr val="FFFFFF"/>
                      </a:gs>
                      <a:gs pos="14159">
                        <a:srgbClr val="FFFFFF"/>
                      </a:gs>
                    </a:gsLst>
                    <a:lin ang="5400000" scaled="1"/>
                  </a:gradFill>
                </a:rPr>
              </a:br>
              <a:r>
                <a:rPr lang="en-US" sz="1567">
                  <a:gradFill>
                    <a:gsLst>
                      <a:gs pos="2655">
                        <a:srgbClr val="FFFFFF"/>
                      </a:gs>
                      <a:gs pos="14159">
                        <a:srgbClr val="FFFFFF"/>
                      </a:gs>
                    </a:gsLst>
                    <a:lin ang="5400000" scaled="1"/>
                  </a:gradFill>
                </a:rPr>
                <a:t>demonstrate achievement </a:t>
              </a:r>
            </a:p>
          </p:txBody>
        </p:sp>
        <p:sp>
          <p:nvSpPr>
            <p:cNvPr id="32" name="Text Placeholder 2">
              <a:extLst>
                <a:ext uri="{FF2B5EF4-FFF2-40B4-BE49-F238E27FC236}">
                  <a16:creationId xmlns:a16="http://schemas.microsoft.com/office/drawing/2014/main" id="{D0CF03EB-20F6-4E87-B8AC-59010C69935C}"/>
                </a:ext>
              </a:extLst>
            </p:cNvPr>
            <p:cNvSpPr txBox="1">
              <a:spLocks/>
            </p:cNvSpPr>
            <p:nvPr/>
          </p:nvSpPr>
          <p:spPr>
            <a:xfrm>
              <a:off x="8580197" y="2133472"/>
              <a:ext cx="3211258" cy="408956"/>
            </a:xfrm>
            <a:prstGeom prst="rect">
              <a:avLst/>
            </a:prstGeom>
          </p:spPr>
          <p:txBody>
            <a:bodyPr vert="horz" lIns="0" tIns="0" rIns="0" bIns="0" rtlCol="0" anchor="b" anchorCtr="0">
              <a:noAutofit/>
            </a:bodyPr>
            <a:lstStyle>
              <a:lvl1pPr marL="0" marR="0" indent="0" algn="l" defTabSz="508623"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baseline="0"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623" rtl="0" eaLnBrk="1" latinLnBrk="0" hangingPunct="1">
                <a:lnSpc>
                  <a:spcPct val="90000"/>
                </a:lnSpc>
                <a:spcBef>
                  <a:spcPct val="20000"/>
                </a:spcBef>
                <a:spcAft>
                  <a:spcPts val="417"/>
                </a:spcAft>
                <a:buClrTx/>
                <a:buFont typeface="Wingdings" panose="05000000000000000000" pitchFamily="2" charset="2"/>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623" rtl="0" eaLnBrk="1" latinLnBrk="0" hangingPunct="1">
                <a:lnSpc>
                  <a:spcPct val="90000"/>
                </a:lnSpc>
                <a:spcBef>
                  <a:spcPct val="20000"/>
                </a:spcBef>
                <a:spcAft>
                  <a:spcPts val="417"/>
                </a:spcAft>
                <a:buFont typeface="Arial"/>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vl6pPr marL="2797425" indent="-254311" algn="l" defTabSz="508623" rtl="0" eaLnBrk="1" latinLnBrk="0" hangingPunct="1">
                <a:spcBef>
                  <a:spcPct val="20000"/>
                </a:spcBef>
                <a:buFont typeface="Arial"/>
                <a:buChar char="•"/>
                <a:defRPr sz="2225" kern="1200">
                  <a:solidFill>
                    <a:schemeClr val="tx1"/>
                  </a:solidFill>
                  <a:latin typeface="+mn-lt"/>
                  <a:ea typeface="+mn-ea"/>
                  <a:cs typeface="+mn-cs"/>
                </a:defRPr>
              </a:lvl6pPr>
              <a:lvl7pPr marL="3306046" indent="-254311" algn="l" defTabSz="508623" rtl="0" eaLnBrk="1" latinLnBrk="0" hangingPunct="1">
                <a:spcBef>
                  <a:spcPct val="20000"/>
                </a:spcBef>
                <a:buFont typeface="Arial"/>
                <a:buChar char="•"/>
                <a:defRPr sz="2225" kern="1200">
                  <a:solidFill>
                    <a:schemeClr val="tx1"/>
                  </a:solidFill>
                  <a:latin typeface="+mn-lt"/>
                  <a:ea typeface="+mn-ea"/>
                  <a:cs typeface="+mn-cs"/>
                </a:defRPr>
              </a:lvl7pPr>
              <a:lvl8pPr marL="3814667" indent="-254311" algn="l" defTabSz="508623" rtl="0" eaLnBrk="1" latinLnBrk="0" hangingPunct="1">
                <a:spcBef>
                  <a:spcPct val="20000"/>
                </a:spcBef>
                <a:buFont typeface="Arial"/>
                <a:buChar char="•"/>
                <a:defRPr sz="2225" kern="1200">
                  <a:solidFill>
                    <a:schemeClr val="tx1"/>
                  </a:solidFill>
                  <a:latin typeface="+mn-lt"/>
                  <a:ea typeface="+mn-ea"/>
                  <a:cs typeface="+mn-cs"/>
                </a:defRPr>
              </a:lvl8pPr>
              <a:lvl9pPr marL="4323290" indent="-254311" algn="l" defTabSz="508623" rtl="0" eaLnBrk="1" latinLnBrk="0" hangingPunct="1">
                <a:spcBef>
                  <a:spcPct val="20000"/>
                </a:spcBef>
                <a:buFont typeface="Arial"/>
                <a:buChar char="•"/>
                <a:defRPr sz="2225" kern="1200">
                  <a:solidFill>
                    <a:schemeClr val="tx1"/>
                  </a:solidFill>
                  <a:latin typeface="+mn-lt"/>
                  <a:ea typeface="+mn-ea"/>
                  <a:cs typeface="+mn-cs"/>
                </a:defRPr>
              </a:lvl9pPr>
            </a:lstStyle>
            <a:p>
              <a:pPr defTabSz="498507">
                <a:defRPr/>
              </a:pPr>
              <a:r>
                <a:rPr lang="en-US" sz="3528">
                  <a:gradFill>
                    <a:gsLst>
                      <a:gs pos="2655">
                        <a:srgbClr val="FFFFFF"/>
                      </a:gs>
                      <a:gs pos="14159">
                        <a:srgbClr val="FFFFFF"/>
                      </a:gs>
                    </a:gsLst>
                    <a:lin ang="5400000" scaled="1"/>
                  </a:gradFill>
                  <a:latin typeface="Segoe UI Light"/>
                </a:rPr>
                <a:t>Certification</a:t>
              </a:r>
            </a:p>
          </p:txBody>
        </p:sp>
        <p:cxnSp>
          <p:nvCxnSpPr>
            <p:cNvPr id="33" name="Straight Connector 32">
              <a:extLst>
                <a:ext uri="{FF2B5EF4-FFF2-40B4-BE49-F238E27FC236}">
                  <a16:creationId xmlns:a16="http://schemas.microsoft.com/office/drawing/2014/main" id="{99981C0E-4161-46FF-AC92-E4321A9E2393}"/>
                </a:ext>
              </a:extLst>
            </p:cNvPr>
            <p:cNvCxnSpPr/>
            <p:nvPr/>
          </p:nvCxnSpPr>
          <p:spPr>
            <a:xfrm>
              <a:off x="8624210" y="4500939"/>
              <a:ext cx="365705" cy="0"/>
            </a:xfrm>
            <a:prstGeom prst="line">
              <a:avLst/>
            </a:prstGeom>
            <a:noFill/>
            <a:ln w="25400" cap="flat" cmpd="sng" algn="ctr">
              <a:solidFill>
                <a:srgbClr val="FFFFFF"/>
              </a:solidFill>
              <a:prstDash val="solid"/>
            </a:ln>
            <a:effectLst/>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029532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Staying Current</a:t>
            </a:r>
          </a:p>
        </p:txBody>
      </p:sp>
      <p:sp>
        <p:nvSpPr>
          <p:cNvPr id="3" name="Text Placeholder 2"/>
          <p:cNvSpPr>
            <a:spLocks noGrp="1"/>
          </p:cNvSpPr>
          <p:nvPr>
            <p:ph type="body" sz="quarter" idx="10"/>
          </p:nvPr>
        </p:nvSpPr>
        <p:spPr>
          <a:xfrm>
            <a:off x="269241" y="1738105"/>
            <a:ext cx="11651870" cy="3224721"/>
          </a:xfrm>
        </p:spPr>
        <p:txBody>
          <a:bodyPr vert="horz" wrap="square" lIns="146284" tIns="91427" rIns="146284" bIns="91427" rtlCol="0" anchor="t">
            <a:spAutoFit/>
          </a:bodyPr>
          <a:lstStyle/>
          <a:p>
            <a:pPr lvl="1"/>
            <a:r>
              <a:rPr lang="en-US" sz="5399"/>
              <a:t>	</a:t>
            </a:r>
            <a:r>
              <a:rPr lang="en-US" sz="5399">
                <a:latin typeface="+mj-lt"/>
              </a:rPr>
              <a:t>azure.com/</a:t>
            </a:r>
            <a:r>
              <a:rPr lang="en-US" sz="5399" b="1">
                <a:solidFill>
                  <a:schemeClr val="tx2"/>
                </a:solidFill>
              </a:rPr>
              <a:t>updates</a:t>
            </a:r>
          </a:p>
          <a:p>
            <a:pPr lvl="1"/>
            <a:r>
              <a:rPr lang="en-US" sz="5399"/>
              <a:t>	</a:t>
            </a:r>
            <a:r>
              <a:rPr lang="en-US" sz="5399">
                <a:latin typeface="+mj-lt"/>
              </a:rPr>
              <a:t>azure.com/</a:t>
            </a:r>
            <a:r>
              <a:rPr lang="en-US" sz="5399" b="1">
                <a:solidFill>
                  <a:schemeClr val="tx2"/>
                </a:solidFill>
              </a:rPr>
              <a:t>blog</a:t>
            </a:r>
          </a:p>
          <a:p>
            <a:pPr lvl="1"/>
            <a:r>
              <a:rPr lang="en-US" sz="5399"/>
              <a:t>	</a:t>
            </a:r>
            <a:r>
              <a:rPr lang="en-US" sz="5399">
                <a:latin typeface="+mj-lt"/>
              </a:rPr>
              <a:t>azure.com/</a:t>
            </a:r>
            <a:r>
              <a:rPr lang="en-US" sz="5399" b="1">
                <a:solidFill>
                  <a:schemeClr val="tx2"/>
                </a:solidFill>
              </a:rPr>
              <a:t>roadmap</a:t>
            </a:r>
          </a:p>
          <a:p>
            <a:r>
              <a:rPr lang="en-US" sz="2745"/>
              <a:t>	</a:t>
            </a:r>
            <a:endParaRPr lang="en-US" sz="5399" b="1">
              <a:solidFill>
                <a:schemeClr val="tx2"/>
              </a:solidFill>
              <a:latin typeface="+mn-lt"/>
              <a:cs typeface="Segoe UI Light"/>
            </a:endParaRPr>
          </a:p>
        </p:txBody>
      </p:sp>
      <p:sp>
        <p:nvSpPr>
          <p:cNvPr id="4" name="Slide Number Placeholder 3"/>
          <p:cNvSpPr>
            <a:spLocks noGrp="1"/>
          </p:cNvSpPr>
          <p:nvPr>
            <p:ph type="sldNum" sz="quarter" idx="4"/>
          </p:nvPr>
        </p:nvSpPr>
        <p:spPr/>
        <p:txBody>
          <a:bodyPr/>
          <a:lstStyle/>
          <a:p>
            <a:pPr algn="r" defTabSz="914225">
              <a:defRPr/>
            </a:pPr>
            <a:fld id="{181750B2-C378-4896-80E6-341FDC8E0FED}" type="slidenum">
              <a:rPr lang="en-IN" sz="1175">
                <a:solidFill>
                  <a:srgbClr val="505050"/>
                </a:solidFill>
                <a:latin typeface="Segoe UI"/>
              </a:rPr>
              <a:pPr algn="r" defTabSz="914225">
                <a:defRPr/>
              </a:pPr>
              <a:t>7</a:t>
            </a:fld>
            <a:endParaRPr lang="en-IN" sz="1175">
              <a:solidFill>
                <a:srgbClr val="505050"/>
              </a:solidFill>
              <a:latin typeface="Segoe UI"/>
            </a:endParaRPr>
          </a:p>
        </p:txBody>
      </p:sp>
    </p:spTree>
    <p:extLst>
      <p:ext uri="{BB962C8B-B14F-4D97-AF65-F5344CB8AC3E}">
        <p14:creationId xmlns:p14="http://schemas.microsoft.com/office/powerpoint/2010/main" val="12279268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Serverless Patterns with Azure</a:t>
            </a:r>
            <a:endParaRPr lang="en-US"/>
          </a:p>
        </p:txBody>
      </p:sp>
    </p:spTree>
    <p:extLst>
      <p:ext uri="{BB962C8B-B14F-4D97-AF65-F5344CB8AC3E}">
        <p14:creationId xmlns:p14="http://schemas.microsoft.com/office/powerpoint/2010/main" val="141000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8305297" y="3799795"/>
            <a:ext cx="998361" cy="615433"/>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9735">
                      <a:schemeClr val="tx1"/>
                    </a:gs>
                    <a:gs pos="23000">
                      <a:schemeClr val="tx1"/>
                    </a:gs>
                  </a:gsLst>
                  <a:lin ang="5400000" scaled="0"/>
                </a:gradFill>
                <a:latin typeface="Segoe UI"/>
              </a:rPr>
              <a:t>PaaS</a:t>
            </a:r>
          </a:p>
        </p:txBody>
      </p:sp>
      <p:sp>
        <p:nvSpPr>
          <p:cNvPr id="28" name="TextBox 27"/>
          <p:cNvSpPr txBox="1"/>
          <p:nvPr/>
        </p:nvSpPr>
        <p:spPr>
          <a:xfrm>
            <a:off x="4935228" y="3797805"/>
            <a:ext cx="921258" cy="621880"/>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9735">
                      <a:schemeClr val="tx1"/>
                    </a:gs>
                    <a:gs pos="23000">
                      <a:schemeClr val="tx1"/>
                    </a:gs>
                  </a:gsLst>
                  <a:lin ang="5400000" scaled="0"/>
                </a:gradFill>
                <a:latin typeface="Segoe UI"/>
              </a:rPr>
              <a:t>IaaS</a:t>
            </a:r>
          </a:p>
        </p:txBody>
      </p:sp>
      <p:sp>
        <p:nvSpPr>
          <p:cNvPr id="27" name="TextBox 26"/>
          <p:cNvSpPr txBox="1"/>
          <p:nvPr/>
        </p:nvSpPr>
        <p:spPr>
          <a:xfrm>
            <a:off x="249670" y="3797805"/>
            <a:ext cx="2092722" cy="621880"/>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9735">
                      <a:schemeClr val="tx1"/>
                    </a:gs>
                    <a:gs pos="23000">
                      <a:schemeClr val="tx1"/>
                    </a:gs>
                  </a:gsLst>
                  <a:lin ang="5400000" scaled="0"/>
                </a:gradFill>
                <a:latin typeface="Segoe UI"/>
              </a:rPr>
              <a:t>On-Premises</a:t>
            </a:r>
          </a:p>
        </p:txBody>
      </p:sp>
      <p:sp>
        <p:nvSpPr>
          <p:cNvPr id="2" name="Title 1"/>
          <p:cNvSpPr>
            <a:spLocks noGrp="1"/>
          </p:cNvSpPr>
          <p:nvPr>
            <p:ph type="title"/>
          </p:nvPr>
        </p:nvSpPr>
        <p:spPr/>
        <p:txBody>
          <a:bodyPr/>
          <a:lstStyle/>
          <a:p>
            <a:r>
              <a:rPr lang="en-US"/>
              <a:t>The “evolution” of application platforms</a:t>
            </a:r>
          </a:p>
        </p:txBody>
      </p:sp>
      <p:cxnSp>
        <p:nvCxnSpPr>
          <p:cNvPr id="11" name="Straight Arrow Connector 10"/>
          <p:cNvCxnSpPr>
            <a:cxnSpLocks/>
          </p:cNvCxnSpPr>
          <p:nvPr/>
        </p:nvCxnSpPr>
        <p:spPr>
          <a:xfrm>
            <a:off x="-12315" y="3604757"/>
            <a:ext cx="1175530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09849"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309675"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718296"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758184" y="3518576"/>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6" name="Group 55"/>
          <p:cNvGrpSpPr/>
          <p:nvPr/>
        </p:nvGrpSpPr>
        <p:grpSpPr>
          <a:xfrm>
            <a:off x="826353" y="2338704"/>
            <a:ext cx="939354" cy="1002421"/>
            <a:chOff x="2084593" y="2157479"/>
            <a:chExt cx="958326" cy="1022668"/>
          </a:xfrm>
        </p:grpSpPr>
        <p:grpSp>
          <p:nvGrpSpPr>
            <p:cNvPr id="33" name="Group 4"/>
            <p:cNvGrpSpPr>
              <a:grpSpLocks noChangeAspect="1"/>
            </p:cNvGrpSpPr>
            <p:nvPr/>
          </p:nvGrpSpPr>
          <p:grpSpPr bwMode="auto">
            <a:xfrm>
              <a:off x="2084593" y="2157479"/>
              <a:ext cx="475727" cy="1022668"/>
              <a:chOff x="7" y="12"/>
              <a:chExt cx="167" cy="359"/>
            </a:xfrm>
          </p:grpSpPr>
          <p:sp>
            <p:nvSpPr>
              <p:cNvPr id="35" name="Rectangle 5"/>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6" name="Freeform 6"/>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7" name="Rectangle 7"/>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8" name="Rectangle 8"/>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39" name="Rectangle 9"/>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0" name="Rectangle 10"/>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1" name="Rectangle 11"/>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2" name="Rectangle 12"/>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3" name="Rectangle 13"/>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nvGrpSpPr>
            <p:cNvPr id="54" name="Group 53"/>
            <p:cNvGrpSpPr/>
            <p:nvPr/>
          </p:nvGrpSpPr>
          <p:grpSpPr>
            <a:xfrm>
              <a:off x="2561534" y="2758439"/>
              <a:ext cx="475727" cy="421466"/>
              <a:chOff x="2779974" y="2727959"/>
              <a:chExt cx="475727" cy="421466"/>
            </a:xfrm>
          </p:grpSpPr>
          <p:sp>
            <p:nvSpPr>
              <p:cNvPr id="45" name="Rectangle 5"/>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6" name="Freeform 6"/>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7" name="Rectangle 7"/>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8" name="Rectangle 8"/>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49" name="Rectangle 9"/>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sp>
          <p:nvSpPr>
            <p:cNvPr id="55" name="Isosceles Triangle 54"/>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err="1">
                <a:solidFill>
                  <a:srgbClr val="353535"/>
                </a:solidFill>
                <a:latin typeface="Segoe UI Semilight"/>
              </a:endParaRPr>
            </a:p>
          </p:txBody>
        </p:sp>
      </p:grpSp>
      <p:grpSp>
        <p:nvGrpSpPr>
          <p:cNvPr id="58" name="Group 16"/>
          <p:cNvGrpSpPr>
            <a:grpSpLocks noChangeAspect="1"/>
          </p:cNvGrpSpPr>
          <p:nvPr/>
        </p:nvGrpSpPr>
        <p:grpSpPr bwMode="auto">
          <a:xfrm>
            <a:off x="8421124" y="2467661"/>
            <a:ext cx="755138" cy="873465"/>
            <a:chOff x="13" y="7"/>
            <a:chExt cx="351" cy="406"/>
          </a:xfrm>
        </p:grpSpPr>
        <p:sp>
          <p:nvSpPr>
            <p:cNvPr id="60" name="Freeform 17"/>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1" name="Freeform 18"/>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2" name="Line 19"/>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3" name="Freeform 20"/>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4" name="Freeform 21"/>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5" name="Line 22"/>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6" name="Freeform 23"/>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7" name="Freeform 24"/>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8" name="Freeform 25"/>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69" name="Line 26"/>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0" name="Freeform 27"/>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1" name="Freeform 28"/>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nvGrpSpPr>
          <p:cNvPr id="73" name="Group 31"/>
          <p:cNvGrpSpPr>
            <a:grpSpLocks noChangeAspect="1"/>
          </p:cNvGrpSpPr>
          <p:nvPr/>
        </p:nvGrpSpPr>
        <p:grpSpPr bwMode="auto">
          <a:xfrm>
            <a:off x="5056484" y="2631671"/>
            <a:ext cx="678744" cy="709455"/>
            <a:chOff x="12" y="7"/>
            <a:chExt cx="221" cy="231"/>
          </a:xfrm>
        </p:grpSpPr>
        <p:sp>
          <p:nvSpPr>
            <p:cNvPr id="75" name="Rectangle 32"/>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6" name="Line 33"/>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7" name="Line 34"/>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8" name="Line 35"/>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79" name="Rectangle 36"/>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0" name="Line 37"/>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1" name="Line 38"/>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2" name="Line 39"/>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3" name="Rectangle 40"/>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4" name="Line 41"/>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5" name="Line 42"/>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6" name="Line 43"/>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7" name="Line 44"/>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8" name="Line 45"/>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89" name="Line 46"/>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sp>
        <p:nvSpPr>
          <p:cNvPr id="94" name="Right Brace 93"/>
          <p:cNvSpPr/>
          <p:nvPr/>
        </p:nvSpPr>
        <p:spPr>
          <a:xfrm rot="5400000">
            <a:off x="8007369" y="1298854"/>
            <a:ext cx="328815" cy="6988022"/>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99" name="Freeform 50"/>
          <p:cNvSpPr>
            <a:spLocks/>
          </p:cNvSpPr>
          <p:nvPr/>
        </p:nvSpPr>
        <p:spPr bwMode="auto">
          <a:xfrm>
            <a:off x="7691545" y="5268347"/>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00" name="Freeform 50"/>
          <p:cNvSpPr>
            <a:spLocks/>
          </p:cNvSpPr>
          <p:nvPr/>
        </p:nvSpPr>
        <p:spPr bwMode="auto">
          <a:xfrm flipH="1">
            <a:off x="8171777" y="5438817"/>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19050" cap="flat">
            <a:solidFill>
              <a:schemeClr val="accent1"/>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nvGrpSpPr>
          <p:cNvPr id="110" name="Group 109"/>
          <p:cNvGrpSpPr/>
          <p:nvPr/>
        </p:nvGrpSpPr>
        <p:grpSpPr>
          <a:xfrm>
            <a:off x="10516424" y="2467072"/>
            <a:ext cx="655882" cy="866020"/>
            <a:chOff x="10669874" y="2515906"/>
            <a:chExt cx="669129" cy="883510"/>
          </a:xfrm>
        </p:grpSpPr>
        <p:sp>
          <p:nvSpPr>
            <p:cNvPr id="105" name="Freeform 54"/>
            <p:cNvSpPr>
              <a:spLocks noEditPoints="1"/>
            </p:cNvSpPr>
            <p:nvPr/>
          </p:nvSpPr>
          <p:spPr bwMode="auto">
            <a:xfrm>
              <a:off x="10669874" y="2515906"/>
              <a:ext cx="669129" cy="88351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8575">
              <a:solidFill>
                <a:schemeClr val="bg1"/>
              </a:solidFill>
              <a:miter lim="800000"/>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nvGrpSpPr>
            <p:cNvPr id="109" name="Group 108"/>
            <p:cNvGrpSpPr/>
            <p:nvPr/>
          </p:nvGrpSpPr>
          <p:grpSpPr>
            <a:xfrm>
              <a:off x="10902006" y="2829852"/>
              <a:ext cx="207305" cy="365835"/>
              <a:chOff x="10949140" y="2845563"/>
              <a:chExt cx="207305" cy="365835"/>
            </a:xfrm>
          </p:grpSpPr>
          <p:sp>
            <p:nvSpPr>
              <p:cNvPr id="106" name="Right Brace 105"/>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sp>
            <p:nvSpPr>
              <p:cNvPr id="108" name="Right Brace 107"/>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65">
                  <a:solidFill>
                    <a:srgbClr val="353535"/>
                  </a:solidFill>
                  <a:latin typeface="Segoe UI Semilight"/>
                </a:endParaRPr>
              </a:p>
            </p:txBody>
          </p:sp>
        </p:grpSp>
      </p:grpSp>
      <p:sp>
        <p:nvSpPr>
          <p:cNvPr id="72" name="TextBox 71">
            <a:extLst>
              <a:ext uri="{FF2B5EF4-FFF2-40B4-BE49-F238E27FC236}">
                <a16:creationId xmlns:a16="http://schemas.microsoft.com/office/drawing/2014/main" id="{FD82D69E-B73B-4B7D-B1A5-A3E895CAB4A1}"/>
              </a:ext>
            </a:extLst>
          </p:cNvPr>
          <p:cNvSpPr txBox="1"/>
          <p:nvPr/>
        </p:nvSpPr>
        <p:spPr>
          <a:xfrm>
            <a:off x="9992620" y="3794455"/>
            <a:ext cx="1703491" cy="621926"/>
          </a:xfrm>
          <a:prstGeom prst="rect">
            <a:avLst/>
          </a:prstGeom>
          <a:noFill/>
        </p:spPr>
        <p:txBody>
          <a:bodyPr wrap="none" lIns="179234" tIns="143387" rIns="179234" bIns="143387" rtlCol="0">
            <a:spAutoFit/>
          </a:bodyPr>
          <a:lstStyle/>
          <a:p>
            <a:pPr defTabSz="896042">
              <a:lnSpc>
                <a:spcPct val="90000"/>
              </a:lnSpc>
              <a:spcAft>
                <a:spcPts val="588"/>
              </a:spcAft>
              <a:defRPr/>
            </a:pPr>
            <a:r>
              <a:rPr lang="en-US" sz="2353" kern="0">
                <a:gradFill>
                  <a:gsLst>
                    <a:gs pos="9735">
                      <a:schemeClr val="tx1"/>
                    </a:gs>
                    <a:gs pos="23000">
                      <a:schemeClr val="tx1"/>
                    </a:gs>
                  </a:gsLst>
                  <a:lin ang="5400000" scaled="0"/>
                </a:gradFill>
                <a:latin typeface="Segoe UI"/>
              </a:rPr>
              <a:t>Serverless</a:t>
            </a:r>
          </a:p>
        </p:txBody>
      </p:sp>
      <p:grpSp>
        <p:nvGrpSpPr>
          <p:cNvPr id="90" name="Group 89">
            <a:extLst>
              <a:ext uri="{FF2B5EF4-FFF2-40B4-BE49-F238E27FC236}">
                <a16:creationId xmlns:a16="http://schemas.microsoft.com/office/drawing/2014/main" id="{F174E507-049B-4806-B1FC-7C64F3958E4B}"/>
              </a:ext>
            </a:extLst>
          </p:cNvPr>
          <p:cNvGrpSpPr/>
          <p:nvPr/>
        </p:nvGrpSpPr>
        <p:grpSpPr>
          <a:xfrm>
            <a:off x="6872988" y="2467072"/>
            <a:ext cx="1012039" cy="924239"/>
            <a:chOff x="2087023" y="3063002"/>
            <a:chExt cx="1012508" cy="977265"/>
          </a:xfrm>
        </p:grpSpPr>
        <p:sp>
          <p:nvSpPr>
            <p:cNvPr id="91" name="Freeform: Shape 90">
              <a:extLst>
                <a:ext uri="{FF2B5EF4-FFF2-40B4-BE49-F238E27FC236}">
                  <a16:creationId xmlns:a16="http://schemas.microsoft.com/office/drawing/2014/main" id="{2955726C-6604-4483-BB80-D9747CA1C1A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Shape 91">
              <a:extLst>
                <a:ext uri="{FF2B5EF4-FFF2-40B4-BE49-F238E27FC236}">
                  <a16:creationId xmlns:a16="http://schemas.microsoft.com/office/drawing/2014/main" id="{36F029EB-AD67-4C1D-AD63-7C5ACB90DF9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3" name="Freeform: Shape 92">
              <a:extLst>
                <a:ext uri="{FF2B5EF4-FFF2-40B4-BE49-F238E27FC236}">
                  <a16:creationId xmlns:a16="http://schemas.microsoft.com/office/drawing/2014/main" id="{28557700-7DAD-4EBE-9184-C8CA1516A84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Shape 94">
              <a:extLst>
                <a:ext uri="{FF2B5EF4-FFF2-40B4-BE49-F238E27FC236}">
                  <a16:creationId xmlns:a16="http://schemas.microsoft.com/office/drawing/2014/main" id="{50007249-750A-46AB-8097-DF10423A7E40}"/>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Shape 95">
              <a:extLst>
                <a:ext uri="{FF2B5EF4-FFF2-40B4-BE49-F238E27FC236}">
                  <a16:creationId xmlns:a16="http://schemas.microsoft.com/office/drawing/2014/main" id="{9EB5BD8D-B227-42F9-95F2-32D8EBC72FAE}"/>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Shape 96">
              <a:extLst>
                <a:ext uri="{FF2B5EF4-FFF2-40B4-BE49-F238E27FC236}">
                  <a16:creationId xmlns:a16="http://schemas.microsoft.com/office/drawing/2014/main" id="{400ADAE9-9C7B-4E61-A2EF-35557BCDC193}"/>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Shape 97">
              <a:extLst>
                <a:ext uri="{FF2B5EF4-FFF2-40B4-BE49-F238E27FC236}">
                  <a16:creationId xmlns:a16="http://schemas.microsoft.com/office/drawing/2014/main" id="{973BA14F-1052-44C2-B5E9-EAB011C72381}"/>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Shape 100">
              <a:extLst>
                <a:ext uri="{FF2B5EF4-FFF2-40B4-BE49-F238E27FC236}">
                  <a16:creationId xmlns:a16="http://schemas.microsoft.com/office/drawing/2014/main" id="{78E7767A-C59B-4F56-875C-4CE5DE859102}"/>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Freeform: Shape 101">
              <a:extLst>
                <a:ext uri="{FF2B5EF4-FFF2-40B4-BE49-F238E27FC236}">
                  <a16:creationId xmlns:a16="http://schemas.microsoft.com/office/drawing/2014/main" id="{EB615D64-B48D-4916-A8A3-B8E4A090C967}"/>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Shape 102">
              <a:extLst>
                <a:ext uri="{FF2B5EF4-FFF2-40B4-BE49-F238E27FC236}">
                  <a16:creationId xmlns:a16="http://schemas.microsoft.com/office/drawing/2014/main" id="{E8ED751B-9A2E-4C95-88C8-2826AFC0E87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4" name="Freeform: Shape 103">
              <a:extLst>
                <a:ext uri="{FF2B5EF4-FFF2-40B4-BE49-F238E27FC236}">
                  <a16:creationId xmlns:a16="http://schemas.microsoft.com/office/drawing/2014/main" id="{9E0736BF-CCF4-4D1F-8696-8FB048C2171B}"/>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7" name="Freeform: Shape 106">
              <a:extLst>
                <a:ext uri="{FF2B5EF4-FFF2-40B4-BE49-F238E27FC236}">
                  <a16:creationId xmlns:a16="http://schemas.microsoft.com/office/drawing/2014/main" id="{29B4CDD6-8C56-408F-AE99-8BE3C68D086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1" name="Freeform: Shape 110">
              <a:extLst>
                <a:ext uri="{FF2B5EF4-FFF2-40B4-BE49-F238E27FC236}">
                  <a16:creationId xmlns:a16="http://schemas.microsoft.com/office/drawing/2014/main" id="{AC135162-7523-4108-BDE0-856B6311D0C6}"/>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Shape 111">
              <a:extLst>
                <a:ext uri="{FF2B5EF4-FFF2-40B4-BE49-F238E27FC236}">
                  <a16:creationId xmlns:a16="http://schemas.microsoft.com/office/drawing/2014/main" id="{7D657607-2FFB-4E9C-8191-D2DEB24A73B5}"/>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Shape 112">
              <a:extLst>
                <a:ext uri="{FF2B5EF4-FFF2-40B4-BE49-F238E27FC236}">
                  <a16:creationId xmlns:a16="http://schemas.microsoft.com/office/drawing/2014/main" id="{07881490-0911-456F-9250-45B09F2A85CE}"/>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4" name="Freeform: Shape 113">
              <a:extLst>
                <a:ext uri="{FF2B5EF4-FFF2-40B4-BE49-F238E27FC236}">
                  <a16:creationId xmlns:a16="http://schemas.microsoft.com/office/drawing/2014/main" id="{6E25E7C1-FE18-4FE8-89D9-2FDC3E6AD0B2}"/>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5" name="Freeform: Shape 114">
              <a:extLst>
                <a:ext uri="{FF2B5EF4-FFF2-40B4-BE49-F238E27FC236}">
                  <a16:creationId xmlns:a16="http://schemas.microsoft.com/office/drawing/2014/main" id="{8084D8D5-2481-4711-8307-CA0D417B46BD}"/>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Freeform: Shape 115">
              <a:extLst>
                <a:ext uri="{FF2B5EF4-FFF2-40B4-BE49-F238E27FC236}">
                  <a16:creationId xmlns:a16="http://schemas.microsoft.com/office/drawing/2014/main" id="{2CAC5B43-EA14-459A-B638-717E3D697515}"/>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7" name="Freeform: Shape 116">
              <a:extLst>
                <a:ext uri="{FF2B5EF4-FFF2-40B4-BE49-F238E27FC236}">
                  <a16:creationId xmlns:a16="http://schemas.microsoft.com/office/drawing/2014/main" id="{D720CA56-A264-4BFA-AE53-D474E9A0ACAB}"/>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8" name="Freeform: Shape 117">
              <a:extLst>
                <a:ext uri="{FF2B5EF4-FFF2-40B4-BE49-F238E27FC236}">
                  <a16:creationId xmlns:a16="http://schemas.microsoft.com/office/drawing/2014/main" id="{218EE568-0569-4CCE-ABE4-F09D451A217B}"/>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9" name="Freeform: Shape 118">
              <a:extLst>
                <a:ext uri="{FF2B5EF4-FFF2-40B4-BE49-F238E27FC236}">
                  <a16:creationId xmlns:a16="http://schemas.microsoft.com/office/drawing/2014/main" id="{36C486EF-811F-48F0-B78E-20212ED27F28}"/>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accent2">
                  <a:lumMod val="75000"/>
                  <a:lumOff val="25000"/>
                </a:schemeClr>
              </a:solidFill>
              <a:prstDash val="solid"/>
              <a:round/>
            </a:ln>
          </p:spPr>
          <p:txBody>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20" name="Oval 119">
            <a:extLst>
              <a:ext uri="{FF2B5EF4-FFF2-40B4-BE49-F238E27FC236}">
                <a16:creationId xmlns:a16="http://schemas.microsoft.com/office/drawing/2014/main" id="{8D80EF13-397E-4500-A8E1-E90AAF502D27}"/>
              </a:ext>
            </a:extLst>
          </p:cNvPr>
          <p:cNvSpPr/>
          <p:nvPr/>
        </p:nvSpPr>
        <p:spPr bwMode="auto">
          <a:xfrm>
            <a:off x="7312192" y="3527201"/>
            <a:ext cx="172365" cy="172365"/>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E1232600-8CC8-4DF9-BA99-D989D04895F8}"/>
              </a:ext>
            </a:extLst>
          </p:cNvPr>
          <p:cNvSpPr/>
          <p:nvPr/>
        </p:nvSpPr>
        <p:spPr>
          <a:xfrm>
            <a:off x="6575266" y="3825409"/>
            <a:ext cx="1606530" cy="453970"/>
          </a:xfrm>
          <a:prstGeom prst="rect">
            <a:avLst/>
          </a:prstGeom>
        </p:spPr>
        <p:txBody>
          <a:bodyPr wrap="none">
            <a:spAutoFit/>
          </a:bodyPr>
          <a:lstStyle/>
          <a:p>
            <a:r>
              <a:rPr lang="en-US" sz="2350" kern="0">
                <a:gradFill>
                  <a:gsLst>
                    <a:gs pos="9735">
                      <a:schemeClr val="tx1"/>
                    </a:gs>
                    <a:gs pos="23000">
                      <a:schemeClr val="tx1"/>
                    </a:gs>
                  </a:gsLst>
                  <a:lin ang="5400000" scaled="0"/>
                </a:gradFill>
              </a:rPr>
              <a:t>Containers</a:t>
            </a:r>
            <a:endParaRPr lang="en-US" sz="2350"/>
          </a:p>
        </p:txBody>
      </p:sp>
    </p:spTree>
    <p:extLst>
      <p:ext uri="{BB962C8B-B14F-4D97-AF65-F5344CB8AC3E}">
        <p14:creationId xmlns:p14="http://schemas.microsoft.com/office/powerpoint/2010/main" val="3540854094"/>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0.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EF_2016_16x9_Template.potx" id="{6F30CEFF-F50E-40BF-A940-626D9DAB7388}" vid="{54660BE7-FAAC-478F-8C28-F8D5586CEB39}"/>
    </a:ext>
  </a:extLst>
</a:theme>
</file>

<file path=ppt/theme/theme11.xml><?xml version="1.0" encoding="utf-8"?>
<a:theme xmlns:a="http://schemas.openxmlformats.org/drawingml/2006/main" name="1_Azure 2015">
  <a:themeElements>
    <a:clrScheme name="Cloud+Enterprise Fall 2016">
      <a:dk1>
        <a:srgbClr val="FFFFFF"/>
      </a:dk1>
      <a:lt1>
        <a:srgbClr val="FFFFFF"/>
      </a:lt1>
      <a:dk2>
        <a:srgbClr val="505050"/>
      </a:dk2>
      <a:lt2>
        <a:srgbClr val="00BCF2"/>
      </a:lt2>
      <a:accent1>
        <a:srgbClr val="0078D7"/>
      </a:accent1>
      <a:accent2>
        <a:srgbClr val="00188F"/>
      </a:accent2>
      <a:accent3>
        <a:srgbClr val="FFB900"/>
      </a:accent3>
      <a:accent4>
        <a:srgbClr val="00BCF2"/>
      </a:accent4>
      <a:accent5>
        <a:srgbClr val="0078D7"/>
      </a:accent5>
      <a:accent6>
        <a:srgbClr val="00188F"/>
      </a:accent6>
      <a:hlink>
        <a:srgbClr val="0078D7"/>
      </a:hlink>
      <a:folHlink>
        <a:srgbClr val="FFB90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00B0F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827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3810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7.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2030</Words>
  <Application>Microsoft Office PowerPoint</Application>
  <PresentationFormat>Widescreen</PresentationFormat>
  <Paragraphs>763</Paragraphs>
  <Slides>49</Slides>
  <Notes>49</Notes>
  <HiddenSlides>5</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49</vt:i4>
      </vt:variant>
    </vt:vector>
  </HeadingPairs>
  <TitlesOfParts>
    <vt:vector size="72" baseType="lpstr">
      <vt:lpstr>Arial</vt:lpstr>
      <vt:lpstr>Calibri</vt:lpstr>
      <vt:lpstr>Calibri Light</vt:lpstr>
      <vt:lpstr>Comic Sans MS</vt:lpstr>
      <vt:lpstr>Consolas</vt:lpstr>
      <vt:lpstr>DIN</vt:lpstr>
      <vt:lpstr>Segoe UI</vt:lpstr>
      <vt:lpstr>Segoe UI Black</vt:lpstr>
      <vt:lpstr>Segoe UI Light</vt:lpstr>
      <vt:lpstr>Segoe UI Semibold</vt:lpstr>
      <vt:lpstr>Segoe UI Semilight</vt:lpstr>
      <vt:lpstr>Wingdings</vt:lpstr>
      <vt:lpstr>5-30721_Build_2016_Template_Light</vt:lpstr>
      <vt:lpstr>1_BUILD CHARCOAL BACKGROUND</vt:lpstr>
      <vt:lpstr>BUILD CHARCOAL BACKGROUND</vt:lpstr>
      <vt:lpstr>2_Office Theme</vt:lpstr>
      <vt:lpstr>1_Office Theme</vt:lpstr>
      <vt:lpstr>1_WPC 2015 Dark Gray Template</vt:lpstr>
      <vt:lpstr>2_BUILD CHARCOAL BACKGROUND</vt:lpstr>
      <vt:lpstr>Office Theme</vt:lpstr>
      <vt:lpstr>1_Azure_2015</vt:lpstr>
      <vt:lpstr>1_5-50002_Ignite_Breakout_Template</vt:lpstr>
      <vt:lpstr>1_Azure 2015</vt:lpstr>
      <vt:lpstr>Demystifying Serverless Computing</vt:lpstr>
      <vt:lpstr>Agenda</vt:lpstr>
      <vt:lpstr>Rochester User Group Charter</vt:lpstr>
      <vt:lpstr>Introduction of first timers</vt:lpstr>
      <vt:lpstr>Upcoming Events</vt:lpstr>
      <vt:lpstr>PowerPoint Presentation</vt:lpstr>
      <vt:lpstr>Staying Current</vt:lpstr>
      <vt:lpstr>Serverless Patterns with Azure</vt:lpstr>
      <vt:lpstr>The “evolution” of application platforms</vt:lpstr>
      <vt:lpstr>Modernize your apps with PaaS</vt:lpstr>
      <vt:lpstr>Build apps faster with Serverless</vt:lpstr>
      <vt:lpstr>What is “serverless”</vt:lpstr>
      <vt:lpstr>How is it different</vt:lpstr>
      <vt:lpstr>Benefits of “serverless”</vt:lpstr>
      <vt:lpstr>Serverless application platform components</vt:lpstr>
      <vt:lpstr>Signs that a serverless pattern might be useful for a given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vt:lpstr>
      <vt:lpstr>PowerPoint Presentation</vt:lpstr>
      <vt:lpstr>Azure Functions</vt:lpstr>
      <vt:lpstr>Azure Functions architecture</vt:lpstr>
      <vt:lpstr>Microservice tools and approaches</vt:lpstr>
      <vt:lpstr>Dual abstraction</vt:lpstr>
      <vt:lpstr>Platform and scaling</vt:lpstr>
      <vt:lpstr>Dynamic tier pricing</vt:lpstr>
      <vt:lpstr>Functions programming concepts</vt:lpstr>
      <vt:lpstr>PowerPoint Presentation</vt:lpstr>
      <vt:lpstr>Get started and reach out!</vt:lpstr>
      <vt:lpstr>Questions?</vt:lpstr>
      <vt:lpstr>Azure Logic Apps</vt:lpstr>
      <vt:lpstr>Azure Logic Apps Powerful Integration  and Workflow Engine born in Azure  </vt:lpstr>
      <vt:lpstr>Logic Apps Workflow  Designer</vt:lpstr>
      <vt:lpstr>Logic Apps </vt:lpstr>
      <vt:lpstr>Logic Apps  connectors— Over 170  and growing </vt:lpstr>
      <vt:lpstr>Logic Apps connects everything</vt:lpstr>
      <vt:lpstr>Azure Event Grid</vt:lpstr>
      <vt:lpstr>Manage all events in one place</vt:lpstr>
      <vt:lpstr>Manage all events in one place</vt:lpstr>
      <vt:lpstr>Ensure reliability and performance in your apps</vt:lpstr>
      <vt:lpstr>Benefit from broad coverage</vt:lpstr>
      <vt:lpstr>Demo</vt:lpstr>
      <vt:lpstr>Suggestions for getting started</vt:lpstr>
      <vt:lpstr>Useful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1</cp:revision>
  <dcterms:modified xsi:type="dcterms:W3CDTF">2019-04-04T21:03:12Z</dcterms:modified>
</cp:coreProperties>
</file>